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5"/>
  </p:sldMasterIdLst>
  <p:notesMasterIdLst>
    <p:notesMasterId r:id="rId59"/>
  </p:notesMasterIdLst>
  <p:sldIdLst>
    <p:sldId id="289" r:id="rId6"/>
    <p:sldId id="332" r:id="rId7"/>
    <p:sldId id="336" r:id="rId8"/>
    <p:sldId id="335" r:id="rId9"/>
    <p:sldId id="340" r:id="rId10"/>
    <p:sldId id="341" r:id="rId11"/>
    <p:sldId id="342" r:id="rId12"/>
    <p:sldId id="333" r:id="rId13"/>
    <p:sldId id="351" r:id="rId14"/>
    <p:sldId id="339" r:id="rId15"/>
    <p:sldId id="352" r:id="rId16"/>
    <p:sldId id="343" r:id="rId17"/>
    <p:sldId id="329" r:id="rId18"/>
    <p:sldId id="292" r:id="rId19"/>
    <p:sldId id="307" r:id="rId20"/>
    <p:sldId id="306" r:id="rId21"/>
    <p:sldId id="322" r:id="rId22"/>
    <p:sldId id="320" r:id="rId23"/>
    <p:sldId id="315" r:id="rId24"/>
    <p:sldId id="314" r:id="rId25"/>
    <p:sldId id="302" r:id="rId26"/>
    <p:sldId id="338" r:id="rId27"/>
    <p:sldId id="294" r:id="rId28"/>
    <p:sldId id="295" r:id="rId29"/>
    <p:sldId id="334" r:id="rId30"/>
    <p:sldId id="301" r:id="rId31"/>
    <p:sldId id="298" r:id="rId32"/>
    <p:sldId id="303" r:id="rId33"/>
    <p:sldId id="299" r:id="rId34"/>
    <p:sldId id="300" r:id="rId35"/>
    <p:sldId id="304" r:id="rId36"/>
    <p:sldId id="318" r:id="rId37"/>
    <p:sldId id="305" r:id="rId38"/>
    <p:sldId id="344" r:id="rId39"/>
    <p:sldId id="308" r:id="rId40"/>
    <p:sldId id="345" r:id="rId41"/>
    <p:sldId id="309" r:id="rId42"/>
    <p:sldId id="312" r:id="rId43"/>
    <p:sldId id="310" r:id="rId44"/>
    <p:sldId id="313" r:id="rId45"/>
    <p:sldId id="346" r:id="rId46"/>
    <p:sldId id="347" r:id="rId47"/>
    <p:sldId id="348" r:id="rId48"/>
    <p:sldId id="311" r:id="rId49"/>
    <p:sldId id="323" r:id="rId50"/>
    <p:sldId id="316" r:id="rId51"/>
    <p:sldId id="317" r:id="rId52"/>
    <p:sldId id="319" r:id="rId53"/>
    <p:sldId id="349" r:id="rId54"/>
    <p:sldId id="350" r:id="rId55"/>
    <p:sldId id="324" r:id="rId56"/>
    <p:sldId id="337" r:id="rId57"/>
    <p:sldId id="326"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白附 晶英(発本 発業・企画)" initials="白附" lastIdx="9" clrIdx="0">
    <p:extLst>
      <p:ext uri="{19B8F6BF-5375-455C-9EA6-DF929625EA0E}">
        <p15:presenceInfo xmlns:p15="http://schemas.microsoft.com/office/powerpoint/2012/main" userId="S-1-5-21-1645522239-1972579041-682003330-1759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FF"/>
    <a:srgbClr val="4F81BD"/>
    <a:srgbClr val="C6D9F1"/>
    <a:srgbClr val="FF9966"/>
    <a:srgbClr val="FFCCFF"/>
    <a:srgbClr val="FFFF99"/>
    <a:srgbClr val="33CC33"/>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513" autoAdjust="0"/>
  </p:normalViewPr>
  <p:slideViewPr>
    <p:cSldViewPr snapToGrid="0">
      <p:cViewPr varScale="1">
        <p:scale>
          <a:sx n="123" d="100"/>
          <a:sy n="123" d="100"/>
        </p:scale>
        <p:origin x="1452" y="90"/>
      </p:cViewPr>
      <p:guideLst>
        <p:guide orient="horz" pos="2137"/>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C6A87-0CB4-4B33-888F-FE748B35F2AF}" type="datetimeFigureOut">
              <a:rPr kumimoji="1" lang="ja-JP" altLang="en-US" smtClean="0"/>
              <a:t>2022/11/16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966E3-32AA-4192-8277-5DEFE8D199C1}" type="slidenum">
              <a:rPr kumimoji="1" lang="ja-JP" altLang="en-US" smtClean="0"/>
              <a:t>‹#›</a:t>
            </a:fld>
            <a:endParaRPr kumimoji="1" lang="ja-JP" altLang="en-US"/>
          </a:p>
        </p:txBody>
      </p:sp>
    </p:spTree>
    <p:extLst>
      <p:ext uri="{BB962C8B-B14F-4D97-AF65-F5344CB8AC3E}">
        <p14:creationId xmlns:p14="http://schemas.microsoft.com/office/powerpoint/2010/main" val="20162855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D966E3-32AA-4192-8277-5DEFE8D199C1}" type="slidenum">
              <a:rPr kumimoji="1" lang="ja-JP" altLang="en-US" smtClean="0"/>
              <a:t>1</a:t>
            </a:fld>
            <a:endParaRPr kumimoji="1" lang="ja-JP" altLang="en-US"/>
          </a:p>
        </p:txBody>
      </p:sp>
    </p:spTree>
    <p:extLst>
      <p:ext uri="{BB962C8B-B14F-4D97-AF65-F5344CB8AC3E}">
        <p14:creationId xmlns:p14="http://schemas.microsoft.com/office/powerpoint/2010/main" val="131670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D966E3-32AA-4192-8277-5DEFE8D199C1}" type="slidenum">
              <a:rPr kumimoji="1" lang="ja-JP" altLang="en-US" smtClean="0"/>
              <a:t>14</a:t>
            </a:fld>
            <a:endParaRPr kumimoji="1" lang="ja-JP" altLang="en-US"/>
          </a:p>
        </p:txBody>
      </p:sp>
    </p:spTree>
    <p:extLst>
      <p:ext uri="{BB962C8B-B14F-4D97-AF65-F5344CB8AC3E}">
        <p14:creationId xmlns:p14="http://schemas.microsoft.com/office/powerpoint/2010/main" val="3228068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D966E3-32AA-4192-8277-5DEFE8D199C1}" type="slidenum">
              <a:rPr kumimoji="1" lang="ja-JP" altLang="en-US" smtClean="0"/>
              <a:t>15</a:t>
            </a:fld>
            <a:endParaRPr kumimoji="1" lang="ja-JP" altLang="en-US"/>
          </a:p>
        </p:txBody>
      </p:sp>
    </p:spTree>
    <p:extLst>
      <p:ext uri="{BB962C8B-B14F-4D97-AF65-F5344CB8AC3E}">
        <p14:creationId xmlns:p14="http://schemas.microsoft.com/office/powerpoint/2010/main" val="44559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D966E3-32AA-4192-8277-5DEFE8D199C1}" type="slidenum">
              <a:rPr kumimoji="1" lang="ja-JP" altLang="en-US" smtClean="0"/>
              <a:t>16</a:t>
            </a:fld>
            <a:endParaRPr kumimoji="1" lang="ja-JP" altLang="en-US"/>
          </a:p>
        </p:txBody>
      </p:sp>
    </p:spTree>
    <p:extLst>
      <p:ext uri="{BB962C8B-B14F-4D97-AF65-F5344CB8AC3E}">
        <p14:creationId xmlns:p14="http://schemas.microsoft.com/office/powerpoint/2010/main" val="2409101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C944FFF-FA70-4156-BE8B-20060998C243}" type="slidenum">
              <a:rPr lang="en-US" altLang="ja-JP" smtClean="0"/>
              <a:pPr/>
              <a:t>52</a:t>
            </a:fld>
            <a:endParaRPr lang="en-US" altLang="ja-JP"/>
          </a:p>
        </p:txBody>
      </p:sp>
    </p:spTree>
    <p:extLst>
      <p:ext uri="{BB962C8B-B14F-4D97-AF65-F5344CB8AC3E}">
        <p14:creationId xmlns:p14="http://schemas.microsoft.com/office/powerpoint/2010/main" val="23536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表紙">
    <p:spTree>
      <p:nvGrpSpPr>
        <p:cNvPr id="1" name=""/>
        <p:cNvGrpSpPr/>
        <p:nvPr/>
      </p:nvGrpSpPr>
      <p:grpSpPr>
        <a:xfrm>
          <a:off x="0" y="0"/>
          <a:ext cx="0" cy="0"/>
          <a:chOff x="0" y="0"/>
          <a:chExt cx="0" cy="0"/>
        </a:xfrm>
      </p:grpSpPr>
      <p:pic>
        <p:nvPicPr>
          <p:cNvPr id="4" name="図 3" descr="J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ctrTitle"/>
          </p:nvPr>
        </p:nvSpPr>
        <p:spPr>
          <a:xfrm>
            <a:off x="685800" y="2003899"/>
            <a:ext cx="7772400" cy="1596552"/>
          </a:xfrm>
        </p:spPr>
        <p:txBody>
          <a:bodyPr tIns="216000" bIns="216000">
            <a:normAutofit/>
          </a:bodyPr>
          <a:lstStyle>
            <a:lvl1pPr marL="0" indent="0" algn="ctr" defTabSz="914400" rtl="0" eaLnBrk="1" latinLnBrk="0" hangingPunct="1">
              <a:lnSpc>
                <a:spcPct val="100000"/>
              </a:lnSpc>
              <a:spcBef>
                <a:spcPct val="20000"/>
              </a:spcBef>
              <a:buFont typeface="Arial" panose="020B0604020202020204" pitchFamily="34" charset="0"/>
              <a:buNone/>
              <a:defRPr kumimoji="1" lang="ja-JP" altLang="en-US" sz="3200" kern="1200" dirty="0">
                <a:solidFill>
                  <a:schemeClr val="tx1"/>
                </a:solidFill>
                <a:latin typeface="Meiryo UI" panose="020B0604030504040204" pitchFamily="50" charset="-128"/>
                <a:ea typeface="Meiryo UI" panose="020B0604030504040204" pitchFamily="50" charset="-128"/>
                <a:cs typeface="+mn-cs"/>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Tree>
    <p:extLst>
      <p:ext uri="{BB962C8B-B14F-4D97-AF65-F5344CB8AC3E}">
        <p14:creationId xmlns:p14="http://schemas.microsoft.com/office/powerpoint/2010/main" val="197614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5" name="テキスト プレースホルダー 19"/>
          <p:cNvSpPr>
            <a:spLocks noGrp="1"/>
          </p:cNvSpPr>
          <p:nvPr>
            <p:ph type="body" sz="quarter" idx="13"/>
          </p:nvPr>
        </p:nvSpPr>
        <p:spPr>
          <a:xfrm>
            <a:off x="0" y="764704"/>
            <a:ext cx="9144000" cy="5843158"/>
          </a:xfrm>
          <a:prstGeom prst="rect">
            <a:avLst/>
          </a:prstGeom>
        </p:spPr>
        <p:txBody>
          <a:bodyPr>
            <a:normAutofit/>
          </a:bodyPr>
          <a:lstStyle>
            <a:lvl1pPr marL="0" indent="0">
              <a:spcBef>
                <a:spcPts val="0"/>
              </a:spcBef>
              <a:buFontTx/>
              <a:buNone/>
              <a:defRPr sz="1600"/>
            </a:lvl1pPr>
            <a:lvl2pPr marL="216000" indent="0">
              <a:spcBef>
                <a:spcPts val="0"/>
              </a:spcBef>
              <a:buFontTx/>
              <a:buNone/>
              <a:defRPr/>
            </a:lvl2pPr>
            <a:lvl3pPr marL="648000" indent="0">
              <a:spcBef>
                <a:spcPts val="0"/>
              </a:spcBef>
              <a:buFontTx/>
              <a:buNone/>
              <a:defRPr/>
            </a:lvl3pPr>
            <a:lvl4pPr marL="1188000" indent="0">
              <a:spcBef>
                <a:spcPts val="0"/>
              </a:spcBef>
              <a:buFontTx/>
              <a:buNone/>
              <a:defRPr/>
            </a:lvl4pPr>
            <a:lvl5pPr marL="1728000" indent="0">
              <a:spcBef>
                <a:spcPts val="0"/>
              </a:spcBef>
              <a:buFontTx/>
              <a:buNone/>
              <a:defRPr/>
            </a:lvl5pPr>
          </a:lstStyle>
          <a:p>
            <a:pPr lvl="0"/>
            <a:r>
              <a:rPr kumimoji="1" lang="ja-JP" altLang="en-US" dirty="0"/>
              <a:t>マスター テキストの書式設定</a:t>
            </a:r>
          </a:p>
        </p:txBody>
      </p:sp>
      <p:sp>
        <p:nvSpPr>
          <p:cNvPr id="6" name="タイトル 5"/>
          <p:cNvSpPr>
            <a:spLocks noGrp="1"/>
          </p:cNvSpPr>
          <p:nvPr>
            <p:ph type="title"/>
          </p:nvPr>
        </p:nvSpPr>
        <p:spPr>
          <a:xfrm>
            <a:off x="1512000" y="316575"/>
            <a:ext cx="7632000" cy="476704"/>
          </a:xfrm>
          <a:prstGeom prst="rect">
            <a:avLst/>
          </a:prstGeom>
        </p:spPr>
        <p:txBody>
          <a:bodyPr lIns="72000" tIns="36000" rIns="72000" bIns="36000" anchor="ctr">
            <a:normAutofit/>
          </a:bodyPr>
          <a:lstStyle>
            <a:lvl1pPr>
              <a:defRPr sz="2000" b="1"/>
            </a:lvl1pPr>
          </a:lstStyle>
          <a:p>
            <a:r>
              <a:rPr kumimoji="1" lang="ja-JP" altLang="en-US" dirty="0"/>
              <a:t>マスター タイトルの書式設定</a:t>
            </a:r>
          </a:p>
        </p:txBody>
      </p:sp>
      <p:sp>
        <p:nvSpPr>
          <p:cNvPr id="3" name="テキスト ボックス 2">
            <a:extLst>
              <a:ext uri="{FF2B5EF4-FFF2-40B4-BE49-F238E27FC236}">
                <a16:creationId xmlns:a16="http://schemas.microsoft.com/office/drawing/2014/main" id="{56F9A301-E1DD-465C-911A-41926E293563}"/>
              </a:ext>
            </a:extLst>
          </p:cNvPr>
          <p:cNvSpPr txBox="1"/>
          <p:nvPr userDrawn="1"/>
        </p:nvSpPr>
        <p:spPr bwMode="auto">
          <a:xfrm>
            <a:off x="699" y="6646797"/>
            <a:ext cx="5526889" cy="211203"/>
          </a:xfrm>
          <a:prstGeom prst="rect">
            <a:avLst/>
          </a:prstGeom>
          <a:noFill/>
          <a:ln w="9525">
            <a:noFill/>
            <a:miter lim="800000"/>
            <a:headEnd/>
            <a:tailEnd/>
          </a:ln>
        </p:spPr>
        <p:txBody>
          <a:bodyPr wrap="square" lIns="72000" tIns="36000" rIns="72000" bIns="36000" rtlCol="0">
            <a:spAutoFit/>
          </a:bodyPr>
          <a:lstStyle/>
          <a:p>
            <a:r>
              <a:rPr lang="en-US" altLang="ja-JP" sz="900" dirty="0">
                <a:solidFill>
                  <a:schemeClr val="bg1">
                    <a:lumMod val="65000"/>
                  </a:schemeClr>
                </a:solidFill>
              </a:rPr>
              <a:t>23</a:t>
            </a:r>
            <a:r>
              <a:rPr lang="ja-JP" altLang="en-US" sz="900" dirty="0">
                <a:solidFill>
                  <a:schemeClr val="bg1">
                    <a:lumMod val="65000"/>
                  </a:schemeClr>
                </a:solidFill>
              </a:rPr>
              <a:t>年度　先端総研　重点基礎「遠隔操作サービス向け技術の高度化」　メカトロ（機力）</a:t>
            </a:r>
          </a:p>
        </p:txBody>
      </p:sp>
    </p:spTree>
    <p:extLst>
      <p:ext uri="{BB962C8B-B14F-4D97-AF65-F5344CB8AC3E}">
        <p14:creationId xmlns:p14="http://schemas.microsoft.com/office/powerpoint/2010/main" val="256442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nges for the Better">
    <p:spTree>
      <p:nvGrpSpPr>
        <p:cNvPr id="1" name=""/>
        <p:cNvGrpSpPr/>
        <p:nvPr/>
      </p:nvGrpSpPr>
      <p:grpSpPr>
        <a:xfrm>
          <a:off x="0" y="0"/>
          <a:ext cx="0" cy="0"/>
          <a:chOff x="0" y="0"/>
          <a:chExt cx="0" cy="0"/>
        </a:xfrm>
      </p:grpSpPr>
      <p:sp>
        <p:nvSpPr>
          <p:cNvPr id="2" name="正方形/長方形 1"/>
          <p:cNvSpPr/>
          <p:nvPr userDrawn="1"/>
        </p:nvSpPr>
        <p:spPr bwMode="auto">
          <a:xfrm>
            <a:off x="0" y="0"/>
            <a:ext cx="9144000" cy="6858000"/>
          </a:xfrm>
          <a:prstGeom prst="rect">
            <a:avLst/>
          </a:prstGeom>
          <a:solidFill>
            <a:schemeClr val="bg1"/>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dirty="0">
              <a:solidFill>
                <a:srgbClr val="0000CC"/>
              </a:solidFill>
              <a:latin typeface="Meiryo UI" pitchFamily="50" charset="-128"/>
              <a:ea typeface="Meiryo UI" pitchFamily="50" charset="-128"/>
              <a:cs typeface="Meiryo UI" pitchFamily="50" charset="-128"/>
            </a:endParaRPr>
          </a:p>
        </p:txBody>
      </p:sp>
      <p:pic>
        <p:nvPicPr>
          <p:cNvPr id="3" name="Picture 8" descr="http://adv.dpt.hq.melco.co.jp/rule_temp/hyouji/jpg/s_07.jpg"/>
          <p:cNvPicPr>
            <a:picLocks noChangeAspect="1" noChangeArrowheads="1"/>
          </p:cNvPicPr>
          <p:nvPr userDrawn="1"/>
        </p:nvPicPr>
        <p:blipFill>
          <a:blip r:embed="rId2" cstate="screen"/>
          <a:srcRect/>
          <a:stretch>
            <a:fillRect/>
          </a:stretch>
        </p:blipFill>
        <p:spPr bwMode="auto">
          <a:xfrm>
            <a:off x="1609725" y="2192338"/>
            <a:ext cx="5924550" cy="2473325"/>
          </a:xfrm>
          <a:prstGeom prst="rect">
            <a:avLst/>
          </a:prstGeom>
          <a:noFill/>
          <a:ln w="9525">
            <a:noFill/>
            <a:miter lim="800000"/>
            <a:headEnd/>
            <a:tailEnd/>
          </a:ln>
        </p:spPr>
      </p:pic>
    </p:spTree>
    <p:extLst>
      <p:ext uri="{BB962C8B-B14F-4D97-AF65-F5344CB8AC3E}">
        <p14:creationId xmlns:p14="http://schemas.microsoft.com/office/powerpoint/2010/main" val="310541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5F74CEC-02CD-47CB-AC66-EC4C08E9B3F7}" type="datetimeFigureOut">
              <a:rPr lang="ja-JP" altLang="en-US" smtClean="0">
                <a:solidFill>
                  <a:prstClr val="black">
                    <a:tint val="75000"/>
                  </a:prstClr>
                </a:solidFill>
              </a:rPr>
              <a:pPr/>
              <a:t>2022/11/16</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A7629EA9-4D13-462A-A59D-7C9AFE3C522B}"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23873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5F74CEC-02CD-47CB-AC66-EC4C08E9B3F7}" type="datetimeFigureOut">
              <a:rPr lang="ja-JP" altLang="en-US" smtClean="0">
                <a:solidFill>
                  <a:prstClr val="black">
                    <a:tint val="75000"/>
                  </a:prstClr>
                </a:solidFill>
              </a:rPr>
              <a:pPr/>
              <a:t>2022/11/16</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A7629EA9-4D13-462A-A59D-7C9AFE3C522B}"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93896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図 10" descr="E03.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Rectangle 6"/>
          <p:cNvSpPr txBox="1">
            <a:spLocks noChangeArrowheads="1"/>
          </p:cNvSpPr>
          <p:nvPr userDrawn="1"/>
        </p:nvSpPr>
        <p:spPr bwMode="auto">
          <a:xfrm>
            <a:off x="7245821" y="6486103"/>
            <a:ext cx="1905000" cy="23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defRPr kumimoji="1" sz="14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DBEFF64-15C5-4CED-B87A-5A348AA72764}" type="slidenum">
              <a:rPr lang="en-US" altLang="ja-JP" sz="1050" smtClean="0">
                <a:solidFill>
                  <a:prstClr val="black"/>
                </a:solidFill>
                <a:latin typeface="Meiryo UI" panose="020B0604030504040204" pitchFamily="50" charset="-128"/>
                <a:ea typeface="Meiryo UI" panose="020B0604030504040204" pitchFamily="50" charset="-128"/>
                <a:cs typeface="Arial" panose="020B0604020202020204" pitchFamily="34" charset="0"/>
              </a:rPr>
              <a:pPr/>
              <a:t>‹#›</a:t>
            </a:fld>
            <a:endParaRPr lang="en-US" altLang="ja-JP" sz="1050" dirty="0">
              <a:solidFill>
                <a:prstClr val="black"/>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3" name="フッター プレースホルダー 1"/>
          <p:cNvSpPr txBox="1">
            <a:spLocks/>
          </p:cNvSpPr>
          <p:nvPr userDrawn="1"/>
        </p:nvSpPr>
        <p:spPr>
          <a:xfrm>
            <a:off x="7687570" y="6687751"/>
            <a:ext cx="1214435" cy="138499"/>
          </a:xfrm>
          <a:prstGeom prst="rect">
            <a:avLst/>
          </a:prstGeom>
        </p:spPr>
        <p:txBody>
          <a:bodyPr vert="horz" wrap="none" lIns="91440" tIns="45720" rIns="0" bIns="0" rtlCol="0" anchor="b" anchorCtr="0">
            <a:spAutoFit/>
          </a:bodyPr>
          <a:lstStyle>
            <a:defPPr>
              <a:defRPr lang="ja-JP"/>
            </a:defPPr>
            <a:lvl1pPr marL="0" algn="r" defTabSz="914400" rtl="0" eaLnBrk="1" fontAlgn="b" latinLnBrk="0" hangingPunct="1">
              <a:defRPr kumimoji="1" sz="600" kern="1200">
                <a:solidFill>
                  <a:schemeClr val="tx1"/>
                </a:solidFill>
                <a:latin typeface="Arial"/>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prstClr val="black"/>
                </a:solidFill>
              </a:rPr>
              <a:t>© Mitsubishi Electric Corporation</a:t>
            </a:r>
            <a:endParaRPr lang="ja-JP" altLang="en-US" dirty="0">
              <a:solidFill>
                <a:prstClr val="black"/>
              </a:solidFill>
            </a:endParaRPr>
          </a:p>
        </p:txBody>
      </p:sp>
      <p:sp>
        <p:nvSpPr>
          <p:cNvPr id="2" name="タイトル プレースホルダー 1"/>
          <p:cNvSpPr>
            <a:spLocks noGrp="1"/>
          </p:cNvSpPr>
          <p:nvPr>
            <p:ph type="title"/>
          </p:nvPr>
        </p:nvSpPr>
        <p:spPr>
          <a:xfrm>
            <a:off x="1510725" y="326100"/>
            <a:ext cx="7632000" cy="435900"/>
          </a:xfrm>
          <a:prstGeom prst="rect">
            <a:avLst/>
          </a:prstGeom>
        </p:spPr>
        <p:txBody>
          <a:bodyPr vert="horz" lIns="72000" tIns="36000" rIns="72000" bIns="3600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64695" y="980070"/>
            <a:ext cx="863731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793A58A0-AFB5-4D25-8BCB-CEA13400B7C3}"/>
              </a:ext>
            </a:extLst>
          </p:cNvPr>
          <p:cNvSpPr>
            <a:spLocks noGrp="1"/>
          </p:cNvSpPr>
          <p:nvPr>
            <p:ph type="ftr" sz="quarter" idx="3"/>
          </p:nvPr>
        </p:nvSpPr>
        <p:spPr>
          <a:xfrm>
            <a:off x="16475" y="6627740"/>
            <a:ext cx="6153666" cy="230188"/>
          </a:xfrm>
          <a:prstGeom prst="rect">
            <a:avLst/>
          </a:prstGeom>
        </p:spPr>
        <p:txBody>
          <a:bodyPr vert="horz" lIns="36000" tIns="0" rIns="36000" bIns="0" rtlCol="0" anchor="ctr"/>
          <a:lstStyle>
            <a:lvl1pPr algn="l">
              <a:defRPr sz="1000">
                <a:solidFill>
                  <a:schemeClr val="tx1">
                    <a:tint val="75000"/>
                  </a:schemeClr>
                </a:solidFill>
              </a:defRPr>
            </a:lvl1pPr>
          </a:lstStyle>
          <a:p>
            <a:r>
              <a:rPr lang="en-US" altLang="ja-JP" dirty="0"/>
              <a:t>23</a:t>
            </a:r>
            <a:r>
              <a:rPr lang="ja-JP" altLang="en-US" dirty="0"/>
              <a:t>年度　先端総研　重点基礎「●●の開発」　部名（</a:t>
            </a:r>
            <a:r>
              <a:rPr lang="en-US" altLang="ja-JP" dirty="0"/>
              <a:t>G</a:t>
            </a:r>
            <a:r>
              <a:rPr lang="ja-JP" altLang="en-US" dirty="0"/>
              <a:t>名）</a:t>
            </a:r>
          </a:p>
        </p:txBody>
      </p:sp>
    </p:spTree>
    <p:extLst>
      <p:ext uri="{BB962C8B-B14F-4D97-AF65-F5344CB8AC3E}">
        <p14:creationId xmlns:p14="http://schemas.microsoft.com/office/powerpoint/2010/main" val="3994788123"/>
      </p:ext>
    </p:extLst>
  </p:cSld>
  <p:clrMap bg1="lt1" tx1="dk1" bg2="lt2" tx2="dk2" accent1="accent1" accent2="accent2" accent3="accent3" accent4="accent4" accent5="accent5" accent6="accent6" hlink="hlink" folHlink="folHlink"/>
  <p:sldLayoutIdLst>
    <p:sldLayoutId id="2147483673" r:id="rId1"/>
    <p:sldLayoutId id="2147483679" r:id="rId2"/>
    <p:sldLayoutId id="2147483680" r:id="rId3"/>
    <p:sldLayoutId id="2147483681" r:id="rId4"/>
    <p:sldLayoutId id="2147483682" r:id="rId5"/>
  </p:sldLayoutIdLst>
  <p:hf sldNum="0" hdr="0" dt="0"/>
  <p:txStyles>
    <p:titleStyle>
      <a:lvl1pPr algn="l" defTabSz="914400" rtl="0" eaLnBrk="1" latinLnBrk="0" hangingPunct="1">
        <a:lnSpc>
          <a:spcPts val="2000"/>
        </a:lnSpc>
        <a:spcBef>
          <a:spcPct val="0"/>
        </a:spcBef>
        <a:buNone/>
        <a:defRPr kumimoji="1" lang="ja-JP" altLang="en-US" sz="2000" b="1" kern="1200">
          <a:solidFill>
            <a:schemeClr val="tx1"/>
          </a:solidFill>
          <a:latin typeface="Meiryo UI" panose="020B0604030504040204" pitchFamily="50" charset="-128"/>
          <a:ea typeface="Meiryo UI" panose="020B0604030504040204" pitchFamily="50" charset="-128"/>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eiryo UI" panose="020B0604030504040204" pitchFamily="50" charset="-128"/>
          <a:ea typeface="Meiryo UI" panose="020B0604030504040204" pitchFamily="50" charset="-128"/>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www.fao.org/3/mb060e/mb060e00.pdf" TargetMode="External"/><Relationship Id="rId3" Type="http://schemas.openxmlformats.org/officeDocument/2006/relationships/hyperlink" Target="https://www.pwc.com/jp/ja/japan-knowledge/archive/assets/pdf/world-in-2050-february-2015.pdf" TargetMode="External"/><Relationship Id="rId7" Type="http://schemas.openxmlformats.org/officeDocument/2006/relationships/hyperlink" Target="https://population.un.org/wup/Publications/Files/WUP2018-Highlights.pdf" TargetMode="External"/><Relationship Id="rId2" Type="http://schemas.openxmlformats.org/officeDocument/2006/relationships/hyperlink" Target="https://www8.cao.go.jp/cstp/moonshot/mokuhyou.pdf" TargetMode="External"/><Relationship Id="rId1" Type="http://schemas.openxmlformats.org/officeDocument/2006/relationships/slideLayout" Target="../slideLayouts/slideLayout5.xml"/><Relationship Id="rId6" Type="http://schemas.openxmlformats.org/officeDocument/2006/relationships/hyperlink" Target="https://population.un.org/wpp2019/Publications/Files/WPP2019_10KeyFindings.pdf" TargetMode="External"/><Relationship Id="rId5" Type="http://schemas.openxmlformats.org/officeDocument/2006/relationships/hyperlink" Target="https://www.imf.org/ja/News/Articles/2022/07/26/blog-weo-update-july-2022" TargetMode="External"/><Relationship Id="rId4" Type="http://schemas.openxmlformats.org/officeDocument/2006/relationships/hyperlink" Target="https://www.meti.go.jp/main/yosan/yosan_fy2020/pdf/zeiseikaisei.pdf" TargetMode="External"/><Relationship Id="rId9" Type="http://schemas.openxmlformats.org/officeDocument/2006/relationships/hyperlink" Target="https://www.irena.org/newsroom/pressreleases/2019/May/Falling-Renewable-Power-Costs-Open-Door-to-Greater-Climate-Ambi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businessinsider.jp/post-254896?itm_source=article_link&amp;itm_campaign=/post-256159&amp;itm_content=https://www.businessinsider.jp/post-254896" TargetMode="External"/><Relationship Id="rId3" Type="http://schemas.openxmlformats.org/officeDocument/2006/relationships/hyperlink" Target="https://cdn.ihs.com/www/pdf/IoT_ebook.pdf" TargetMode="External"/><Relationship Id="rId7" Type="http://schemas.openxmlformats.org/officeDocument/2006/relationships/hyperlink" Target="https://news.yahoo.co.jp/articles/426c973cfd2c0562e2e5796c1a8abc1320880c50?page=1" TargetMode="External"/><Relationship Id="rId2" Type="http://schemas.openxmlformats.org/officeDocument/2006/relationships/hyperlink" Target="https://jobmarketmonitor.com/2015/06/05/millennials-in-us-75-percent-of-the-workforce-by-2025/" TargetMode="External"/><Relationship Id="rId1" Type="http://schemas.openxmlformats.org/officeDocument/2006/relationships/slideLayout" Target="../slideLayouts/slideLayout5.xml"/><Relationship Id="rId6" Type="http://schemas.openxmlformats.org/officeDocument/2006/relationships/hyperlink" Target="https://www.soumu.go.jp/main_content/000660088.pdf" TargetMode="External"/><Relationship Id="rId5" Type="http://schemas.openxmlformats.org/officeDocument/2006/relationships/hyperlink" Target="https://www.sbbit.jp/article/cont1/35320" TargetMode="External"/><Relationship Id="rId10" Type="http://schemas.openxmlformats.org/officeDocument/2006/relationships/hyperlink" Target="https://www.shindengen.co.jp/column/vol5/#:~:text=%EF%BC%92%EF%BC%8E%E6%97%A5%E6%9C%AC%E3%81%AE5G%E6%99%AE%E5%8F%8A%E7%8A%B6%E6%B3%81%EF%BC%882022%E5%B9%B4%E7%8F%BE%E5%9C%A8%EF%BC%89,-%E6%94%BF%E5%BA%9C%E3%81%AF2023&amp;text=%E3%81%BE%E3%81%9F%E3%80%81MM%E7%B7%8F%E7%A0%94%E3%81%8C%E8%AA%BF%E6%9F%BB,%EF%BC%85%E3%82%92%E5%8D%A0%E3%82%81%E3%81%A6%E3%81%84%E3%81%BE%E3%81%99%E3%80%82" TargetMode="External"/><Relationship Id="rId4" Type="http://schemas.openxmlformats.org/officeDocument/2006/relationships/hyperlink" Target="https://www.gsma.com/futurenetworks/digest/5g-era-will-bring-boundless-connectivity-intelligent-automation-1/" TargetMode="External"/><Relationship Id="rId9" Type="http://schemas.openxmlformats.org/officeDocument/2006/relationships/hyperlink" Target="https://www.businessinsider.jp/post-256159"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toyokeizai.net/articles/-/467812?page=4" TargetMode="External"/><Relationship Id="rId3" Type="http://schemas.openxmlformats.org/officeDocument/2006/relationships/hyperlink" Target="https://www.aba-j.or.jp/info/industry/17297/" TargetMode="External"/><Relationship Id="rId7" Type="http://schemas.openxmlformats.org/officeDocument/2006/relationships/hyperlink" Target="https://kogane-games.hatenablog.com/entry/howto-onkure" TargetMode="External"/><Relationship Id="rId2" Type="http://schemas.openxmlformats.org/officeDocument/2006/relationships/hyperlink" Target="https://www.ctc-g.co.jp/report/column/local-5g/vol05.html" TargetMode="External"/><Relationship Id="rId1" Type="http://schemas.openxmlformats.org/officeDocument/2006/relationships/slideLayout" Target="../slideLayouts/slideLayout5.xml"/><Relationship Id="rId6" Type="http://schemas.openxmlformats.org/officeDocument/2006/relationships/hyperlink" Target="https://global-hr.lift-group.co.jp/132" TargetMode="External"/><Relationship Id="rId11" Type="http://schemas.openxmlformats.org/officeDocument/2006/relationships/hyperlink" Target="https://japan.cnet.com/article/35191799/" TargetMode="External"/><Relationship Id="rId5" Type="http://schemas.openxmlformats.org/officeDocument/2006/relationships/hyperlink" Target="https://www.smbc.co.jp/hojin/report/resources/pdf/1_00_CRSDOutlook.pdf" TargetMode="External"/><Relationship Id="rId10" Type="http://schemas.openxmlformats.org/officeDocument/2006/relationships/hyperlink" Target="https://www.moguravr.com/facebook-bci-policy-change/" TargetMode="External"/><Relationship Id="rId4" Type="http://schemas.openxmlformats.org/officeDocument/2006/relationships/hyperlink" Target="https://response.jp/article/2022/04/26/356652.html" TargetMode="External"/><Relationship Id="rId9" Type="http://schemas.openxmlformats.org/officeDocument/2006/relationships/hyperlink" Target="https://www.jri.co.jp/MediaLibrary/file/column/opinion/pdf/13361.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jaia.jp/wp-content/uploads/2021/02/202102all.pdf" TargetMode="External"/><Relationship Id="rId3" Type="http://schemas.openxmlformats.org/officeDocument/2006/relationships/hyperlink" Target="https://www.mri.co.jp/knowledge/column/20180720.html" TargetMode="External"/><Relationship Id="rId7" Type="http://schemas.openxmlformats.org/officeDocument/2006/relationships/hyperlink" Target="https://www.mlit.go.jp/sogoseisaku/maintenance/_pdf/research01_02_pdf02.pdf" TargetMode="External"/><Relationship Id="rId2" Type="http://schemas.openxmlformats.org/officeDocument/2006/relationships/hyperlink" Target="https://www.nedo.go.jp/content/100927661.pdf" TargetMode="External"/><Relationship Id="rId1" Type="http://schemas.openxmlformats.org/officeDocument/2006/relationships/slideLayout" Target="../slideLayouts/slideLayout5.xml"/><Relationship Id="rId6" Type="http://schemas.openxmlformats.org/officeDocument/2006/relationships/hyperlink" Target="https://prtimes.jp/main/html/rd/p/000002464.000071640.html" TargetMode="External"/><Relationship Id="rId5" Type="http://schemas.openxmlformats.org/officeDocument/2006/relationships/hyperlink" Target="https://www.globenewswire.com/en/news-release/2022/03/30/2412588/0/en/Neuroscience-Market-Size-Estimates-and-Forecasts-2022-2027-In-Depth-Analysis-of-Market-Status-Growing-CAGR-of-3-5-Industry-Share-Emerging-Trends-Production-Capacity-Revenue-Price-G.html" TargetMode="External"/><Relationship Id="rId4" Type="http://schemas.openxmlformats.org/officeDocument/2006/relationships/hyperlink" Target="https://www.mordorintelligence.com/industry-reports/neurofeedback-systems-market" TargetMode="External"/><Relationship Id="rId9" Type="http://schemas.openxmlformats.org/officeDocument/2006/relationships/hyperlink" Target="https://www.mri.co.jp/knowledge/column/20220601.html"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www.sarcos.com/"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www.shadowrobot.com/"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gitai.tech/"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meltin.jp/"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ugo.plus/company/"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tx-inc.com/ja/top/" TargetMode="External"/><Relationship Id="rId2" Type="http://schemas.openxmlformats.org/officeDocument/2006/relationships/hyperlink" Target="https://www.remoterobotics.net/" TargetMode="External"/><Relationship Id="rId1" Type="http://schemas.openxmlformats.org/officeDocument/2006/relationships/slideLayout" Target="../slideLayouts/slideLayout5.xml"/><Relationship Id="rId4" Type="http://schemas.openxmlformats.org/officeDocument/2006/relationships/hyperlink" Target="https://www.honda.co.jp/future/EngineerTalk_avatarrobo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hacosco.com/" TargetMode="External"/><Relationship Id="rId2" Type="http://schemas.openxmlformats.org/officeDocument/2006/relationships/hyperlink" Target="https://www.araya.org/" TargetMode="Externa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viestyle.co.jp/"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iverfieldinc.com/" TargetMode="External"/><Relationship Id="rId2" Type="http://schemas.openxmlformats.org/officeDocument/2006/relationships/hyperlink" Target="https://www.intuitive.com/en-us" TargetMode="External"/><Relationship Id="rId1" Type="http://schemas.openxmlformats.org/officeDocument/2006/relationships/slideLayout" Target="../slideLayouts/slideLayout5.xml"/><Relationship Id="rId4" Type="http://schemas.openxmlformats.org/officeDocument/2006/relationships/hyperlink" Target="http://www.medicaroid.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3A001051-6B38-4B58-9798-37CFB9999FD6}"/>
              </a:ext>
            </a:extLst>
          </p:cNvPr>
          <p:cNvSpPr/>
          <p:nvPr/>
        </p:nvSpPr>
        <p:spPr>
          <a:xfrm>
            <a:off x="431011" y="4150715"/>
            <a:ext cx="8198297" cy="2650650"/>
          </a:xfrm>
          <a:prstGeom prst="rect">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ja-JP" altLang="en-US" b="1" u="sng" dirty="0">
                <a:solidFill>
                  <a:schemeClr val="tx1"/>
                </a:solidFill>
                <a:latin typeface="Meiryo UI" panose="020B0604030504040204" pitchFamily="50" charset="-128"/>
              </a:rPr>
              <a:t>本テーマのポイント</a:t>
            </a:r>
            <a:br>
              <a:rPr lang="en-US" altLang="ja-JP" b="1" u="sng" dirty="0">
                <a:solidFill>
                  <a:schemeClr val="tx1"/>
                </a:solidFill>
                <a:latin typeface="Meiryo UI" panose="020B0604030504040204" pitchFamily="50" charset="-128"/>
              </a:rPr>
            </a:br>
            <a:r>
              <a:rPr lang="ja-JP" altLang="en-US" sz="1400" dirty="0">
                <a:solidFill>
                  <a:schemeClr val="tx1"/>
                </a:solidFill>
                <a:latin typeface="Meiryo UI" panose="020B0604030504040204" pitchFamily="50" charset="-128"/>
              </a:rPr>
              <a:t>多様な人々が身体的・時間的・空間的制約の中で望む活動ができていない社会課題に対して、遠隔操作サービスソリューションによって、多様な人々が制約を超えて誰でも・いつでも・どこからでもやりたいことができるインクルージョン社会の実現に貢献することを目指す。目指す社会の実現にあたっては、誰もが直感的に操作でき、いつでも・どこからでも手軽に操作できるように、特別な装置を必要とせず、日常行動の中で遠隔操作を可能とする操作</a:t>
            </a:r>
            <a:r>
              <a:rPr lang="en-US" altLang="ja-JP" sz="1400" dirty="0">
                <a:solidFill>
                  <a:schemeClr val="tx1"/>
                </a:solidFill>
                <a:latin typeface="Meiryo UI" panose="020B0604030504040204" pitchFamily="50" charset="-128"/>
              </a:rPr>
              <a:t>I/F</a:t>
            </a:r>
            <a:r>
              <a:rPr lang="ja-JP" altLang="en-US" sz="1400" dirty="0">
                <a:solidFill>
                  <a:schemeClr val="tx1"/>
                </a:solidFill>
                <a:latin typeface="Meiryo UI" panose="020B0604030504040204" pitchFamily="50" charset="-128"/>
              </a:rPr>
              <a:t>の開発が鍵となる。他社に先行して当社が開発するために、当社独自技術である人の認知特性を活用した操作</a:t>
            </a:r>
            <a:r>
              <a:rPr lang="en-US" altLang="ja-JP" sz="1400" dirty="0">
                <a:solidFill>
                  <a:schemeClr val="tx1"/>
                </a:solidFill>
                <a:latin typeface="Meiryo UI" panose="020B0604030504040204" pitchFamily="50" charset="-128"/>
              </a:rPr>
              <a:t>I/F</a:t>
            </a:r>
            <a:r>
              <a:rPr lang="ja-JP" altLang="en-US" sz="1400" dirty="0">
                <a:solidFill>
                  <a:schemeClr val="tx1"/>
                </a:solidFill>
                <a:latin typeface="Meiryo UI" panose="020B0604030504040204" pitchFamily="50" charset="-128"/>
              </a:rPr>
              <a:t>技術に開発リソースを集中し、操作性と手軽さを圧倒的に高めると共に、遠隔操作中の生体信号データの蓄積・解析から感覚刺激に対する人の知覚特性のモデル化と、知覚特性を高めるための感覚刺激の制御技術を確立することで、模倣困難性を高め、持続的な競争優位性の構築を目指す。加えて、ターゲット市場である小売やサービス業等での顧客ニーズである少人化と、エンドユーザの遠隔操作中の省力化に対応するため、段階的自動化技術を更に高度化し、未知タスクに対しても自動タスクの再構築が可能な技術を確立する。これらの技術をベースに、顧客と共創しながら顧客課題を解決する遠隔操作ソリューションを創出していくことで、遠隔操作サービスの早期事業化を実現する</a:t>
            </a:r>
            <a:endParaRPr lang="en-US" altLang="ja-JP" sz="1400" dirty="0">
              <a:solidFill>
                <a:schemeClr val="tx1"/>
              </a:solidFill>
              <a:latin typeface="Meiryo UI" panose="020B0604030504040204" pitchFamily="50" charset="-128"/>
            </a:endParaRPr>
          </a:p>
        </p:txBody>
      </p:sp>
      <p:sp>
        <p:nvSpPr>
          <p:cNvPr id="6" name="タイトル 5"/>
          <p:cNvSpPr>
            <a:spLocks noGrp="1"/>
          </p:cNvSpPr>
          <p:nvPr>
            <p:ph type="ctrTitle"/>
          </p:nvPr>
        </p:nvSpPr>
        <p:spPr>
          <a:xfrm>
            <a:off x="321907" y="1579918"/>
            <a:ext cx="7780693" cy="1161659"/>
          </a:xfrm>
        </p:spPr>
        <p:txBody>
          <a:bodyPr>
            <a:normAutofit/>
          </a:bodyPr>
          <a:lstStyle/>
          <a:p>
            <a:pPr marL="2416175" indent="-2416175" algn="l"/>
            <a:r>
              <a:rPr lang="ja-JP" altLang="en-US" sz="2400" dirty="0"/>
              <a:t>プロジェクト名称：（</a:t>
            </a:r>
            <a:r>
              <a:rPr lang="ja-JP" altLang="en-US" sz="2200" dirty="0"/>
              <a:t>産総研冠ラボ連携）</a:t>
            </a:r>
            <a:br>
              <a:rPr lang="en-US" altLang="ja-JP" sz="2200" dirty="0"/>
            </a:br>
            <a:r>
              <a:rPr lang="ja-JP" altLang="en-US" sz="2200" dirty="0"/>
              <a:t>遠隔操作サービス向け技術の高度化</a:t>
            </a:r>
            <a:r>
              <a:rPr lang="en-US" altLang="ja-JP" sz="2200" dirty="0"/>
              <a:t>(</a:t>
            </a:r>
            <a:r>
              <a:rPr lang="ja-JP" altLang="en-US" sz="2200" dirty="0"/>
              <a:t>新規</a:t>
            </a:r>
            <a:r>
              <a:rPr lang="en-US" altLang="ja-JP" sz="2200" dirty="0"/>
              <a:t>)</a:t>
            </a:r>
            <a:endParaRPr kumimoji="1" lang="ja-JP" altLang="en-US" sz="2400" dirty="0"/>
          </a:p>
        </p:txBody>
      </p:sp>
      <p:sp>
        <p:nvSpPr>
          <p:cNvPr id="5" name="Text Box 4"/>
          <p:cNvSpPr txBox="1">
            <a:spLocks noChangeArrowheads="1"/>
          </p:cNvSpPr>
          <p:nvPr/>
        </p:nvSpPr>
        <p:spPr bwMode="auto">
          <a:xfrm>
            <a:off x="130221" y="1388400"/>
            <a:ext cx="4126084" cy="338554"/>
          </a:xfrm>
          <a:prstGeom prst="rect">
            <a:avLst/>
          </a:prstGeom>
          <a:noFill/>
          <a:ln w="9525">
            <a:solidFill>
              <a:schemeClr val="tx1"/>
            </a:solidFill>
            <a:miter lim="800000"/>
            <a:headEnd/>
            <a:tailEnd/>
          </a:ln>
        </p:spPr>
        <p:txBody>
          <a:bodyPr wrap="square">
            <a:spAutoFit/>
          </a:bodyPr>
          <a:lstStyle/>
          <a:p>
            <a:pPr>
              <a:spcBef>
                <a:spcPct val="50000"/>
              </a:spcBef>
            </a:pPr>
            <a:r>
              <a:rPr lang="en-US" altLang="ja-JP" sz="1600" dirty="0">
                <a:latin typeface="Meiryo UI" panose="020B0604030504040204" pitchFamily="50" charset="-128"/>
                <a:ea typeface="Meiryo UI" panose="020B0604030504040204" pitchFamily="50" charset="-128"/>
              </a:rPr>
              <a:t>2023</a:t>
            </a:r>
            <a:r>
              <a:rPr lang="ja-JP" altLang="en-US" sz="1600" dirty="0">
                <a:latin typeface="Meiryo UI" panose="020B0604030504040204" pitchFamily="50" charset="-128"/>
                <a:ea typeface="Meiryo UI" panose="020B0604030504040204" pitchFamily="50" charset="-128"/>
              </a:rPr>
              <a:t>年度 重点基礎計画書</a:t>
            </a:r>
            <a:endParaRPr lang="ja-JP" altLang="en-US" sz="1600" b="1" dirty="0">
              <a:solidFill>
                <a:srgbClr val="CC0000"/>
              </a:solidFill>
              <a:latin typeface="Meiryo UI" panose="020B0604030504040204" pitchFamily="50" charset="-128"/>
              <a:ea typeface="Meiryo UI" panose="020B0604030504040204" pitchFamily="50" charset="-128"/>
            </a:endParaRPr>
          </a:p>
        </p:txBody>
      </p:sp>
      <p:sp>
        <p:nvSpPr>
          <p:cNvPr id="15" name="Text Box 19"/>
          <p:cNvSpPr txBox="1">
            <a:spLocks noChangeArrowheads="1"/>
          </p:cNvSpPr>
          <p:nvPr/>
        </p:nvSpPr>
        <p:spPr bwMode="auto">
          <a:xfrm>
            <a:off x="130221" y="962315"/>
            <a:ext cx="1342525" cy="338554"/>
          </a:xfrm>
          <a:prstGeom prst="rect">
            <a:avLst/>
          </a:prstGeom>
          <a:noFill/>
          <a:ln w="9525">
            <a:solidFill>
              <a:schemeClr val="tx1"/>
            </a:solidFill>
            <a:miter lim="800000"/>
            <a:headEnd/>
            <a:tailEnd/>
          </a:ln>
        </p:spPr>
        <p:txBody>
          <a:bodyPr wrap="square">
            <a:spAutoFit/>
          </a:bodyPr>
          <a:lstStyle/>
          <a:p>
            <a:pPr>
              <a:spcBef>
                <a:spcPct val="50000"/>
              </a:spcBef>
            </a:pPr>
            <a:r>
              <a:rPr lang="ja-JP" altLang="en-US" sz="1600" dirty="0">
                <a:latin typeface="Meiryo UI" panose="020B0604030504040204" pitchFamily="50" charset="-128"/>
                <a:ea typeface="Meiryo UI" panose="020B0604030504040204" pitchFamily="50" charset="-128"/>
              </a:rPr>
              <a:t>番号： </a:t>
            </a:r>
            <a:r>
              <a:rPr lang="en-US" altLang="ja-JP" sz="1600" dirty="0">
                <a:latin typeface="Meiryo UI" panose="020B0604030504040204" pitchFamily="50" charset="-128"/>
                <a:ea typeface="Meiryo UI" panose="020B0604030504040204" pitchFamily="50" charset="-128"/>
              </a:rPr>
              <a:t>70</a:t>
            </a:r>
          </a:p>
        </p:txBody>
      </p:sp>
      <p:pic>
        <p:nvPicPr>
          <p:cNvPr id="24" name="図 23">
            <a:extLst>
              <a:ext uri="{FF2B5EF4-FFF2-40B4-BE49-F238E27FC236}">
                <a16:creationId xmlns:a16="http://schemas.microsoft.com/office/drawing/2014/main" id="{AFA6A0CB-9770-44A7-A87D-C5523E87679E}"/>
              </a:ext>
            </a:extLst>
          </p:cNvPr>
          <p:cNvPicPr>
            <a:picLocks noChangeAspect="1"/>
          </p:cNvPicPr>
          <p:nvPr/>
        </p:nvPicPr>
        <p:blipFill>
          <a:blip r:embed="rId3"/>
          <a:stretch>
            <a:fillRect/>
          </a:stretch>
        </p:blipFill>
        <p:spPr>
          <a:xfrm>
            <a:off x="8397288" y="982801"/>
            <a:ext cx="504926" cy="466981"/>
          </a:xfrm>
          <a:prstGeom prst="rect">
            <a:avLst/>
          </a:prstGeom>
        </p:spPr>
      </p:pic>
      <p:sp>
        <p:nvSpPr>
          <p:cNvPr id="36" name="Text Box 3">
            <a:extLst>
              <a:ext uri="{FF2B5EF4-FFF2-40B4-BE49-F238E27FC236}">
                <a16:creationId xmlns:a16="http://schemas.microsoft.com/office/drawing/2014/main" id="{DADFA60E-6D48-4629-99BE-83EB6B580298}"/>
              </a:ext>
            </a:extLst>
          </p:cNvPr>
          <p:cNvSpPr txBox="1">
            <a:spLocks noChangeArrowheads="1"/>
          </p:cNvSpPr>
          <p:nvPr/>
        </p:nvSpPr>
        <p:spPr bwMode="auto">
          <a:xfrm>
            <a:off x="3146753" y="2519499"/>
            <a:ext cx="5997247" cy="1631216"/>
          </a:xfrm>
          <a:prstGeom prst="rect">
            <a:avLst/>
          </a:prstGeom>
          <a:noFill/>
          <a:ln w="9525">
            <a:noFill/>
            <a:miter lim="800000"/>
            <a:headEnd/>
            <a:tailEnd/>
          </a:ln>
        </p:spPr>
        <p:txBody>
          <a:bodyPr wrap="square">
            <a:spAutoFit/>
          </a:bodyPr>
          <a:lstStyle/>
          <a:p>
            <a:r>
              <a:rPr lang="ja-JP" altLang="en-US" sz="2000" dirty="0">
                <a:latin typeface="Meiryo UI" panose="020B0604030504040204" pitchFamily="50" charset="-128"/>
                <a:ea typeface="Meiryo UI" panose="020B0604030504040204" pitchFamily="50" charset="-128"/>
              </a:rPr>
              <a:t>カテゴリ： </a:t>
            </a:r>
            <a:r>
              <a:rPr lang="ja-JP" altLang="en-US" sz="2000" dirty="0">
                <a:solidFill>
                  <a:srgbClr val="0000FF"/>
                </a:solidFill>
                <a:latin typeface="Meiryo UI" panose="020B0604030504040204" pitchFamily="50" charset="-128"/>
                <a:ea typeface="Meiryo UI" panose="020B0604030504040204" pitchFamily="50" charset="-128"/>
              </a:rPr>
              <a:t>新技術の探索・創出</a:t>
            </a:r>
            <a:endParaRPr lang="en-US" altLang="ja-JP" sz="2000" dirty="0">
              <a:solidFill>
                <a:srgbClr val="0000FF"/>
              </a:solidFill>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関連する発本横断プロジェクト： なし</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プロジェクト期間： </a:t>
            </a:r>
            <a:r>
              <a:rPr lang="en-US" altLang="ja-JP" sz="2000" dirty="0">
                <a:latin typeface="Meiryo UI" panose="020B0604030504040204" pitchFamily="50" charset="-128"/>
                <a:ea typeface="Meiryo UI" panose="020B0604030504040204" pitchFamily="50" charset="-128"/>
              </a:rPr>
              <a:t>2023/4</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2026/3</a:t>
            </a:r>
          </a:p>
          <a:p>
            <a:r>
              <a:rPr lang="ja-JP" altLang="en-US" sz="2000" dirty="0">
                <a:latin typeface="Meiryo UI" panose="020B0604030504040204" pitchFamily="50" charset="-128"/>
                <a:ea typeface="Meiryo UI" panose="020B0604030504040204" pitchFamily="50" charset="-128"/>
              </a:rPr>
              <a:t>担当部： 先端総研　メカトロ（機力）</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リーダ： メカトロ（機力）</a:t>
            </a:r>
            <a:r>
              <a:rPr lang="en-US" altLang="ja-JP" sz="2000" dirty="0">
                <a:latin typeface="Meiryo UI" panose="020B0604030504040204" pitchFamily="50" charset="-128"/>
                <a:ea typeface="Meiryo UI" panose="020B0604030504040204" pitchFamily="50" charset="-128"/>
              </a:rPr>
              <a:t>GR</a:t>
            </a:r>
          </a:p>
        </p:txBody>
      </p:sp>
      <p:sp>
        <p:nvSpPr>
          <p:cNvPr id="40" name="テキスト ボックス 39">
            <a:extLst>
              <a:ext uri="{FF2B5EF4-FFF2-40B4-BE49-F238E27FC236}">
                <a16:creationId xmlns:a16="http://schemas.microsoft.com/office/drawing/2014/main" id="{8437FD0B-8C7A-4360-92BB-29182379FAAB}"/>
              </a:ext>
            </a:extLst>
          </p:cNvPr>
          <p:cNvSpPr txBox="1"/>
          <p:nvPr/>
        </p:nvSpPr>
        <p:spPr bwMode="auto">
          <a:xfrm>
            <a:off x="8195508" y="164703"/>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spTree>
    <p:extLst>
      <p:ext uri="{BB962C8B-B14F-4D97-AF65-F5344CB8AC3E}">
        <p14:creationId xmlns:p14="http://schemas.microsoft.com/office/powerpoint/2010/main" val="3174262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200" b="1" dirty="0"/>
              <a:t>開発イメージ　②遠隔操作向けニューロフィードバック技術</a:t>
            </a:r>
            <a:endParaRPr lang="en-US" altLang="ja-JP" sz="2200" b="1" dirty="0"/>
          </a:p>
          <a:p>
            <a:pPr algn="l">
              <a:lnSpc>
                <a:spcPts val="2000"/>
              </a:lnSpc>
              <a:spcBef>
                <a:spcPts val="0"/>
              </a:spcBef>
            </a:pPr>
            <a:endParaRPr lang="en-US" altLang="ja-JP" sz="2200" b="1" dirty="0"/>
          </a:p>
        </p:txBody>
      </p:sp>
      <p:pic>
        <p:nvPicPr>
          <p:cNvPr id="6" name="グラフィックス 5" descr="はげ頭の女性">
            <a:extLst>
              <a:ext uri="{FF2B5EF4-FFF2-40B4-BE49-F238E27FC236}">
                <a16:creationId xmlns:a16="http://schemas.microsoft.com/office/drawing/2014/main" id="{49BDE5B1-DF68-4D47-97F3-1090675F0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026" y="1389451"/>
            <a:ext cx="689674" cy="816114"/>
          </a:xfrm>
          <a:prstGeom prst="rect">
            <a:avLst/>
          </a:prstGeom>
        </p:spPr>
      </p:pic>
      <p:sp>
        <p:nvSpPr>
          <p:cNvPr id="7" name="思考の吹き出し: 雲形 6">
            <a:extLst>
              <a:ext uri="{FF2B5EF4-FFF2-40B4-BE49-F238E27FC236}">
                <a16:creationId xmlns:a16="http://schemas.microsoft.com/office/drawing/2014/main" id="{44C51A41-106B-491B-9EC1-65ECA2B249BD}"/>
              </a:ext>
            </a:extLst>
          </p:cNvPr>
          <p:cNvSpPr/>
          <p:nvPr/>
        </p:nvSpPr>
        <p:spPr bwMode="auto">
          <a:xfrm flipH="1">
            <a:off x="1239511" y="925083"/>
            <a:ext cx="1372515" cy="612648"/>
          </a:xfrm>
          <a:prstGeom prst="cloudCallout">
            <a:avLst>
              <a:gd name="adj1" fmla="val -58096"/>
              <a:gd name="adj2" fmla="val 53646"/>
            </a:avLst>
          </a:prstGeom>
          <a:solidFill>
            <a:schemeClr val="accent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r>
              <a:rPr lang="ja-JP" altLang="en-US" sz="1600">
                <a:solidFill>
                  <a:srgbClr val="0000CC"/>
                </a:solidFill>
                <a:latin typeface="Meiryo UI" pitchFamily="50" charset="-128"/>
                <a:ea typeface="Meiryo UI" pitchFamily="50" charset="-128"/>
                <a:cs typeface="Meiryo UI" pitchFamily="50" charset="-128"/>
              </a:rPr>
              <a:t>知覚した</a:t>
            </a:r>
            <a:r>
              <a:rPr kumimoji="1" lang="ja-JP" altLang="en-US" sz="1600">
                <a:solidFill>
                  <a:srgbClr val="0000CC"/>
                </a:solidFill>
                <a:latin typeface="Meiryo UI" pitchFamily="50" charset="-128"/>
                <a:ea typeface="Meiryo UI" pitchFamily="50" charset="-128"/>
                <a:cs typeface="Meiryo UI" pitchFamily="50" charset="-128"/>
              </a:rPr>
              <a:t>感覚：</a:t>
            </a:r>
            <a:r>
              <a:rPr kumimoji="1" lang="en-US" altLang="ja-JP" sz="1600">
                <a:solidFill>
                  <a:srgbClr val="0000CC"/>
                </a:solidFill>
                <a:latin typeface="Meiryo UI" pitchFamily="50" charset="-128"/>
                <a:ea typeface="Meiryo UI" pitchFamily="50" charset="-128"/>
                <a:cs typeface="Meiryo UI" pitchFamily="50" charset="-128"/>
              </a:rPr>
              <a:t>b</a:t>
            </a:r>
            <a:endParaRPr kumimoji="1" lang="ja-JP" altLang="en-US" sz="1600">
              <a:solidFill>
                <a:srgbClr val="0000CC"/>
              </a:solidFill>
              <a:latin typeface="Meiryo UI" pitchFamily="50" charset="-128"/>
              <a:ea typeface="Meiryo UI" pitchFamily="50" charset="-128"/>
              <a:cs typeface="Meiryo UI" pitchFamily="50" charset="-128"/>
            </a:endParaRPr>
          </a:p>
        </p:txBody>
      </p:sp>
      <p:pic>
        <p:nvPicPr>
          <p:cNvPr id="10" name="グラフィックス 13" descr="短髪の女性">
            <a:extLst>
              <a:ext uri="{FF2B5EF4-FFF2-40B4-BE49-F238E27FC236}">
                <a16:creationId xmlns:a16="http://schemas.microsoft.com/office/drawing/2014/main" id="{6D6EAA44-32A3-4B63-AE63-7B4F136CEC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8071" y="2322270"/>
            <a:ext cx="790575" cy="695325"/>
          </a:xfrm>
          <a:prstGeom prst="rect">
            <a:avLst/>
          </a:prstGeom>
        </p:spPr>
      </p:pic>
      <p:sp>
        <p:nvSpPr>
          <p:cNvPr id="11" name="雲 10">
            <a:extLst>
              <a:ext uri="{FF2B5EF4-FFF2-40B4-BE49-F238E27FC236}">
                <a16:creationId xmlns:a16="http://schemas.microsoft.com/office/drawing/2014/main" id="{DF7CDF98-839E-4421-B0BB-7D239721B546}"/>
              </a:ext>
            </a:extLst>
          </p:cNvPr>
          <p:cNvSpPr/>
          <p:nvPr/>
        </p:nvSpPr>
        <p:spPr bwMode="auto">
          <a:xfrm>
            <a:off x="7138938" y="1252874"/>
            <a:ext cx="1976034" cy="1805552"/>
          </a:xfrm>
          <a:prstGeom prst="cloud">
            <a:avLst/>
          </a:prstGeom>
          <a:noFill/>
          <a:ln w="22225">
            <a:solidFill>
              <a:schemeClr val="accent1"/>
            </a:solid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2" name="テキスト ボックス 16">
            <a:extLst>
              <a:ext uri="{FF2B5EF4-FFF2-40B4-BE49-F238E27FC236}">
                <a16:creationId xmlns:a16="http://schemas.microsoft.com/office/drawing/2014/main" id="{DF691D1D-E70B-4FC3-AC08-A8385B4FBFC0}"/>
              </a:ext>
            </a:extLst>
          </p:cNvPr>
          <p:cNvSpPr txBox="1"/>
          <p:nvPr/>
        </p:nvSpPr>
        <p:spPr>
          <a:xfrm>
            <a:off x="7167694" y="1684447"/>
            <a:ext cx="1862274" cy="92333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a:latin typeface="Meiryo UI" panose="020B0604030504040204" pitchFamily="50" charset="-128"/>
                <a:ea typeface="Meiryo UI" panose="020B0604030504040204" pitchFamily="50" charset="-128"/>
              </a:rPr>
              <a:t>遠隔地</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メタバース</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a:t>
            </a:r>
            <a:endParaRPr lang="en-US" altLang="ja-JP">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7D1A0D94-C8A1-4660-9B6F-15CF7D330B79}"/>
              </a:ext>
            </a:extLst>
          </p:cNvPr>
          <p:cNvGrpSpPr/>
          <p:nvPr/>
        </p:nvGrpSpPr>
        <p:grpSpPr>
          <a:xfrm>
            <a:off x="4296072" y="1343778"/>
            <a:ext cx="1862274" cy="1689315"/>
            <a:chOff x="3586619" y="1332854"/>
            <a:chExt cx="1862274" cy="1689315"/>
          </a:xfrm>
        </p:grpSpPr>
        <p:sp>
          <p:nvSpPr>
            <p:cNvPr id="48" name="正方形/長方形 47">
              <a:extLst>
                <a:ext uri="{FF2B5EF4-FFF2-40B4-BE49-F238E27FC236}">
                  <a16:creationId xmlns:a16="http://schemas.microsoft.com/office/drawing/2014/main" id="{64987F01-848B-423E-A685-CD5AEB05B635}"/>
                </a:ext>
              </a:extLst>
            </p:cNvPr>
            <p:cNvSpPr/>
            <p:nvPr/>
          </p:nvSpPr>
          <p:spPr bwMode="auto">
            <a:xfrm>
              <a:off x="3952068" y="1332854"/>
              <a:ext cx="1131376" cy="1689315"/>
            </a:xfrm>
            <a:prstGeom prst="rect">
              <a:avLst/>
            </a:prstGeom>
            <a:noFill/>
            <a:ln w="22225">
              <a:solidFill>
                <a:schemeClr val="tx1"/>
              </a:solid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9" name="テキスト ボックス 18">
              <a:extLst>
                <a:ext uri="{FF2B5EF4-FFF2-40B4-BE49-F238E27FC236}">
                  <a16:creationId xmlns:a16="http://schemas.microsoft.com/office/drawing/2014/main" id="{05F97840-036D-4D62-A2A3-A91F5F0FE4B5}"/>
                </a:ext>
              </a:extLst>
            </p:cNvPr>
            <p:cNvSpPr txBox="1"/>
            <p:nvPr/>
          </p:nvSpPr>
          <p:spPr>
            <a:xfrm>
              <a:off x="3586619" y="1765812"/>
              <a:ext cx="1862274"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a:latin typeface="Meiryo UI" panose="020B0604030504040204" pitchFamily="50" charset="-128"/>
                  <a:ea typeface="Meiryo UI" panose="020B0604030504040204" pitchFamily="50" charset="-128"/>
                </a:rPr>
                <a:t>感覚</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伝達装置</a:t>
              </a:r>
              <a:endParaRPr lang="en-US" altLang="ja-JP">
                <a:latin typeface="Meiryo UI" panose="020B0604030504040204" pitchFamily="50" charset="-128"/>
                <a:ea typeface="Meiryo UI" panose="020B0604030504040204" pitchFamily="50" charset="-128"/>
              </a:endParaRPr>
            </a:p>
          </p:txBody>
        </p:sp>
      </p:grpSp>
      <p:sp>
        <p:nvSpPr>
          <p:cNvPr id="14" name="思考の吹き出し: 雲形 13">
            <a:extLst>
              <a:ext uri="{FF2B5EF4-FFF2-40B4-BE49-F238E27FC236}">
                <a16:creationId xmlns:a16="http://schemas.microsoft.com/office/drawing/2014/main" id="{784BEC6D-FCE0-448C-A148-E49A2C8E0E51}"/>
              </a:ext>
            </a:extLst>
          </p:cNvPr>
          <p:cNvSpPr/>
          <p:nvPr/>
        </p:nvSpPr>
        <p:spPr bwMode="auto">
          <a:xfrm flipH="1">
            <a:off x="1212552" y="1882111"/>
            <a:ext cx="1372515" cy="612648"/>
          </a:xfrm>
          <a:prstGeom prst="cloudCallout">
            <a:avLst>
              <a:gd name="adj1" fmla="val -58096"/>
              <a:gd name="adj2" fmla="val 53646"/>
            </a:avLst>
          </a:prstGeom>
          <a:solidFill>
            <a:schemeClr val="accent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r>
              <a:rPr lang="ja-JP" altLang="en-US" sz="1600">
                <a:solidFill>
                  <a:srgbClr val="0000CC"/>
                </a:solidFill>
                <a:latin typeface="Meiryo UI" pitchFamily="50" charset="-128"/>
                <a:ea typeface="Meiryo UI" pitchFamily="50" charset="-128"/>
                <a:cs typeface="Meiryo UI" pitchFamily="50" charset="-128"/>
              </a:rPr>
              <a:t>知覚した</a:t>
            </a:r>
            <a:r>
              <a:rPr kumimoji="1" lang="ja-JP" altLang="en-US" sz="1600">
                <a:solidFill>
                  <a:srgbClr val="0000CC"/>
                </a:solidFill>
                <a:latin typeface="Meiryo UI" pitchFamily="50" charset="-128"/>
                <a:ea typeface="Meiryo UI" pitchFamily="50" charset="-128"/>
                <a:cs typeface="Meiryo UI" pitchFamily="50" charset="-128"/>
              </a:rPr>
              <a:t>感覚：</a:t>
            </a:r>
            <a:r>
              <a:rPr lang="en-US" altLang="ja-JP" sz="1600">
                <a:solidFill>
                  <a:srgbClr val="0000CC"/>
                </a:solidFill>
                <a:latin typeface="Meiryo UI" pitchFamily="50" charset="-128"/>
                <a:ea typeface="Meiryo UI" pitchFamily="50" charset="-128"/>
                <a:cs typeface="Meiryo UI" pitchFamily="50" charset="-128"/>
              </a:rPr>
              <a:t>c</a:t>
            </a: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5" name="矢印: ストライプ 14">
            <a:extLst>
              <a:ext uri="{FF2B5EF4-FFF2-40B4-BE49-F238E27FC236}">
                <a16:creationId xmlns:a16="http://schemas.microsoft.com/office/drawing/2014/main" id="{A34F7ABA-491E-438D-AD29-293884D2C55A}"/>
              </a:ext>
            </a:extLst>
          </p:cNvPr>
          <p:cNvSpPr/>
          <p:nvPr/>
        </p:nvSpPr>
        <p:spPr bwMode="auto">
          <a:xfrm flipH="1">
            <a:off x="3581822" y="1537731"/>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6" name="矢印: ストライプ 15">
            <a:extLst>
              <a:ext uri="{FF2B5EF4-FFF2-40B4-BE49-F238E27FC236}">
                <a16:creationId xmlns:a16="http://schemas.microsoft.com/office/drawing/2014/main" id="{3E3EBBAB-BC6F-4CC3-863D-9C3E5CA65E40}"/>
              </a:ext>
            </a:extLst>
          </p:cNvPr>
          <p:cNvSpPr/>
          <p:nvPr/>
        </p:nvSpPr>
        <p:spPr bwMode="auto">
          <a:xfrm flipH="1">
            <a:off x="3600158" y="2415853"/>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7" name="テキスト ボックス 23">
            <a:extLst>
              <a:ext uri="{FF2B5EF4-FFF2-40B4-BE49-F238E27FC236}">
                <a16:creationId xmlns:a16="http://schemas.microsoft.com/office/drawing/2014/main" id="{C6E077B8-EE5C-402F-8311-391A29E6C118}"/>
              </a:ext>
            </a:extLst>
          </p:cNvPr>
          <p:cNvSpPr txBox="1"/>
          <p:nvPr/>
        </p:nvSpPr>
        <p:spPr>
          <a:xfrm>
            <a:off x="66273" y="925083"/>
            <a:ext cx="1083623"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b="1">
                <a:latin typeface="Meiryo UI" panose="020B0604030504040204" pitchFamily="50" charset="-128"/>
                <a:ea typeface="Meiryo UI" panose="020B0604030504040204" pitchFamily="50" charset="-128"/>
              </a:rPr>
              <a:t>【</a:t>
            </a:r>
            <a:r>
              <a:rPr lang="ja-JP" altLang="en-US" b="1">
                <a:latin typeface="Meiryo UI" panose="020B0604030504040204" pitchFamily="50" charset="-128"/>
                <a:ea typeface="Meiryo UI" panose="020B0604030504040204" pitchFamily="50" charset="-128"/>
              </a:rPr>
              <a:t>従来</a:t>
            </a:r>
            <a:r>
              <a:rPr lang="en-US" altLang="ja-JP" b="1">
                <a:latin typeface="Meiryo UI" panose="020B0604030504040204" pitchFamily="50" charset="-128"/>
                <a:ea typeface="Meiryo UI" panose="020B0604030504040204" pitchFamily="50" charset="-128"/>
              </a:rPr>
              <a:t>】</a:t>
            </a:r>
          </a:p>
        </p:txBody>
      </p:sp>
      <p:sp>
        <p:nvSpPr>
          <p:cNvPr id="18" name="矢印: ストライプ 17">
            <a:extLst>
              <a:ext uri="{FF2B5EF4-FFF2-40B4-BE49-F238E27FC236}">
                <a16:creationId xmlns:a16="http://schemas.microsoft.com/office/drawing/2014/main" id="{52219B3F-0CB0-4F67-AE47-73B9CCE138BD}"/>
              </a:ext>
            </a:extLst>
          </p:cNvPr>
          <p:cNvSpPr/>
          <p:nvPr/>
        </p:nvSpPr>
        <p:spPr bwMode="auto">
          <a:xfrm flipH="1">
            <a:off x="6123566" y="1930637"/>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9" name="テキスト ボックス 27">
            <a:extLst>
              <a:ext uri="{FF2B5EF4-FFF2-40B4-BE49-F238E27FC236}">
                <a16:creationId xmlns:a16="http://schemas.microsoft.com/office/drawing/2014/main" id="{F7A6B38D-259B-4ABE-93C3-D6C0BF6F259C}"/>
              </a:ext>
            </a:extLst>
          </p:cNvPr>
          <p:cNvSpPr txBox="1"/>
          <p:nvPr/>
        </p:nvSpPr>
        <p:spPr>
          <a:xfrm>
            <a:off x="3119865" y="1181821"/>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感覚刺激：</a:t>
            </a:r>
            <a:r>
              <a:rPr lang="en-US" altLang="ja-JP" sz="1400">
                <a:latin typeface="Meiryo UI" panose="020B0604030504040204" pitchFamily="50" charset="-128"/>
                <a:ea typeface="Meiryo UI" panose="020B0604030504040204" pitchFamily="50" charset="-128"/>
              </a:rPr>
              <a:t>a</a:t>
            </a:r>
          </a:p>
        </p:txBody>
      </p:sp>
      <p:sp>
        <p:nvSpPr>
          <p:cNvPr id="20" name="テキスト ボックス 28">
            <a:extLst>
              <a:ext uri="{FF2B5EF4-FFF2-40B4-BE49-F238E27FC236}">
                <a16:creationId xmlns:a16="http://schemas.microsoft.com/office/drawing/2014/main" id="{8AC59DAC-E9C2-4AB6-99B1-2C45291B54D2}"/>
              </a:ext>
            </a:extLst>
          </p:cNvPr>
          <p:cNvSpPr txBox="1"/>
          <p:nvPr/>
        </p:nvSpPr>
        <p:spPr>
          <a:xfrm>
            <a:off x="3119865" y="2149265"/>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感覚刺激：</a:t>
            </a:r>
            <a:r>
              <a:rPr lang="en-US" altLang="ja-JP" sz="1400">
                <a:latin typeface="Meiryo UI" panose="020B0604030504040204" pitchFamily="50" charset="-128"/>
                <a:ea typeface="Meiryo UI" panose="020B0604030504040204" pitchFamily="50" charset="-128"/>
              </a:rPr>
              <a:t>a</a:t>
            </a:r>
          </a:p>
        </p:txBody>
      </p:sp>
      <p:sp>
        <p:nvSpPr>
          <p:cNvPr id="21" name="テキスト ボックス 29">
            <a:extLst>
              <a:ext uri="{FF2B5EF4-FFF2-40B4-BE49-F238E27FC236}">
                <a16:creationId xmlns:a16="http://schemas.microsoft.com/office/drawing/2014/main" id="{BD7636D2-403D-4280-9F71-13CFBA9AAB8F}"/>
              </a:ext>
            </a:extLst>
          </p:cNvPr>
          <p:cNvSpPr txBox="1"/>
          <p:nvPr/>
        </p:nvSpPr>
        <p:spPr>
          <a:xfrm>
            <a:off x="1576692" y="1444851"/>
            <a:ext cx="538148"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a:latin typeface="Meiryo UI" panose="020B0604030504040204" pitchFamily="50" charset="-128"/>
                <a:ea typeface="Meiryo UI" panose="020B0604030504040204" pitchFamily="50" charset="-128"/>
              </a:rPr>
              <a:t>≠</a:t>
            </a:r>
            <a:endParaRPr lang="en-US" altLang="ja-JP" sz="2400">
              <a:latin typeface="Meiryo UI" panose="020B0604030504040204" pitchFamily="50" charset="-128"/>
              <a:ea typeface="Meiryo UI" panose="020B0604030504040204" pitchFamily="50" charset="-128"/>
            </a:endParaRPr>
          </a:p>
        </p:txBody>
      </p:sp>
      <p:pic>
        <p:nvPicPr>
          <p:cNvPr id="22" name="グラフィックス 30" descr="はげ頭の女性">
            <a:extLst>
              <a:ext uri="{FF2B5EF4-FFF2-40B4-BE49-F238E27FC236}">
                <a16:creationId xmlns:a16="http://schemas.microsoft.com/office/drawing/2014/main" id="{35A1BAE2-D39A-4D83-8375-EE41F2E85F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8985" y="4390033"/>
            <a:ext cx="689674" cy="816114"/>
          </a:xfrm>
          <a:prstGeom prst="rect">
            <a:avLst/>
          </a:prstGeom>
        </p:spPr>
      </p:pic>
      <p:sp>
        <p:nvSpPr>
          <p:cNvPr id="23" name="思考の吹き出し: 雲形 22">
            <a:extLst>
              <a:ext uri="{FF2B5EF4-FFF2-40B4-BE49-F238E27FC236}">
                <a16:creationId xmlns:a16="http://schemas.microsoft.com/office/drawing/2014/main" id="{AB12FE49-AC26-404B-A528-24DF8793800C}"/>
              </a:ext>
            </a:extLst>
          </p:cNvPr>
          <p:cNvSpPr/>
          <p:nvPr/>
        </p:nvSpPr>
        <p:spPr bwMode="auto">
          <a:xfrm flipH="1">
            <a:off x="1266470" y="3925665"/>
            <a:ext cx="1372515" cy="612648"/>
          </a:xfrm>
          <a:prstGeom prst="cloudCallout">
            <a:avLst>
              <a:gd name="adj1" fmla="val -58096"/>
              <a:gd name="adj2" fmla="val 53646"/>
            </a:avLst>
          </a:prstGeom>
          <a:solidFill>
            <a:schemeClr val="accent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r>
              <a:rPr lang="ja-JP" altLang="en-US" sz="1600">
                <a:solidFill>
                  <a:srgbClr val="0000CC"/>
                </a:solidFill>
                <a:latin typeface="Meiryo UI" pitchFamily="50" charset="-128"/>
                <a:ea typeface="Meiryo UI" pitchFamily="50" charset="-128"/>
                <a:cs typeface="Meiryo UI" pitchFamily="50" charset="-128"/>
              </a:rPr>
              <a:t>知覚した</a:t>
            </a:r>
            <a:r>
              <a:rPr kumimoji="1" lang="ja-JP" altLang="en-US" sz="1600">
                <a:solidFill>
                  <a:srgbClr val="0000CC"/>
                </a:solidFill>
                <a:latin typeface="Meiryo UI" pitchFamily="50" charset="-128"/>
                <a:ea typeface="Meiryo UI" pitchFamily="50" charset="-128"/>
                <a:cs typeface="Meiryo UI" pitchFamily="50" charset="-128"/>
              </a:rPr>
              <a:t>感覚：</a:t>
            </a:r>
            <a:r>
              <a:rPr kumimoji="1" lang="en-US" altLang="ja-JP" sz="1600">
                <a:solidFill>
                  <a:srgbClr val="0000CC"/>
                </a:solidFill>
                <a:latin typeface="Meiryo UI" pitchFamily="50" charset="-128"/>
                <a:ea typeface="Meiryo UI" pitchFamily="50" charset="-128"/>
                <a:cs typeface="Meiryo UI" pitchFamily="50" charset="-128"/>
              </a:rPr>
              <a:t>a</a:t>
            </a:r>
            <a:endParaRPr kumimoji="1" lang="ja-JP" altLang="en-US" sz="1600">
              <a:solidFill>
                <a:srgbClr val="0000CC"/>
              </a:solidFill>
              <a:latin typeface="Meiryo UI" pitchFamily="50" charset="-128"/>
              <a:ea typeface="Meiryo UI" pitchFamily="50" charset="-128"/>
              <a:cs typeface="Meiryo UI" pitchFamily="50" charset="-128"/>
            </a:endParaRPr>
          </a:p>
        </p:txBody>
      </p:sp>
      <p:pic>
        <p:nvPicPr>
          <p:cNvPr id="24" name="グラフィックス 32" descr="短髪の女性">
            <a:extLst>
              <a:ext uri="{FF2B5EF4-FFF2-40B4-BE49-F238E27FC236}">
                <a16:creationId xmlns:a16="http://schemas.microsoft.com/office/drawing/2014/main" id="{6F7940C8-08C7-4FE3-8FF3-FA939E543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35030" y="5322852"/>
            <a:ext cx="790575" cy="695325"/>
          </a:xfrm>
          <a:prstGeom prst="rect">
            <a:avLst/>
          </a:prstGeom>
        </p:spPr>
      </p:pic>
      <p:sp>
        <p:nvSpPr>
          <p:cNvPr id="25" name="正方形/長方形 24">
            <a:extLst>
              <a:ext uri="{FF2B5EF4-FFF2-40B4-BE49-F238E27FC236}">
                <a16:creationId xmlns:a16="http://schemas.microsoft.com/office/drawing/2014/main" id="{9F36F2C3-8E70-49DC-9070-29C5A34C30D8}"/>
              </a:ext>
            </a:extLst>
          </p:cNvPr>
          <p:cNvSpPr/>
          <p:nvPr/>
        </p:nvSpPr>
        <p:spPr bwMode="auto">
          <a:xfrm>
            <a:off x="4688480" y="4344360"/>
            <a:ext cx="1131376" cy="691953"/>
          </a:xfrm>
          <a:prstGeom prst="rect">
            <a:avLst/>
          </a:prstGeom>
          <a:noFill/>
          <a:ln w="22225">
            <a:solidFill>
              <a:schemeClr val="tx1"/>
            </a:solid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26" name="テキスト ボックス 37">
            <a:extLst>
              <a:ext uri="{FF2B5EF4-FFF2-40B4-BE49-F238E27FC236}">
                <a16:creationId xmlns:a16="http://schemas.microsoft.com/office/drawing/2014/main" id="{62F7FE66-BFFE-4F10-A3A8-68A0D8F93254}"/>
              </a:ext>
            </a:extLst>
          </p:cNvPr>
          <p:cNvSpPr txBox="1"/>
          <p:nvPr/>
        </p:nvSpPr>
        <p:spPr>
          <a:xfrm>
            <a:off x="4315439" y="4344360"/>
            <a:ext cx="1862274"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a:latin typeface="Meiryo UI" panose="020B0604030504040204" pitchFamily="50" charset="-128"/>
                <a:ea typeface="Meiryo UI" panose="020B0604030504040204" pitchFamily="50" charset="-128"/>
              </a:rPr>
              <a:t>感覚</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伝達装置</a:t>
            </a:r>
            <a:endParaRPr lang="en-US" altLang="ja-JP">
              <a:latin typeface="Meiryo UI" panose="020B0604030504040204" pitchFamily="50" charset="-128"/>
              <a:ea typeface="Meiryo UI" panose="020B0604030504040204" pitchFamily="50" charset="-128"/>
            </a:endParaRPr>
          </a:p>
        </p:txBody>
      </p:sp>
      <p:sp>
        <p:nvSpPr>
          <p:cNvPr id="27" name="思考の吹き出し: 雲形 26">
            <a:extLst>
              <a:ext uri="{FF2B5EF4-FFF2-40B4-BE49-F238E27FC236}">
                <a16:creationId xmlns:a16="http://schemas.microsoft.com/office/drawing/2014/main" id="{30179F30-7996-47CB-B7A2-45AC67645EB2}"/>
              </a:ext>
            </a:extLst>
          </p:cNvPr>
          <p:cNvSpPr/>
          <p:nvPr/>
        </p:nvSpPr>
        <p:spPr bwMode="auto">
          <a:xfrm flipH="1">
            <a:off x="1239511" y="4882693"/>
            <a:ext cx="1372515" cy="612648"/>
          </a:xfrm>
          <a:prstGeom prst="cloudCallout">
            <a:avLst>
              <a:gd name="adj1" fmla="val -58096"/>
              <a:gd name="adj2" fmla="val 53646"/>
            </a:avLst>
          </a:prstGeom>
          <a:solidFill>
            <a:schemeClr val="accent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r>
              <a:rPr lang="ja-JP" altLang="en-US" sz="1600">
                <a:solidFill>
                  <a:srgbClr val="0000CC"/>
                </a:solidFill>
                <a:latin typeface="Meiryo UI" pitchFamily="50" charset="-128"/>
                <a:ea typeface="Meiryo UI" pitchFamily="50" charset="-128"/>
                <a:cs typeface="Meiryo UI" pitchFamily="50" charset="-128"/>
              </a:rPr>
              <a:t>知覚した</a:t>
            </a:r>
            <a:r>
              <a:rPr kumimoji="1" lang="ja-JP" altLang="en-US" sz="1600">
                <a:solidFill>
                  <a:srgbClr val="0000CC"/>
                </a:solidFill>
                <a:latin typeface="Meiryo UI" pitchFamily="50" charset="-128"/>
                <a:ea typeface="Meiryo UI" pitchFamily="50" charset="-128"/>
                <a:cs typeface="Meiryo UI" pitchFamily="50" charset="-128"/>
              </a:rPr>
              <a:t>感覚：</a:t>
            </a:r>
            <a:r>
              <a:rPr lang="en-US" altLang="ja-JP" sz="1600">
                <a:solidFill>
                  <a:srgbClr val="0000CC"/>
                </a:solidFill>
                <a:latin typeface="Meiryo UI" pitchFamily="50" charset="-128"/>
                <a:ea typeface="Meiryo UI" pitchFamily="50" charset="-128"/>
                <a:cs typeface="Meiryo UI" pitchFamily="50" charset="-128"/>
              </a:rPr>
              <a:t>a</a:t>
            </a: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28" name="矢印: ストライプ 27">
            <a:extLst>
              <a:ext uri="{FF2B5EF4-FFF2-40B4-BE49-F238E27FC236}">
                <a16:creationId xmlns:a16="http://schemas.microsoft.com/office/drawing/2014/main" id="{A655FB0E-7153-40AD-8EF0-DEB6B9B96AD8}"/>
              </a:ext>
            </a:extLst>
          </p:cNvPr>
          <p:cNvSpPr/>
          <p:nvPr/>
        </p:nvSpPr>
        <p:spPr bwMode="auto">
          <a:xfrm flipH="1">
            <a:off x="3608781" y="4538313"/>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29" name="矢印: ストライプ 28">
            <a:extLst>
              <a:ext uri="{FF2B5EF4-FFF2-40B4-BE49-F238E27FC236}">
                <a16:creationId xmlns:a16="http://schemas.microsoft.com/office/drawing/2014/main" id="{C3060E83-64BA-4883-B282-56013424358C}"/>
              </a:ext>
            </a:extLst>
          </p:cNvPr>
          <p:cNvSpPr/>
          <p:nvPr/>
        </p:nvSpPr>
        <p:spPr bwMode="auto">
          <a:xfrm flipH="1">
            <a:off x="3627117" y="5416435"/>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0" name="テキスト ボックス 41">
            <a:extLst>
              <a:ext uri="{FF2B5EF4-FFF2-40B4-BE49-F238E27FC236}">
                <a16:creationId xmlns:a16="http://schemas.microsoft.com/office/drawing/2014/main" id="{08F1C035-F3E5-44CE-BCF4-6E6663174804}"/>
              </a:ext>
            </a:extLst>
          </p:cNvPr>
          <p:cNvSpPr txBox="1"/>
          <p:nvPr/>
        </p:nvSpPr>
        <p:spPr>
          <a:xfrm>
            <a:off x="-14076" y="3925665"/>
            <a:ext cx="1190932"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b="1">
                <a:latin typeface="Meiryo UI" panose="020B0604030504040204" pitchFamily="50" charset="-128"/>
                <a:ea typeface="Meiryo UI" panose="020B0604030504040204" pitchFamily="50" charset="-128"/>
              </a:rPr>
              <a:t>【</a:t>
            </a:r>
            <a:r>
              <a:rPr lang="ja-JP" altLang="en-US" b="1">
                <a:latin typeface="Meiryo UI" panose="020B0604030504040204" pitchFamily="50" charset="-128"/>
                <a:ea typeface="Meiryo UI" panose="020B0604030504040204" pitchFamily="50" charset="-128"/>
              </a:rPr>
              <a:t>開発後</a:t>
            </a:r>
            <a:r>
              <a:rPr lang="en-US" altLang="ja-JP" b="1">
                <a:latin typeface="Meiryo UI" panose="020B0604030504040204" pitchFamily="50" charset="-128"/>
                <a:ea typeface="Meiryo UI" panose="020B0604030504040204" pitchFamily="50" charset="-128"/>
              </a:rPr>
              <a:t>】</a:t>
            </a:r>
          </a:p>
        </p:txBody>
      </p:sp>
      <p:sp>
        <p:nvSpPr>
          <p:cNvPr id="31" name="テキスト ボックス 43">
            <a:extLst>
              <a:ext uri="{FF2B5EF4-FFF2-40B4-BE49-F238E27FC236}">
                <a16:creationId xmlns:a16="http://schemas.microsoft.com/office/drawing/2014/main" id="{F7AC0B98-E4DF-41DC-822D-FC75BB7EF5E1}"/>
              </a:ext>
            </a:extLst>
          </p:cNvPr>
          <p:cNvSpPr txBox="1"/>
          <p:nvPr/>
        </p:nvSpPr>
        <p:spPr>
          <a:xfrm>
            <a:off x="3146824" y="4182403"/>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b="1">
                <a:solidFill>
                  <a:srgbClr val="FF0000"/>
                </a:solidFill>
                <a:latin typeface="Meiryo UI" panose="020B0604030504040204" pitchFamily="50" charset="-128"/>
                <a:ea typeface="Meiryo UI" panose="020B0604030504040204" pitchFamily="50" charset="-128"/>
              </a:rPr>
              <a:t>感覚刺激：</a:t>
            </a:r>
            <a:r>
              <a:rPr lang="en-US" altLang="ja-JP" sz="1400" b="1">
                <a:solidFill>
                  <a:srgbClr val="FF0000"/>
                </a:solidFill>
                <a:latin typeface="Meiryo UI" panose="020B0604030504040204" pitchFamily="50" charset="-128"/>
                <a:ea typeface="Meiryo UI" panose="020B0604030504040204" pitchFamily="50" charset="-128"/>
              </a:rPr>
              <a:t>a’</a:t>
            </a:r>
          </a:p>
        </p:txBody>
      </p:sp>
      <p:sp>
        <p:nvSpPr>
          <p:cNvPr id="32" name="テキスト ボックス 44">
            <a:extLst>
              <a:ext uri="{FF2B5EF4-FFF2-40B4-BE49-F238E27FC236}">
                <a16:creationId xmlns:a16="http://schemas.microsoft.com/office/drawing/2014/main" id="{9572D45B-6CE6-41C7-B555-55F2EDA280C0}"/>
              </a:ext>
            </a:extLst>
          </p:cNvPr>
          <p:cNvSpPr txBox="1"/>
          <p:nvPr/>
        </p:nvSpPr>
        <p:spPr>
          <a:xfrm>
            <a:off x="3146824" y="5149847"/>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b="1">
                <a:solidFill>
                  <a:srgbClr val="FF0000"/>
                </a:solidFill>
                <a:latin typeface="Meiryo UI" panose="020B0604030504040204" pitchFamily="50" charset="-128"/>
                <a:ea typeface="Meiryo UI" panose="020B0604030504040204" pitchFamily="50" charset="-128"/>
              </a:rPr>
              <a:t>感覚刺激：</a:t>
            </a:r>
            <a:r>
              <a:rPr lang="en-US" altLang="ja-JP" sz="1400" b="1">
                <a:solidFill>
                  <a:srgbClr val="FF0000"/>
                </a:solidFill>
                <a:latin typeface="Meiryo UI" panose="020B0604030504040204" pitchFamily="50" charset="-128"/>
                <a:ea typeface="Meiryo UI" panose="020B0604030504040204" pitchFamily="50" charset="-128"/>
              </a:rPr>
              <a:t>a’’</a:t>
            </a:r>
          </a:p>
        </p:txBody>
      </p:sp>
      <p:sp>
        <p:nvSpPr>
          <p:cNvPr id="33" name="テキスト ボックス 45">
            <a:extLst>
              <a:ext uri="{FF2B5EF4-FFF2-40B4-BE49-F238E27FC236}">
                <a16:creationId xmlns:a16="http://schemas.microsoft.com/office/drawing/2014/main" id="{925D8EF7-A5C6-4800-BC01-1DAACA56B35E}"/>
              </a:ext>
            </a:extLst>
          </p:cNvPr>
          <p:cNvSpPr txBox="1"/>
          <p:nvPr/>
        </p:nvSpPr>
        <p:spPr>
          <a:xfrm>
            <a:off x="1603651" y="4445433"/>
            <a:ext cx="538148"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a:latin typeface="Meiryo UI" panose="020B0604030504040204" pitchFamily="50" charset="-128"/>
                <a:ea typeface="Meiryo UI" panose="020B0604030504040204" pitchFamily="50" charset="-128"/>
              </a:rPr>
              <a:t>＝</a:t>
            </a:r>
            <a:endParaRPr lang="en-US" altLang="ja-JP" sz="2400">
              <a:latin typeface="Meiryo UI" panose="020B0604030504040204" pitchFamily="50" charset="-128"/>
              <a:ea typeface="Meiryo UI" panose="020B0604030504040204" pitchFamily="50" charset="-128"/>
            </a:endParaRPr>
          </a:p>
        </p:txBody>
      </p:sp>
      <p:sp>
        <p:nvSpPr>
          <p:cNvPr id="34" name="テキスト ボックス 46">
            <a:extLst>
              <a:ext uri="{FF2B5EF4-FFF2-40B4-BE49-F238E27FC236}">
                <a16:creationId xmlns:a16="http://schemas.microsoft.com/office/drawing/2014/main" id="{1FCBFE48-2913-4485-9FF0-3D72156CE3FB}"/>
              </a:ext>
            </a:extLst>
          </p:cNvPr>
          <p:cNvSpPr txBox="1"/>
          <p:nvPr/>
        </p:nvSpPr>
        <p:spPr>
          <a:xfrm>
            <a:off x="5642113" y="1506579"/>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感覚刺激：</a:t>
            </a:r>
            <a:r>
              <a:rPr lang="en-US" altLang="ja-JP" sz="1400">
                <a:latin typeface="Meiryo UI" panose="020B0604030504040204" pitchFamily="50" charset="-128"/>
                <a:ea typeface="Meiryo UI" panose="020B0604030504040204" pitchFamily="50" charset="-128"/>
              </a:rPr>
              <a:t>a</a:t>
            </a:r>
          </a:p>
        </p:txBody>
      </p:sp>
      <p:sp>
        <p:nvSpPr>
          <p:cNvPr id="35" name="雲 34">
            <a:extLst>
              <a:ext uri="{FF2B5EF4-FFF2-40B4-BE49-F238E27FC236}">
                <a16:creationId xmlns:a16="http://schemas.microsoft.com/office/drawing/2014/main" id="{B3928A37-2899-4CAA-B924-5391A267E33A}"/>
              </a:ext>
            </a:extLst>
          </p:cNvPr>
          <p:cNvSpPr/>
          <p:nvPr/>
        </p:nvSpPr>
        <p:spPr bwMode="auto">
          <a:xfrm>
            <a:off x="7075784" y="4235418"/>
            <a:ext cx="1976034" cy="1805552"/>
          </a:xfrm>
          <a:prstGeom prst="cloud">
            <a:avLst/>
          </a:prstGeom>
          <a:noFill/>
          <a:ln w="22225">
            <a:solidFill>
              <a:schemeClr val="accent1"/>
            </a:solid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6" name="テキスト ボックス 48">
            <a:extLst>
              <a:ext uri="{FF2B5EF4-FFF2-40B4-BE49-F238E27FC236}">
                <a16:creationId xmlns:a16="http://schemas.microsoft.com/office/drawing/2014/main" id="{EB0ED88F-9B72-424F-B974-2E014E67CC47}"/>
              </a:ext>
            </a:extLst>
          </p:cNvPr>
          <p:cNvSpPr txBox="1"/>
          <p:nvPr/>
        </p:nvSpPr>
        <p:spPr>
          <a:xfrm>
            <a:off x="7104540" y="4666991"/>
            <a:ext cx="1862274" cy="92333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a:latin typeface="Meiryo UI" panose="020B0604030504040204" pitchFamily="50" charset="-128"/>
                <a:ea typeface="Meiryo UI" panose="020B0604030504040204" pitchFamily="50" charset="-128"/>
              </a:rPr>
              <a:t>遠隔地</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メタバース</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a:t>
            </a:r>
            <a:endParaRPr lang="en-US" altLang="ja-JP">
              <a:latin typeface="Meiryo UI" panose="020B0604030504040204" pitchFamily="50" charset="-128"/>
              <a:ea typeface="Meiryo UI" panose="020B0604030504040204" pitchFamily="50" charset="-128"/>
            </a:endParaRPr>
          </a:p>
        </p:txBody>
      </p:sp>
      <p:sp>
        <p:nvSpPr>
          <p:cNvPr id="37" name="矢印: ストライプ 36">
            <a:extLst>
              <a:ext uri="{FF2B5EF4-FFF2-40B4-BE49-F238E27FC236}">
                <a16:creationId xmlns:a16="http://schemas.microsoft.com/office/drawing/2014/main" id="{B6D98C09-D39E-4081-A312-D59ECCE19F7C}"/>
              </a:ext>
            </a:extLst>
          </p:cNvPr>
          <p:cNvSpPr/>
          <p:nvPr/>
        </p:nvSpPr>
        <p:spPr bwMode="auto">
          <a:xfrm flipH="1">
            <a:off x="6060412" y="4913181"/>
            <a:ext cx="741209" cy="601742"/>
          </a:xfrm>
          <a:prstGeom prst="stripedRightArrow">
            <a:avLst/>
          </a:prstGeom>
          <a:solidFill>
            <a:schemeClr val="tx2">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8" name="テキスト ボックス 50">
            <a:extLst>
              <a:ext uri="{FF2B5EF4-FFF2-40B4-BE49-F238E27FC236}">
                <a16:creationId xmlns:a16="http://schemas.microsoft.com/office/drawing/2014/main" id="{C8AEB036-5FE7-40E9-9D4A-1E643DC35003}"/>
              </a:ext>
            </a:extLst>
          </p:cNvPr>
          <p:cNvSpPr txBox="1"/>
          <p:nvPr/>
        </p:nvSpPr>
        <p:spPr>
          <a:xfrm>
            <a:off x="5689110" y="4490313"/>
            <a:ext cx="1744980"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感覚刺激：</a:t>
            </a:r>
            <a:r>
              <a:rPr lang="en-US" altLang="ja-JP" sz="1400">
                <a:latin typeface="Meiryo UI" panose="020B0604030504040204" pitchFamily="50" charset="-128"/>
                <a:ea typeface="Meiryo UI" panose="020B0604030504040204" pitchFamily="50" charset="-128"/>
              </a:rPr>
              <a:t>a</a:t>
            </a:r>
          </a:p>
        </p:txBody>
      </p:sp>
      <p:sp>
        <p:nvSpPr>
          <p:cNvPr id="39" name="矢印: 下カーブ 38">
            <a:extLst>
              <a:ext uri="{FF2B5EF4-FFF2-40B4-BE49-F238E27FC236}">
                <a16:creationId xmlns:a16="http://schemas.microsoft.com/office/drawing/2014/main" id="{1B3895E7-CFCA-49E5-B65C-B468E26E6993}"/>
              </a:ext>
            </a:extLst>
          </p:cNvPr>
          <p:cNvSpPr/>
          <p:nvPr/>
        </p:nvSpPr>
        <p:spPr bwMode="auto">
          <a:xfrm>
            <a:off x="3003358" y="3677358"/>
            <a:ext cx="2128656" cy="661505"/>
          </a:xfrm>
          <a:prstGeom prst="curvedDownArrow">
            <a:avLst/>
          </a:prstGeom>
          <a:solidFill>
            <a:schemeClr val="accent6">
              <a:lumMod val="75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0" name="テキスト ボックス 52">
            <a:extLst>
              <a:ext uri="{FF2B5EF4-FFF2-40B4-BE49-F238E27FC236}">
                <a16:creationId xmlns:a16="http://schemas.microsoft.com/office/drawing/2014/main" id="{1EA08F95-01FD-4F72-B7F3-D59DD746F2F1}"/>
              </a:ext>
            </a:extLst>
          </p:cNvPr>
          <p:cNvSpPr txBox="1"/>
          <p:nvPr/>
        </p:nvSpPr>
        <p:spPr>
          <a:xfrm>
            <a:off x="4748338" y="3269270"/>
            <a:ext cx="3703152"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u="sng">
                <a:solidFill>
                  <a:srgbClr val="FF0000"/>
                </a:solidFill>
                <a:latin typeface="Meiryo UI" panose="020B0604030504040204" pitchFamily="50" charset="-128"/>
                <a:ea typeface="Meiryo UI" panose="020B0604030504040204" pitchFamily="50" charset="-128"/>
              </a:rPr>
              <a:t>遠隔操作向けニューロフィードバック技術</a:t>
            </a:r>
            <a:endParaRPr lang="en-US" altLang="ja-JP" sz="1600" b="1" u="sng">
              <a:solidFill>
                <a:srgbClr val="FF0000"/>
              </a:solidFill>
              <a:latin typeface="Meiryo UI" panose="020B0604030504040204" pitchFamily="50" charset="-128"/>
              <a:ea typeface="Meiryo UI" panose="020B0604030504040204" pitchFamily="50" charset="-128"/>
            </a:endParaRPr>
          </a:p>
          <a:p>
            <a:pPr algn="ctr"/>
            <a:r>
              <a:rPr lang="ja-JP" altLang="en-US" sz="1600" b="1">
                <a:solidFill>
                  <a:srgbClr val="FF0000"/>
                </a:solidFill>
                <a:latin typeface="Meiryo UI" panose="020B0604030504040204" pitchFamily="50" charset="-128"/>
                <a:ea typeface="Meiryo UI" panose="020B0604030504040204" pitchFamily="50" charset="-128"/>
              </a:rPr>
              <a:t>脳波等を含む生体信号を帰還信号として、</a:t>
            </a:r>
            <a:endParaRPr lang="en-US" altLang="ja-JP" sz="1600" b="1">
              <a:solidFill>
                <a:srgbClr val="FF0000"/>
              </a:solidFill>
              <a:latin typeface="Meiryo UI" panose="020B0604030504040204" pitchFamily="50" charset="-128"/>
              <a:ea typeface="Meiryo UI" panose="020B0604030504040204" pitchFamily="50" charset="-128"/>
            </a:endParaRPr>
          </a:p>
          <a:p>
            <a:pPr algn="ctr"/>
            <a:r>
              <a:rPr lang="ja-JP" altLang="en-US" sz="1600" b="1">
                <a:solidFill>
                  <a:srgbClr val="FF0000"/>
                </a:solidFill>
                <a:latin typeface="Meiryo UI" panose="020B0604030504040204" pitchFamily="50" charset="-128"/>
                <a:ea typeface="Meiryo UI" panose="020B0604030504040204" pitchFamily="50" charset="-128"/>
              </a:rPr>
              <a:t>伝達する感覚刺激を制御する</a:t>
            </a:r>
            <a:endParaRPr lang="en-US" altLang="ja-JP" sz="1600" b="1">
              <a:solidFill>
                <a:srgbClr val="FF0000"/>
              </a:solidFill>
              <a:latin typeface="Meiryo UI" panose="020B0604030504040204" pitchFamily="50" charset="-128"/>
              <a:ea typeface="Meiryo UI" panose="020B0604030504040204" pitchFamily="50" charset="-128"/>
            </a:endParaRPr>
          </a:p>
        </p:txBody>
      </p:sp>
      <p:sp>
        <p:nvSpPr>
          <p:cNvPr id="41" name="矢印: 下カーブ 40">
            <a:extLst>
              <a:ext uri="{FF2B5EF4-FFF2-40B4-BE49-F238E27FC236}">
                <a16:creationId xmlns:a16="http://schemas.microsoft.com/office/drawing/2014/main" id="{4E61473E-AD48-4C5C-8955-5CD394540833}"/>
              </a:ext>
            </a:extLst>
          </p:cNvPr>
          <p:cNvSpPr/>
          <p:nvPr/>
        </p:nvSpPr>
        <p:spPr bwMode="auto">
          <a:xfrm flipV="1">
            <a:off x="3030317" y="6075450"/>
            <a:ext cx="2101697" cy="661505"/>
          </a:xfrm>
          <a:prstGeom prst="curvedDownArrow">
            <a:avLst/>
          </a:prstGeom>
          <a:solidFill>
            <a:schemeClr val="accent6">
              <a:lumMod val="75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2" name="テキスト ボックス 54">
            <a:extLst>
              <a:ext uri="{FF2B5EF4-FFF2-40B4-BE49-F238E27FC236}">
                <a16:creationId xmlns:a16="http://schemas.microsoft.com/office/drawing/2014/main" id="{0EC359B1-D376-419C-A47C-229ECF58E6B1}"/>
              </a:ext>
            </a:extLst>
          </p:cNvPr>
          <p:cNvSpPr txBox="1"/>
          <p:nvPr/>
        </p:nvSpPr>
        <p:spPr>
          <a:xfrm>
            <a:off x="93231" y="5710400"/>
            <a:ext cx="2735573" cy="95410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400">
                <a:solidFill>
                  <a:srgbClr val="0000FF"/>
                </a:solidFill>
                <a:latin typeface="Meiryo UI" panose="020B0604030504040204" pitchFamily="50" charset="-128"/>
                <a:ea typeface="Meiryo UI" panose="020B0604030504040204" pitchFamily="50" charset="-128"/>
              </a:rPr>
              <a:t>※</a:t>
            </a:r>
            <a:r>
              <a:rPr lang="ja-JP" altLang="en-US" sz="1400">
                <a:solidFill>
                  <a:srgbClr val="0000FF"/>
                </a:solidFill>
                <a:latin typeface="Meiryo UI" panose="020B0604030504040204" pitchFamily="50" charset="-128"/>
                <a:ea typeface="Meiryo UI" panose="020B0604030504040204" pitchFamily="50" charset="-128"/>
              </a:rPr>
              <a:t>同じ感覚</a:t>
            </a:r>
            <a:r>
              <a:rPr lang="en-US" altLang="ja-JP" sz="1400">
                <a:solidFill>
                  <a:srgbClr val="0000FF"/>
                </a:solidFill>
                <a:latin typeface="Meiryo UI" panose="020B0604030504040204" pitchFamily="50" charset="-128"/>
                <a:ea typeface="Meiryo UI" panose="020B0604030504040204" pitchFamily="50" charset="-128"/>
              </a:rPr>
              <a:t>a</a:t>
            </a:r>
            <a:r>
              <a:rPr lang="ja-JP" altLang="en-US" sz="1400">
                <a:solidFill>
                  <a:srgbClr val="0000FF"/>
                </a:solidFill>
                <a:latin typeface="Meiryo UI" panose="020B0604030504040204" pitchFamily="50" charset="-128"/>
                <a:ea typeface="Meiryo UI" panose="020B0604030504040204" pitchFamily="50" charset="-128"/>
              </a:rPr>
              <a:t>に揃えなくても、</a:t>
            </a:r>
            <a:endParaRPr lang="en-US" altLang="ja-JP" sz="1400">
              <a:solidFill>
                <a:srgbClr val="0000FF"/>
              </a:solidFill>
              <a:latin typeface="Meiryo UI" panose="020B0604030504040204" pitchFamily="50" charset="-128"/>
              <a:ea typeface="Meiryo UI" panose="020B0604030504040204" pitchFamily="50" charset="-128"/>
            </a:endParaRPr>
          </a:p>
          <a:p>
            <a:r>
              <a:rPr lang="ja-JP" altLang="en-US" sz="1400">
                <a:solidFill>
                  <a:srgbClr val="0000FF"/>
                </a:solidFill>
                <a:latin typeface="Meiryo UI" panose="020B0604030504040204" pitchFamily="50" charset="-128"/>
                <a:ea typeface="Meiryo UI" panose="020B0604030504040204" pitchFamily="50" charset="-128"/>
              </a:rPr>
              <a:t>　 利用者が希望する別の感覚</a:t>
            </a:r>
            <a:r>
              <a:rPr lang="en-US" altLang="ja-JP" sz="1400">
                <a:solidFill>
                  <a:srgbClr val="0000FF"/>
                </a:solidFill>
                <a:latin typeface="Meiryo UI" panose="020B0604030504040204" pitchFamily="50" charset="-128"/>
                <a:ea typeface="Meiryo UI" panose="020B0604030504040204" pitchFamily="50" charset="-128"/>
              </a:rPr>
              <a:t>d</a:t>
            </a:r>
            <a:r>
              <a:rPr lang="ja-JP" altLang="en-US" sz="1400">
                <a:solidFill>
                  <a:srgbClr val="0000FF"/>
                </a:solidFill>
                <a:latin typeface="Meiryo UI" panose="020B0604030504040204" pitchFamily="50" charset="-128"/>
                <a:ea typeface="Meiryo UI" panose="020B0604030504040204" pitchFamily="50" charset="-128"/>
              </a:rPr>
              <a:t>に</a:t>
            </a:r>
            <a:br>
              <a:rPr lang="en-US" altLang="ja-JP" sz="1400">
                <a:solidFill>
                  <a:srgbClr val="0000FF"/>
                </a:solidFill>
                <a:latin typeface="Meiryo UI" panose="020B0604030504040204" pitchFamily="50" charset="-128"/>
                <a:ea typeface="Meiryo UI" panose="020B0604030504040204" pitchFamily="50" charset="-128"/>
              </a:rPr>
            </a:br>
            <a:r>
              <a:rPr lang="en-US" altLang="ja-JP" sz="1400">
                <a:solidFill>
                  <a:srgbClr val="0000FF"/>
                </a:solidFill>
                <a:latin typeface="Meiryo UI" panose="020B0604030504040204" pitchFamily="50" charset="-128"/>
                <a:ea typeface="Meiryo UI" panose="020B0604030504040204" pitchFamily="50" charset="-128"/>
              </a:rPr>
              <a:t>   </a:t>
            </a:r>
            <a:r>
              <a:rPr lang="ja-JP" altLang="en-US" sz="1400">
                <a:solidFill>
                  <a:srgbClr val="0000FF"/>
                </a:solidFill>
                <a:latin typeface="Meiryo UI" panose="020B0604030504040204" pitchFamily="50" charset="-128"/>
                <a:ea typeface="Meiryo UI" panose="020B0604030504040204" pitchFamily="50" charset="-128"/>
              </a:rPr>
              <a:t>近づけるように感覚刺激を調整</a:t>
            </a:r>
            <a:br>
              <a:rPr lang="en-US" altLang="ja-JP" sz="1400">
                <a:solidFill>
                  <a:srgbClr val="0000FF"/>
                </a:solidFill>
                <a:latin typeface="Meiryo UI" panose="020B0604030504040204" pitchFamily="50" charset="-128"/>
                <a:ea typeface="Meiryo UI" panose="020B0604030504040204" pitchFamily="50" charset="-128"/>
              </a:rPr>
            </a:br>
            <a:r>
              <a:rPr lang="en-US" altLang="ja-JP" sz="1400">
                <a:solidFill>
                  <a:srgbClr val="0000FF"/>
                </a:solidFill>
                <a:latin typeface="Meiryo UI" panose="020B0604030504040204" pitchFamily="50" charset="-128"/>
                <a:ea typeface="Meiryo UI" panose="020B0604030504040204" pitchFamily="50" charset="-128"/>
              </a:rPr>
              <a:t>   </a:t>
            </a:r>
            <a:r>
              <a:rPr lang="ja-JP" altLang="en-US" sz="1400">
                <a:solidFill>
                  <a:srgbClr val="0000FF"/>
                </a:solidFill>
                <a:latin typeface="Meiryo UI" panose="020B0604030504040204" pitchFamily="50" charset="-128"/>
                <a:ea typeface="Meiryo UI" panose="020B0604030504040204" pitchFamily="50" charset="-128"/>
              </a:rPr>
              <a:t>しても良い</a:t>
            </a: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547149A1-4E8E-4E6A-B66E-F23970B47216}"/>
              </a:ext>
            </a:extLst>
          </p:cNvPr>
          <p:cNvSpPr/>
          <p:nvPr/>
        </p:nvSpPr>
        <p:spPr bwMode="auto">
          <a:xfrm>
            <a:off x="4688480" y="5334717"/>
            <a:ext cx="1131376" cy="691953"/>
          </a:xfrm>
          <a:prstGeom prst="rect">
            <a:avLst/>
          </a:prstGeom>
          <a:noFill/>
          <a:ln w="22225">
            <a:solidFill>
              <a:schemeClr val="tx1"/>
            </a:solid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4" name="テキスト ボックス 56">
            <a:extLst>
              <a:ext uri="{FF2B5EF4-FFF2-40B4-BE49-F238E27FC236}">
                <a16:creationId xmlns:a16="http://schemas.microsoft.com/office/drawing/2014/main" id="{29E5536B-C265-4E6E-A539-EB7ED3E6296E}"/>
              </a:ext>
            </a:extLst>
          </p:cNvPr>
          <p:cNvSpPr txBox="1"/>
          <p:nvPr/>
        </p:nvSpPr>
        <p:spPr>
          <a:xfrm>
            <a:off x="4330967" y="5347348"/>
            <a:ext cx="1862274"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a:latin typeface="Meiryo UI" panose="020B0604030504040204" pitchFamily="50" charset="-128"/>
                <a:ea typeface="Meiryo UI" panose="020B0604030504040204" pitchFamily="50" charset="-128"/>
              </a:rPr>
              <a:t>感覚</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伝達装置</a:t>
            </a:r>
            <a:endParaRPr lang="en-US" altLang="ja-JP">
              <a:latin typeface="Meiryo UI" panose="020B0604030504040204" pitchFamily="50" charset="-128"/>
              <a:ea typeface="Meiryo UI" panose="020B0604030504040204" pitchFamily="50" charset="-128"/>
            </a:endParaRPr>
          </a:p>
        </p:txBody>
      </p:sp>
      <p:cxnSp>
        <p:nvCxnSpPr>
          <p:cNvPr id="45" name="直線矢印コネクタ 44">
            <a:extLst>
              <a:ext uri="{FF2B5EF4-FFF2-40B4-BE49-F238E27FC236}">
                <a16:creationId xmlns:a16="http://schemas.microsoft.com/office/drawing/2014/main" id="{E607649F-34A3-4364-A220-3555AD9F05C7}"/>
              </a:ext>
            </a:extLst>
          </p:cNvPr>
          <p:cNvCxnSpPr/>
          <p:nvPr/>
        </p:nvCxnSpPr>
        <p:spPr>
          <a:xfrm flipV="1">
            <a:off x="4638273" y="4182403"/>
            <a:ext cx="1307839" cy="9462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6A61EE6-BF96-42B7-B7C4-5E469E622E19}"/>
              </a:ext>
            </a:extLst>
          </p:cNvPr>
          <p:cNvCxnSpPr/>
          <p:nvPr/>
        </p:nvCxnSpPr>
        <p:spPr>
          <a:xfrm flipV="1">
            <a:off x="4638273" y="5169835"/>
            <a:ext cx="1307839" cy="9462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60">
            <a:extLst>
              <a:ext uri="{FF2B5EF4-FFF2-40B4-BE49-F238E27FC236}">
                <a16:creationId xmlns:a16="http://schemas.microsoft.com/office/drawing/2014/main" id="{E4123107-39CF-4D1D-BB14-8FC2E6685452}"/>
              </a:ext>
            </a:extLst>
          </p:cNvPr>
          <p:cNvSpPr txBox="1"/>
          <p:nvPr/>
        </p:nvSpPr>
        <p:spPr>
          <a:xfrm>
            <a:off x="4572000" y="6262515"/>
            <a:ext cx="1744980" cy="52322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生体信号</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（脳波等）</a:t>
            </a:r>
            <a:endParaRPr lang="en-US" altLang="ja-JP" sz="1400">
              <a:latin typeface="Meiryo UI" panose="020B0604030504040204" pitchFamily="50" charset="-128"/>
              <a:ea typeface="Meiryo UI" panose="020B0604030504040204" pitchFamily="50" charset="-128"/>
            </a:endParaRPr>
          </a:p>
        </p:txBody>
      </p:sp>
      <p:sp>
        <p:nvSpPr>
          <p:cNvPr id="50" name="テキスト ボックス 60">
            <a:extLst>
              <a:ext uri="{FF2B5EF4-FFF2-40B4-BE49-F238E27FC236}">
                <a16:creationId xmlns:a16="http://schemas.microsoft.com/office/drawing/2014/main" id="{DBEA3B5F-6465-40B6-B67E-1A99EE551994}"/>
              </a:ext>
            </a:extLst>
          </p:cNvPr>
          <p:cNvSpPr txBox="1"/>
          <p:nvPr/>
        </p:nvSpPr>
        <p:spPr>
          <a:xfrm>
            <a:off x="1989443" y="3257820"/>
            <a:ext cx="1744980" cy="52322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400">
                <a:latin typeface="Meiryo UI" panose="020B0604030504040204" pitchFamily="50" charset="-128"/>
                <a:ea typeface="Meiryo UI" panose="020B0604030504040204" pitchFamily="50" charset="-128"/>
              </a:rPr>
              <a:t>生体信号</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（脳波等）</a:t>
            </a:r>
            <a:endParaRPr lang="en-US" altLang="ja-JP" sz="1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223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200" b="1" dirty="0"/>
              <a:t>開発イメージ　③高度な段階的な自動化技術</a:t>
            </a:r>
          </a:p>
          <a:p>
            <a:pPr algn="l">
              <a:lnSpc>
                <a:spcPts val="2000"/>
              </a:lnSpc>
              <a:spcBef>
                <a:spcPts val="0"/>
              </a:spcBef>
            </a:pPr>
            <a:endParaRPr lang="en-US" altLang="ja-JP" sz="2200" b="1" dirty="0"/>
          </a:p>
        </p:txBody>
      </p:sp>
      <p:pic>
        <p:nvPicPr>
          <p:cNvPr id="10" name="図 9">
            <a:extLst>
              <a:ext uri="{FF2B5EF4-FFF2-40B4-BE49-F238E27FC236}">
                <a16:creationId xmlns:a16="http://schemas.microsoft.com/office/drawing/2014/main" id="{8FE03D89-ED56-4988-AE36-729600FBF6ED}"/>
              </a:ext>
            </a:extLst>
          </p:cNvPr>
          <p:cNvPicPr>
            <a:picLocks noChangeAspect="1"/>
          </p:cNvPicPr>
          <p:nvPr/>
        </p:nvPicPr>
        <p:blipFill>
          <a:blip r:embed="rId2"/>
          <a:stretch>
            <a:fillRect/>
          </a:stretch>
        </p:blipFill>
        <p:spPr>
          <a:xfrm>
            <a:off x="4072" y="959322"/>
            <a:ext cx="1887208" cy="1018231"/>
          </a:xfrm>
          <a:prstGeom prst="rect">
            <a:avLst/>
          </a:prstGeom>
          <a:ln>
            <a:solidFill>
              <a:schemeClr val="accent1">
                <a:alpha val="3000"/>
              </a:schemeClr>
            </a:solidFill>
          </a:ln>
        </p:spPr>
      </p:pic>
      <p:sp>
        <p:nvSpPr>
          <p:cNvPr id="12" name="フリーフォーム: 図形 11">
            <a:extLst>
              <a:ext uri="{FF2B5EF4-FFF2-40B4-BE49-F238E27FC236}">
                <a16:creationId xmlns:a16="http://schemas.microsoft.com/office/drawing/2014/main" id="{D5FA1E58-DA97-4E54-AA23-ED90CC6C01A6}"/>
              </a:ext>
            </a:extLst>
          </p:cNvPr>
          <p:cNvSpPr/>
          <p:nvPr/>
        </p:nvSpPr>
        <p:spPr>
          <a:xfrm rot="619692" flipH="1" flipV="1">
            <a:off x="1323486" y="1788294"/>
            <a:ext cx="584258" cy="84061"/>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60325">
            <a:solidFill>
              <a:srgbClr val="0000FF">
                <a:alpha val="48000"/>
              </a:srgbClr>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13" name="テキスト ボックス 28">
            <a:extLst>
              <a:ext uri="{FF2B5EF4-FFF2-40B4-BE49-F238E27FC236}">
                <a16:creationId xmlns:a16="http://schemas.microsoft.com/office/drawing/2014/main" id="{E5934FCD-81B5-4009-B362-8DA33F9EDD27}"/>
              </a:ext>
            </a:extLst>
          </p:cNvPr>
          <p:cNvSpPr txBox="1"/>
          <p:nvPr/>
        </p:nvSpPr>
        <p:spPr>
          <a:xfrm>
            <a:off x="479502" y="2008078"/>
            <a:ext cx="1633862"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dirty="0">
                <a:latin typeface="Meiryo UI" panose="020B0604030504040204" pitchFamily="50" charset="-128"/>
                <a:ea typeface="Meiryo UI" panose="020B0604030504040204" pitchFamily="50" charset="-128"/>
              </a:rPr>
              <a:t>人操作データ、</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映像データ等</a:t>
            </a:r>
            <a:endParaRPr lang="en-US" altLang="ja-JP" sz="1600" dirty="0">
              <a:latin typeface="Meiryo UI" panose="020B0604030504040204" pitchFamily="50" charset="-128"/>
              <a:ea typeface="Meiryo UI" panose="020B0604030504040204" pitchFamily="50" charset="-128"/>
            </a:endParaRPr>
          </a:p>
        </p:txBody>
      </p:sp>
      <p:sp>
        <p:nvSpPr>
          <p:cNvPr id="16" name="矢印: ストライプ 15">
            <a:extLst>
              <a:ext uri="{FF2B5EF4-FFF2-40B4-BE49-F238E27FC236}">
                <a16:creationId xmlns:a16="http://schemas.microsoft.com/office/drawing/2014/main" id="{AA9DA409-8AFB-4871-9277-24B0993E718C}"/>
              </a:ext>
            </a:extLst>
          </p:cNvPr>
          <p:cNvSpPr/>
          <p:nvPr/>
        </p:nvSpPr>
        <p:spPr bwMode="auto">
          <a:xfrm rot="18378798" flipH="1">
            <a:off x="2301230" y="2227242"/>
            <a:ext cx="540533" cy="350595"/>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7" name="矢印: ストライプ 16">
            <a:extLst>
              <a:ext uri="{FF2B5EF4-FFF2-40B4-BE49-F238E27FC236}">
                <a16:creationId xmlns:a16="http://schemas.microsoft.com/office/drawing/2014/main" id="{652A4656-2D7C-40FE-9924-AFAF59FD77A9}"/>
              </a:ext>
            </a:extLst>
          </p:cNvPr>
          <p:cNvSpPr/>
          <p:nvPr/>
        </p:nvSpPr>
        <p:spPr bwMode="auto">
          <a:xfrm rot="16200000" flipH="1">
            <a:off x="3158946" y="2247710"/>
            <a:ext cx="475285" cy="350595"/>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8" name="矢印: ストライプ 17">
            <a:extLst>
              <a:ext uri="{FF2B5EF4-FFF2-40B4-BE49-F238E27FC236}">
                <a16:creationId xmlns:a16="http://schemas.microsoft.com/office/drawing/2014/main" id="{F2895790-4D3B-45F4-9988-B3440FFEF344}"/>
              </a:ext>
            </a:extLst>
          </p:cNvPr>
          <p:cNvSpPr/>
          <p:nvPr/>
        </p:nvSpPr>
        <p:spPr bwMode="auto">
          <a:xfrm rot="14213355" flipH="1">
            <a:off x="4141062" y="2241795"/>
            <a:ext cx="471231" cy="350595"/>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19" name="矢印: ストライプ 18">
            <a:extLst>
              <a:ext uri="{FF2B5EF4-FFF2-40B4-BE49-F238E27FC236}">
                <a16:creationId xmlns:a16="http://schemas.microsoft.com/office/drawing/2014/main" id="{6CB64E93-99B4-4AA1-A413-D7D272ACEC60}"/>
              </a:ext>
            </a:extLst>
          </p:cNvPr>
          <p:cNvSpPr/>
          <p:nvPr/>
        </p:nvSpPr>
        <p:spPr bwMode="auto">
          <a:xfrm rot="13576562" flipH="1">
            <a:off x="4874165" y="2245609"/>
            <a:ext cx="541013" cy="350595"/>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2" name="正方形/長方形 1">
            <a:extLst>
              <a:ext uri="{FF2B5EF4-FFF2-40B4-BE49-F238E27FC236}">
                <a16:creationId xmlns:a16="http://schemas.microsoft.com/office/drawing/2014/main" id="{F93A12BA-0CB6-48C9-9796-87194A859EFA}"/>
              </a:ext>
            </a:extLst>
          </p:cNvPr>
          <p:cNvSpPr/>
          <p:nvPr/>
        </p:nvSpPr>
        <p:spPr bwMode="auto">
          <a:xfrm>
            <a:off x="1615832" y="2754831"/>
            <a:ext cx="1059004" cy="407508"/>
          </a:xfrm>
          <a:prstGeom prst="rect">
            <a:avLst/>
          </a:prstGeom>
          <a:solidFill>
            <a:srgbClr val="4F81BD"/>
          </a:solidFill>
          <a:ln w="19050">
            <a:solidFill>
              <a:schemeClr val="bg1"/>
            </a:solidFill>
            <a:miter lim="800000"/>
            <a:headEnd/>
            <a:tailEnd/>
          </a:ln>
        </p:spPr>
        <p:txBody>
          <a:bodyPr wrap="square" lIns="72000" tIns="36000" rIns="72000" bIns="36000" rtlCol="0" anchor="ctr">
            <a:noAutofit/>
          </a:bodyPr>
          <a:lstStyle/>
          <a:p>
            <a:pPr algn="ctr">
              <a:tabLst>
                <a:tab pos="360363" algn="l"/>
              </a:tabLst>
            </a:pPr>
            <a:r>
              <a:rPr kumimoji="1" lang="en-US" altLang="ja-JP" sz="1600" b="1" dirty="0">
                <a:solidFill>
                  <a:schemeClr val="bg1"/>
                </a:solidFill>
                <a:latin typeface="Meiryo UI" pitchFamily="50" charset="-128"/>
                <a:ea typeface="Meiryo UI" pitchFamily="50" charset="-128"/>
                <a:cs typeface="Meiryo UI" pitchFamily="50" charset="-128"/>
              </a:rPr>
              <a:t>A</a:t>
            </a:r>
            <a:endParaRPr kumimoji="1" lang="ja-JP" altLang="en-US" sz="1600" b="1" dirty="0">
              <a:solidFill>
                <a:schemeClr val="bg1"/>
              </a:solidFill>
              <a:latin typeface="Meiryo UI" pitchFamily="50" charset="-128"/>
              <a:ea typeface="Meiryo UI" pitchFamily="50" charset="-128"/>
              <a:cs typeface="Meiryo UI" pitchFamily="50" charset="-128"/>
            </a:endParaRPr>
          </a:p>
        </p:txBody>
      </p:sp>
      <p:sp>
        <p:nvSpPr>
          <p:cNvPr id="23" name="正方形/長方形 22">
            <a:extLst>
              <a:ext uri="{FF2B5EF4-FFF2-40B4-BE49-F238E27FC236}">
                <a16:creationId xmlns:a16="http://schemas.microsoft.com/office/drawing/2014/main" id="{588FF16B-3495-49E0-84C6-868C96A8F0CE}"/>
              </a:ext>
            </a:extLst>
          </p:cNvPr>
          <p:cNvSpPr/>
          <p:nvPr/>
        </p:nvSpPr>
        <p:spPr bwMode="auto">
          <a:xfrm>
            <a:off x="2939024" y="2766296"/>
            <a:ext cx="1059004" cy="407508"/>
          </a:xfrm>
          <a:prstGeom prst="rect">
            <a:avLst/>
          </a:prstGeom>
          <a:solidFill>
            <a:srgbClr val="4F81BD"/>
          </a:solidFill>
          <a:ln w="19050">
            <a:solidFill>
              <a:schemeClr val="bg1"/>
            </a:solidFill>
            <a:miter lim="800000"/>
            <a:headEnd/>
            <a:tailEnd/>
          </a:ln>
        </p:spPr>
        <p:txBody>
          <a:bodyPr wrap="square" lIns="72000" tIns="36000" rIns="72000" bIns="36000" rtlCol="0" anchor="ctr">
            <a:noAutofit/>
          </a:bodyPr>
          <a:lstStyle/>
          <a:p>
            <a:pPr algn="ctr">
              <a:tabLst>
                <a:tab pos="360363" algn="l"/>
              </a:tabLst>
            </a:pPr>
            <a:r>
              <a:rPr kumimoji="1" lang="en-US" altLang="ja-JP" sz="1600" b="1" dirty="0">
                <a:solidFill>
                  <a:schemeClr val="bg1"/>
                </a:solidFill>
                <a:latin typeface="Meiryo UI" pitchFamily="50" charset="-128"/>
                <a:ea typeface="Meiryo UI" pitchFamily="50" charset="-128"/>
                <a:cs typeface="Meiryo UI" pitchFamily="50" charset="-128"/>
              </a:rPr>
              <a:t>B</a:t>
            </a:r>
            <a:endParaRPr kumimoji="1" lang="ja-JP" altLang="en-US" sz="1600" b="1" dirty="0">
              <a:solidFill>
                <a:schemeClr val="bg1"/>
              </a:solidFill>
              <a:latin typeface="Meiryo UI" pitchFamily="50" charset="-128"/>
              <a:ea typeface="Meiryo UI" pitchFamily="50" charset="-128"/>
              <a:cs typeface="Meiryo UI" pitchFamily="50" charset="-128"/>
            </a:endParaRPr>
          </a:p>
        </p:txBody>
      </p:sp>
      <p:sp>
        <p:nvSpPr>
          <p:cNvPr id="24" name="正方形/長方形 23">
            <a:extLst>
              <a:ext uri="{FF2B5EF4-FFF2-40B4-BE49-F238E27FC236}">
                <a16:creationId xmlns:a16="http://schemas.microsoft.com/office/drawing/2014/main" id="{122B272A-30F9-4273-BFE8-BDE681FB453A}"/>
              </a:ext>
            </a:extLst>
          </p:cNvPr>
          <p:cNvSpPr/>
          <p:nvPr/>
        </p:nvSpPr>
        <p:spPr bwMode="auto">
          <a:xfrm>
            <a:off x="4376677" y="2755882"/>
            <a:ext cx="1059004" cy="407508"/>
          </a:xfrm>
          <a:prstGeom prst="rect">
            <a:avLst/>
          </a:prstGeom>
          <a:solidFill>
            <a:srgbClr val="4F81BD"/>
          </a:solidFill>
          <a:ln w="19050">
            <a:solidFill>
              <a:schemeClr val="bg1"/>
            </a:solidFill>
            <a:miter lim="800000"/>
            <a:headEnd/>
            <a:tailEnd/>
          </a:ln>
        </p:spPr>
        <p:txBody>
          <a:bodyPr wrap="square" lIns="72000" tIns="36000" rIns="72000" bIns="36000" rtlCol="0" anchor="ctr">
            <a:noAutofit/>
          </a:bodyPr>
          <a:lstStyle/>
          <a:p>
            <a:pPr algn="ctr">
              <a:tabLst>
                <a:tab pos="360363" algn="l"/>
              </a:tabLst>
            </a:pPr>
            <a:r>
              <a:rPr kumimoji="1" lang="en-US" altLang="ja-JP" sz="1600" b="1" dirty="0">
                <a:solidFill>
                  <a:schemeClr val="bg1"/>
                </a:solidFill>
                <a:latin typeface="Meiryo UI" pitchFamily="50" charset="-128"/>
                <a:ea typeface="Meiryo UI" pitchFamily="50" charset="-128"/>
                <a:cs typeface="Meiryo UI" pitchFamily="50" charset="-128"/>
              </a:rPr>
              <a:t>C</a:t>
            </a:r>
            <a:endParaRPr kumimoji="1" lang="ja-JP" altLang="en-US" sz="1600" b="1" dirty="0">
              <a:solidFill>
                <a:schemeClr val="bg1"/>
              </a:solidFill>
              <a:latin typeface="Meiryo UI" pitchFamily="50" charset="-128"/>
              <a:ea typeface="Meiryo UI" pitchFamily="50" charset="-128"/>
              <a:cs typeface="Meiryo UI" pitchFamily="50" charset="-128"/>
            </a:endParaRPr>
          </a:p>
        </p:txBody>
      </p:sp>
      <p:sp>
        <p:nvSpPr>
          <p:cNvPr id="25" name="正方形/長方形 24">
            <a:extLst>
              <a:ext uri="{FF2B5EF4-FFF2-40B4-BE49-F238E27FC236}">
                <a16:creationId xmlns:a16="http://schemas.microsoft.com/office/drawing/2014/main" id="{E0768893-6148-426B-BE68-E727BFDF0486}"/>
              </a:ext>
            </a:extLst>
          </p:cNvPr>
          <p:cNvSpPr/>
          <p:nvPr/>
        </p:nvSpPr>
        <p:spPr bwMode="auto">
          <a:xfrm>
            <a:off x="5806180" y="2755052"/>
            <a:ext cx="1059004" cy="407508"/>
          </a:xfrm>
          <a:prstGeom prst="rect">
            <a:avLst/>
          </a:prstGeom>
          <a:solidFill>
            <a:srgbClr val="4F81BD"/>
          </a:solidFill>
          <a:ln w="19050">
            <a:solidFill>
              <a:schemeClr val="bg1"/>
            </a:solidFill>
            <a:miter lim="800000"/>
            <a:headEnd/>
            <a:tailEnd/>
          </a:ln>
        </p:spPr>
        <p:txBody>
          <a:bodyPr wrap="square" lIns="72000" tIns="36000" rIns="72000" bIns="36000" rtlCol="0" anchor="ctr">
            <a:noAutofit/>
          </a:bodyPr>
          <a:lstStyle/>
          <a:p>
            <a:pPr algn="ctr">
              <a:tabLst>
                <a:tab pos="360363" algn="l"/>
              </a:tabLst>
            </a:pPr>
            <a:r>
              <a:rPr kumimoji="1" lang="en-US" altLang="ja-JP" sz="1600" b="1" dirty="0">
                <a:solidFill>
                  <a:schemeClr val="bg1"/>
                </a:solidFill>
                <a:latin typeface="Meiryo UI" pitchFamily="50" charset="-128"/>
                <a:ea typeface="Meiryo UI" pitchFamily="50" charset="-128"/>
                <a:cs typeface="Meiryo UI" pitchFamily="50" charset="-128"/>
              </a:rPr>
              <a:t>D</a:t>
            </a:r>
            <a:endParaRPr kumimoji="1" lang="ja-JP" altLang="en-US" sz="1600" b="1" dirty="0">
              <a:solidFill>
                <a:schemeClr val="bg1"/>
              </a:solidFill>
              <a:latin typeface="Meiryo UI" pitchFamily="50" charset="-128"/>
              <a:ea typeface="Meiryo UI" pitchFamily="50" charset="-128"/>
              <a:cs typeface="Meiryo UI" pitchFamily="50" charset="-128"/>
            </a:endParaRPr>
          </a:p>
        </p:txBody>
      </p:sp>
      <p:sp>
        <p:nvSpPr>
          <p:cNvPr id="26" name="テキスト ボックス 28">
            <a:extLst>
              <a:ext uri="{FF2B5EF4-FFF2-40B4-BE49-F238E27FC236}">
                <a16:creationId xmlns:a16="http://schemas.microsoft.com/office/drawing/2014/main" id="{4A5C8C4A-1F84-4D73-923A-AD366C83C659}"/>
              </a:ext>
            </a:extLst>
          </p:cNvPr>
          <p:cNvSpPr txBox="1"/>
          <p:nvPr/>
        </p:nvSpPr>
        <p:spPr>
          <a:xfrm>
            <a:off x="5144671" y="2016692"/>
            <a:ext cx="3089745"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dirty="0">
                <a:solidFill>
                  <a:srgbClr val="0000FF"/>
                </a:solidFill>
                <a:latin typeface="Meiryo UI" panose="020B0604030504040204" pitchFamily="50" charset="-128"/>
                <a:ea typeface="Meiryo UI" panose="020B0604030504040204" pitchFamily="50" charset="-128"/>
              </a:rPr>
              <a:t>サブタスクに分節化</a:t>
            </a:r>
            <a:br>
              <a:rPr lang="en-US" altLang="ja-JP" sz="1600" dirty="0">
                <a:solidFill>
                  <a:srgbClr val="0000FF"/>
                </a:solidFill>
                <a:latin typeface="Meiryo UI" panose="020B0604030504040204" pitchFamily="50" charset="-128"/>
                <a:ea typeface="Meiryo UI" panose="020B0604030504040204" pitchFamily="50" charset="-128"/>
              </a:rPr>
            </a:br>
            <a:r>
              <a:rPr lang="ja-JP" altLang="en-US" sz="1600" dirty="0">
                <a:solidFill>
                  <a:srgbClr val="0000FF"/>
                </a:solidFill>
                <a:latin typeface="Meiryo UI" panose="020B0604030504040204" pitchFamily="50" charset="-128"/>
                <a:ea typeface="Meiryo UI" panose="020B0604030504040204" pitchFamily="50" charset="-128"/>
              </a:rPr>
              <a:t>（</a:t>
            </a:r>
            <a:r>
              <a:rPr lang="en-US" altLang="ja-JP" sz="1600" dirty="0">
                <a:solidFill>
                  <a:srgbClr val="0000FF"/>
                </a:solidFill>
                <a:latin typeface="Meiryo UI" panose="020B0604030504040204" pitchFamily="50" charset="-128"/>
                <a:ea typeface="Meiryo UI" panose="020B0604030504040204" pitchFamily="50" charset="-128"/>
              </a:rPr>
              <a:t>FY21-22</a:t>
            </a:r>
            <a:r>
              <a:rPr lang="ja-JP" altLang="en-US" sz="1600" dirty="0">
                <a:solidFill>
                  <a:srgbClr val="0000FF"/>
                </a:solidFill>
                <a:latin typeface="Meiryo UI" panose="020B0604030504040204" pitchFamily="50" charset="-128"/>
                <a:ea typeface="Meiryo UI" panose="020B0604030504040204" pitchFamily="50" charset="-128"/>
              </a:rPr>
              <a:t>重点開発済）</a:t>
            </a:r>
            <a:endParaRPr lang="en-US" altLang="ja-JP" sz="1600" dirty="0">
              <a:solidFill>
                <a:srgbClr val="0000FF"/>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3A9EF2AF-D7AD-49B2-835B-66FFC6F765AA}"/>
              </a:ext>
            </a:extLst>
          </p:cNvPr>
          <p:cNvSpPr/>
          <p:nvPr/>
        </p:nvSpPr>
        <p:spPr>
          <a:xfrm>
            <a:off x="1454234" y="3581368"/>
            <a:ext cx="5515630" cy="4075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350" dirty="0"/>
              <a:t>AI</a:t>
            </a:r>
            <a:r>
              <a:rPr lang="ja-JP" altLang="en-US" sz="1350" dirty="0"/>
              <a:t>処理</a:t>
            </a:r>
          </a:p>
        </p:txBody>
      </p:sp>
      <p:sp>
        <p:nvSpPr>
          <p:cNvPr id="30" name="矢印: ストライプ 29">
            <a:extLst>
              <a:ext uri="{FF2B5EF4-FFF2-40B4-BE49-F238E27FC236}">
                <a16:creationId xmlns:a16="http://schemas.microsoft.com/office/drawing/2014/main" id="{423DB38D-6133-487F-96CE-AA51BDED8249}"/>
              </a:ext>
            </a:extLst>
          </p:cNvPr>
          <p:cNvSpPr/>
          <p:nvPr/>
        </p:nvSpPr>
        <p:spPr bwMode="auto">
          <a:xfrm rot="16200000" flipH="1">
            <a:off x="3365410" y="3072926"/>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1" name="矢印: ストライプ 30">
            <a:extLst>
              <a:ext uri="{FF2B5EF4-FFF2-40B4-BE49-F238E27FC236}">
                <a16:creationId xmlns:a16="http://schemas.microsoft.com/office/drawing/2014/main" id="{D7F69029-4238-493C-AF94-9586DD9C3CE3}"/>
              </a:ext>
            </a:extLst>
          </p:cNvPr>
          <p:cNvSpPr/>
          <p:nvPr/>
        </p:nvSpPr>
        <p:spPr bwMode="auto">
          <a:xfrm rot="16200000" flipH="1">
            <a:off x="1994405" y="3084677"/>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2" name="矢印: ストライプ 31">
            <a:extLst>
              <a:ext uri="{FF2B5EF4-FFF2-40B4-BE49-F238E27FC236}">
                <a16:creationId xmlns:a16="http://schemas.microsoft.com/office/drawing/2014/main" id="{6C73E0D1-61F4-4401-9A9E-901DA3C9C152}"/>
              </a:ext>
            </a:extLst>
          </p:cNvPr>
          <p:cNvSpPr/>
          <p:nvPr/>
        </p:nvSpPr>
        <p:spPr bwMode="auto">
          <a:xfrm rot="16200000" flipH="1">
            <a:off x="2030700" y="3851984"/>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3" name="矢印: ストライプ 32">
            <a:extLst>
              <a:ext uri="{FF2B5EF4-FFF2-40B4-BE49-F238E27FC236}">
                <a16:creationId xmlns:a16="http://schemas.microsoft.com/office/drawing/2014/main" id="{8F10EF48-E9D0-493E-9015-A1160F71A46B}"/>
              </a:ext>
            </a:extLst>
          </p:cNvPr>
          <p:cNvSpPr/>
          <p:nvPr/>
        </p:nvSpPr>
        <p:spPr bwMode="auto">
          <a:xfrm rot="16200000" flipH="1">
            <a:off x="3412167" y="3879524"/>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4" name="矢印: ストライプ 33">
            <a:extLst>
              <a:ext uri="{FF2B5EF4-FFF2-40B4-BE49-F238E27FC236}">
                <a16:creationId xmlns:a16="http://schemas.microsoft.com/office/drawing/2014/main" id="{3EF8EDA3-7759-4687-83CE-0B2426B2E8AF}"/>
              </a:ext>
            </a:extLst>
          </p:cNvPr>
          <p:cNvSpPr/>
          <p:nvPr/>
        </p:nvSpPr>
        <p:spPr bwMode="auto">
          <a:xfrm rot="16200000" flipH="1">
            <a:off x="4816702" y="3072926"/>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5" name="矢印: ストライプ 34">
            <a:extLst>
              <a:ext uri="{FF2B5EF4-FFF2-40B4-BE49-F238E27FC236}">
                <a16:creationId xmlns:a16="http://schemas.microsoft.com/office/drawing/2014/main" id="{54CCD571-5336-44B3-9BD5-D410B83FE489}"/>
              </a:ext>
            </a:extLst>
          </p:cNvPr>
          <p:cNvSpPr/>
          <p:nvPr/>
        </p:nvSpPr>
        <p:spPr bwMode="auto">
          <a:xfrm rot="16200000" flipH="1">
            <a:off x="6221048" y="3062677"/>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37" name="テキスト ボックス 28">
            <a:extLst>
              <a:ext uri="{FF2B5EF4-FFF2-40B4-BE49-F238E27FC236}">
                <a16:creationId xmlns:a16="http://schemas.microsoft.com/office/drawing/2014/main" id="{C8AE85C8-D381-4C44-B314-02B72E4A6B31}"/>
              </a:ext>
            </a:extLst>
          </p:cNvPr>
          <p:cNvSpPr txBox="1"/>
          <p:nvPr/>
        </p:nvSpPr>
        <p:spPr>
          <a:xfrm>
            <a:off x="7077854" y="2948089"/>
            <a:ext cx="1928141" cy="175432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solidFill>
                  <a:srgbClr val="FF0000"/>
                </a:solidFill>
                <a:latin typeface="Meiryo UI" panose="020B0604030504040204" pitchFamily="50" charset="-128"/>
                <a:ea typeface="Meiryo UI" panose="020B0604030504040204" pitchFamily="50" charset="-128"/>
              </a:rPr>
              <a:t>サブタスク毎に</a:t>
            </a:r>
            <a:r>
              <a:rPr lang="en-US" altLang="ja-JP" dirty="0">
                <a:solidFill>
                  <a:srgbClr val="FF0000"/>
                </a:solidFill>
                <a:latin typeface="Meiryo UI" panose="020B0604030504040204" pitchFamily="50" charset="-128"/>
                <a:ea typeface="Meiryo UI" panose="020B0604030504040204" pitchFamily="50" charset="-128"/>
              </a:rPr>
              <a:t>AI</a:t>
            </a:r>
            <a:r>
              <a:rPr lang="ja-JP" altLang="en-US" dirty="0">
                <a:solidFill>
                  <a:srgbClr val="FF0000"/>
                </a:solidFill>
                <a:latin typeface="Meiryo UI" panose="020B0604030504040204" pitchFamily="50" charset="-128"/>
                <a:ea typeface="Meiryo UI" panose="020B0604030504040204" pitchFamily="50" charset="-128"/>
              </a:rPr>
              <a:t>処理し、サブタスク基底要素への分類とサブタスクの作業内容を示す自然言語を出力</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7A305326-240B-4776-AB43-CEEA931C0AA7}"/>
              </a:ext>
            </a:extLst>
          </p:cNvPr>
          <p:cNvSpPr/>
          <p:nvPr/>
        </p:nvSpPr>
        <p:spPr>
          <a:xfrm>
            <a:off x="1460269" y="4343140"/>
            <a:ext cx="1268365" cy="603044"/>
          </a:xfrm>
          <a:prstGeom prst="rect">
            <a:avLst/>
          </a:prstGeom>
          <a:solidFill>
            <a:schemeClr val="bg1">
              <a:lumMod val="8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350" dirty="0"/>
              <a:t>例：ボールに</a:t>
            </a:r>
            <a:endParaRPr lang="en-US" altLang="ja-JP" sz="1350" dirty="0"/>
          </a:p>
          <a:p>
            <a:pPr algn="ctr"/>
            <a:r>
              <a:rPr lang="ja-JP" altLang="en-US" sz="1350" dirty="0"/>
              <a:t>近づく</a:t>
            </a:r>
          </a:p>
        </p:txBody>
      </p:sp>
      <p:sp>
        <p:nvSpPr>
          <p:cNvPr id="39" name="正方形/長方形 38">
            <a:extLst>
              <a:ext uri="{FF2B5EF4-FFF2-40B4-BE49-F238E27FC236}">
                <a16:creationId xmlns:a16="http://schemas.microsoft.com/office/drawing/2014/main" id="{175854A7-8351-4066-857E-035A655F9D55}"/>
              </a:ext>
            </a:extLst>
          </p:cNvPr>
          <p:cNvSpPr/>
          <p:nvPr/>
        </p:nvSpPr>
        <p:spPr>
          <a:xfrm>
            <a:off x="2872801" y="4343140"/>
            <a:ext cx="1268365" cy="603044"/>
          </a:xfrm>
          <a:prstGeom prst="rect">
            <a:avLst/>
          </a:prstGeom>
          <a:solidFill>
            <a:schemeClr val="bg1">
              <a:lumMod val="8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350" dirty="0"/>
              <a:t>例：ボールを</a:t>
            </a:r>
            <a:br>
              <a:rPr lang="en-US" altLang="ja-JP" sz="1350" dirty="0"/>
            </a:br>
            <a:r>
              <a:rPr lang="ja-JP" altLang="en-US" sz="1350" dirty="0"/>
              <a:t>握る</a:t>
            </a:r>
          </a:p>
        </p:txBody>
      </p:sp>
      <p:sp>
        <p:nvSpPr>
          <p:cNvPr id="40" name="正方形/長方形 39">
            <a:extLst>
              <a:ext uri="{FF2B5EF4-FFF2-40B4-BE49-F238E27FC236}">
                <a16:creationId xmlns:a16="http://schemas.microsoft.com/office/drawing/2014/main" id="{F6895150-C254-4A26-A76B-ED7B9FEF5A7F}"/>
              </a:ext>
            </a:extLst>
          </p:cNvPr>
          <p:cNvSpPr/>
          <p:nvPr/>
        </p:nvSpPr>
        <p:spPr>
          <a:xfrm>
            <a:off x="4288967" y="4334201"/>
            <a:ext cx="1268365" cy="603044"/>
          </a:xfrm>
          <a:prstGeom prst="rect">
            <a:avLst/>
          </a:prstGeom>
          <a:solidFill>
            <a:schemeClr val="bg1">
              <a:lumMod val="8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350" dirty="0"/>
              <a:t>例：ボールを</a:t>
            </a:r>
            <a:br>
              <a:rPr lang="en-US" altLang="ja-JP" sz="1350" dirty="0"/>
            </a:br>
            <a:r>
              <a:rPr lang="ja-JP" altLang="en-US" sz="1350" dirty="0"/>
              <a:t>持ち上げる</a:t>
            </a:r>
          </a:p>
        </p:txBody>
      </p:sp>
      <p:sp>
        <p:nvSpPr>
          <p:cNvPr id="41" name="正方形/長方形 40">
            <a:extLst>
              <a:ext uri="{FF2B5EF4-FFF2-40B4-BE49-F238E27FC236}">
                <a16:creationId xmlns:a16="http://schemas.microsoft.com/office/drawing/2014/main" id="{9B7B570C-AD98-496A-B2E4-537E8F05BFD5}"/>
              </a:ext>
            </a:extLst>
          </p:cNvPr>
          <p:cNvSpPr/>
          <p:nvPr/>
        </p:nvSpPr>
        <p:spPr>
          <a:xfrm>
            <a:off x="5701499" y="4334201"/>
            <a:ext cx="1268365" cy="603044"/>
          </a:xfrm>
          <a:prstGeom prst="rect">
            <a:avLst/>
          </a:prstGeom>
          <a:solidFill>
            <a:schemeClr val="bg1">
              <a:lumMod val="8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350" dirty="0"/>
              <a:t>例：ボールを</a:t>
            </a:r>
            <a:br>
              <a:rPr lang="en-US" altLang="ja-JP" sz="1350" dirty="0"/>
            </a:br>
            <a:r>
              <a:rPr lang="ja-JP" altLang="en-US" sz="1350" dirty="0"/>
              <a:t>置く</a:t>
            </a:r>
          </a:p>
        </p:txBody>
      </p:sp>
      <p:sp>
        <p:nvSpPr>
          <p:cNvPr id="42" name="矢印: ストライプ 41">
            <a:extLst>
              <a:ext uri="{FF2B5EF4-FFF2-40B4-BE49-F238E27FC236}">
                <a16:creationId xmlns:a16="http://schemas.microsoft.com/office/drawing/2014/main" id="{61EDC567-1159-46F2-8574-86060FDB6BD4}"/>
              </a:ext>
            </a:extLst>
          </p:cNvPr>
          <p:cNvSpPr/>
          <p:nvPr/>
        </p:nvSpPr>
        <p:spPr bwMode="auto">
          <a:xfrm rot="16200000" flipH="1">
            <a:off x="4793634" y="3865644"/>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3" name="矢印: ストライプ 42">
            <a:extLst>
              <a:ext uri="{FF2B5EF4-FFF2-40B4-BE49-F238E27FC236}">
                <a16:creationId xmlns:a16="http://schemas.microsoft.com/office/drawing/2014/main" id="{308D6155-E664-4E33-AD2D-FE13D317DA25}"/>
              </a:ext>
            </a:extLst>
          </p:cNvPr>
          <p:cNvSpPr/>
          <p:nvPr/>
        </p:nvSpPr>
        <p:spPr bwMode="auto">
          <a:xfrm rot="16200000" flipH="1">
            <a:off x="6229485" y="3865644"/>
            <a:ext cx="229268" cy="618812"/>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pic>
        <p:nvPicPr>
          <p:cNvPr id="52" name="図 51" descr="ダイアグラム&#10;&#10;自動的に生成された説明">
            <a:extLst>
              <a:ext uri="{FF2B5EF4-FFF2-40B4-BE49-F238E27FC236}">
                <a16:creationId xmlns:a16="http://schemas.microsoft.com/office/drawing/2014/main" id="{53D25D81-40FA-496F-9C6B-877AC88B4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8710" y="5506107"/>
            <a:ext cx="1493027" cy="1248570"/>
          </a:xfrm>
          <a:prstGeom prst="rect">
            <a:avLst/>
          </a:prstGeom>
        </p:spPr>
      </p:pic>
      <p:sp>
        <p:nvSpPr>
          <p:cNvPr id="53" name="正方形/長方形 52">
            <a:extLst>
              <a:ext uri="{FF2B5EF4-FFF2-40B4-BE49-F238E27FC236}">
                <a16:creationId xmlns:a16="http://schemas.microsoft.com/office/drawing/2014/main" id="{318B2BE1-A39D-4C94-B8D4-59E5144A0E6E}"/>
              </a:ext>
            </a:extLst>
          </p:cNvPr>
          <p:cNvSpPr/>
          <p:nvPr/>
        </p:nvSpPr>
        <p:spPr>
          <a:xfrm>
            <a:off x="5458326" y="5783921"/>
            <a:ext cx="1268365" cy="4075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350" dirty="0"/>
              <a:t>AI</a:t>
            </a:r>
            <a:r>
              <a:rPr lang="ja-JP" altLang="en-US" sz="1350" dirty="0"/>
              <a:t>処理</a:t>
            </a:r>
          </a:p>
        </p:txBody>
      </p:sp>
      <p:sp>
        <p:nvSpPr>
          <p:cNvPr id="57" name="正方形/長方形 56">
            <a:extLst>
              <a:ext uri="{FF2B5EF4-FFF2-40B4-BE49-F238E27FC236}">
                <a16:creationId xmlns:a16="http://schemas.microsoft.com/office/drawing/2014/main" id="{7596FC48-F4A0-4DF5-A6B3-68D7E85FD5BE}"/>
              </a:ext>
            </a:extLst>
          </p:cNvPr>
          <p:cNvSpPr/>
          <p:nvPr/>
        </p:nvSpPr>
        <p:spPr>
          <a:xfrm>
            <a:off x="6234376" y="5069583"/>
            <a:ext cx="2328437" cy="503994"/>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solidFill>
                  <a:srgbClr val="FF0000"/>
                </a:solidFill>
              </a:rPr>
              <a:t>サブタスクの再構築と</a:t>
            </a:r>
            <a:endParaRPr lang="en-US" altLang="ja-JP" dirty="0">
              <a:solidFill>
                <a:srgbClr val="FF0000"/>
              </a:solidFill>
            </a:endParaRPr>
          </a:p>
          <a:p>
            <a:pPr algn="ctr"/>
            <a:r>
              <a:rPr lang="ja-JP" altLang="en-US" dirty="0">
                <a:solidFill>
                  <a:srgbClr val="FF0000"/>
                </a:solidFill>
              </a:rPr>
              <a:t>状態遷移図の生成</a:t>
            </a:r>
          </a:p>
        </p:txBody>
      </p:sp>
      <p:sp>
        <p:nvSpPr>
          <p:cNvPr id="58" name="矢印: ストライプ 57">
            <a:extLst>
              <a:ext uri="{FF2B5EF4-FFF2-40B4-BE49-F238E27FC236}">
                <a16:creationId xmlns:a16="http://schemas.microsoft.com/office/drawing/2014/main" id="{A449D587-4D34-48FC-AFB8-E7B9944E037F}"/>
              </a:ext>
            </a:extLst>
          </p:cNvPr>
          <p:cNvSpPr/>
          <p:nvPr/>
        </p:nvSpPr>
        <p:spPr bwMode="auto">
          <a:xfrm rot="10800000" flipH="1">
            <a:off x="6974654" y="5767290"/>
            <a:ext cx="487324" cy="474930"/>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cxnSp>
        <p:nvCxnSpPr>
          <p:cNvPr id="61" name="コネクタ: 曲線 60">
            <a:extLst>
              <a:ext uri="{FF2B5EF4-FFF2-40B4-BE49-F238E27FC236}">
                <a16:creationId xmlns:a16="http://schemas.microsoft.com/office/drawing/2014/main" id="{4EA7C215-379B-4A79-82EC-325FDF4E3B17}"/>
              </a:ext>
            </a:extLst>
          </p:cNvPr>
          <p:cNvCxnSpPr>
            <a:cxnSpLocks/>
            <a:stCxn id="38" idx="2"/>
            <a:endCxn id="52" idx="0"/>
          </p:cNvCxnSpPr>
          <p:nvPr/>
        </p:nvCxnSpPr>
        <p:spPr>
          <a:xfrm rot="16200000" flipH="1">
            <a:off x="2789877" y="4250759"/>
            <a:ext cx="559923" cy="195077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3" name="コネクタ: 曲線 62">
            <a:extLst>
              <a:ext uri="{FF2B5EF4-FFF2-40B4-BE49-F238E27FC236}">
                <a16:creationId xmlns:a16="http://schemas.microsoft.com/office/drawing/2014/main" id="{71033427-9F10-4533-B4B5-2CD32BE7C431}"/>
              </a:ext>
            </a:extLst>
          </p:cNvPr>
          <p:cNvCxnSpPr>
            <a:cxnSpLocks/>
            <a:stCxn id="39" idx="2"/>
            <a:endCxn id="52" idx="0"/>
          </p:cNvCxnSpPr>
          <p:nvPr/>
        </p:nvCxnSpPr>
        <p:spPr>
          <a:xfrm rot="16200000" flipH="1">
            <a:off x="3496143" y="4957025"/>
            <a:ext cx="559923" cy="53824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コネクタ: 曲線 65">
            <a:extLst>
              <a:ext uri="{FF2B5EF4-FFF2-40B4-BE49-F238E27FC236}">
                <a16:creationId xmlns:a16="http://schemas.microsoft.com/office/drawing/2014/main" id="{8C02E5AC-641C-4417-B6E2-ECE1CCE2F935}"/>
              </a:ext>
            </a:extLst>
          </p:cNvPr>
          <p:cNvCxnSpPr>
            <a:cxnSpLocks/>
            <a:stCxn id="40" idx="2"/>
            <a:endCxn id="52" idx="0"/>
          </p:cNvCxnSpPr>
          <p:nvPr/>
        </p:nvCxnSpPr>
        <p:spPr>
          <a:xfrm rot="5400000">
            <a:off x="4199756" y="4782713"/>
            <a:ext cx="568862" cy="87792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コネクタ: 曲線 68">
            <a:extLst>
              <a:ext uri="{FF2B5EF4-FFF2-40B4-BE49-F238E27FC236}">
                <a16:creationId xmlns:a16="http://schemas.microsoft.com/office/drawing/2014/main" id="{C919D206-C74F-455A-BC4F-ADB8E4F18AFF}"/>
              </a:ext>
            </a:extLst>
          </p:cNvPr>
          <p:cNvCxnSpPr>
            <a:cxnSpLocks/>
            <a:stCxn id="41" idx="2"/>
            <a:endCxn id="52" idx="0"/>
          </p:cNvCxnSpPr>
          <p:nvPr/>
        </p:nvCxnSpPr>
        <p:spPr>
          <a:xfrm rot="5400000">
            <a:off x="4906022" y="4076447"/>
            <a:ext cx="568862" cy="229045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8AC7CCE6-7739-4DA2-9DDC-72FBB5954D5D}"/>
              </a:ext>
            </a:extLst>
          </p:cNvPr>
          <p:cNvSpPr/>
          <p:nvPr/>
        </p:nvSpPr>
        <p:spPr>
          <a:xfrm>
            <a:off x="474527" y="5909837"/>
            <a:ext cx="2699938" cy="40750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solidFill>
                  <a:schemeClr val="tx1"/>
                </a:solidFill>
              </a:rPr>
              <a:t>サブタスク間の状態遷移図</a:t>
            </a:r>
          </a:p>
        </p:txBody>
      </p:sp>
      <p:grpSp>
        <p:nvGrpSpPr>
          <p:cNvPr id="74" name="グループ化 73">
            <a:extLst>
              <a:ext uri="{FF2B5EF4-FFF2-40B4-BE49-F238E27FC236}">
                <a16:creationId xmlns:a16="http://schemas.microsoft.com/office/drawing/2014/main" id="{309AE9C9-11E8-46DE-896B-DFF77C053001}"/>
              </a:ext>
            </a:extLst>
          </p:cNvPr>
          <p:cNvGrpSpPr/>
          <p:nvPr/>
        </p:nvGrpSpPr>
        <p:grpSpPr>
          <a:xfrm>
            <a:off x="1895475" y="843525"/>
            <a:ext cx="4738068" cy="1266825"/>
            <a:chOff x="1895475" y="843525"/>
            <a:chExt cx="4738068" cy="1266825"/>
          </a:xfrm>
        </p:grpSpPr>
        <p:pic>
          <p:nvPicPr>
            <p:cNvPr id="11" name="図 10">
              <a:extLst>
                <a:ext uri="{FF2B5EF4-FFF2-40B4-BE49-F238E27FC236}">
                  <a16:creationId xmlns:a16="http://schemas.microsoft.com/office/drawing/2014/main" id="{9CC83400-8E71-4E5D-AD82-20B890B64A67}"/>
                </a:ext>
              </a:extLst>
            </p:cNvPr>
            <p:cNvPicPr>
              <a:picLocks noChangeAspect="1"/>
            </p:cNvPicPr>
            <p:nvPr/>
          </p:nvPicPr>
          <p:blipFill rotWithShape="1">
            <a:blip r:embed="rId4"/>
            <a:srcRect l="15155" t="9997" b="48888"/>
            <a:stretch/>
          </p:blipFill>
          <p:spPr>
            <a:xfrm>
              <a:off x="1895475" y="843525"/>
              <a:ext cx="4738068" cy="1266825"/>
            </a:xfrm>
            <a:prstGeom prst="rect">
              <a:avLst/>
            </a:prstGeom>
          </p:spPr>
        </p:pic>
        <p:sp>
          <p:nvSpPr>
            <p:cNvPr id="73" name="正方形/長方形 72">
              <a:extLst>
                <a:ext uri="{FF2B5EF4-FFF2-40B4-BE49-F238E27FC236}">
                  <a16:creationId xmlns:a16="http://schemas.microsoft.com/office/drawing/2014/main" id="{BAC3F426-6DF3-42D8-973C-C75E91CB9F46}"/>
                </a:ext>
              </a:extLst>
            </p:cNvPr>
            <p:cNvSpPr/>
            <p:nvPr/>
          </p:nvSpPr>
          <p:spPr bwMode="auto">
            <a:xfrm>
              <a:off x="2678011" y="1677175"/>
              <a:ext cx="2064608" cy="407508"/>
            </a:xfrm>
            <a:prstGeom prst="rect">
              <a:avLst/>
            </a:prstGeom>
            <a:solidFill>
              <a:srgbClr val="4F81BD"/>
            </a:solidFill>
            <a:ln w="19050">
              <a:noFill/>
              <a:miter lim="800000"/>
              <a:headEnd/>
              <a:tailEnd/>
            </a:ln>
          </p:spPr>
          <p:txBody>
            <a:bodyPr wrap="square" lIns="72000" tIns="36000" rIns="72000" bIns="36000" rtlCol="0" anchor="ctr">
              <a:noAutofit/>
            </a:bodyPr>
            <a:lstStyle/>
            <a:p>
              <a:pPr algn="ctr">
                <a:tabLst>
                  <a:tab pos="360363" algn="l"/>
                </a:tabLst>
              </a:pPr>
              <a:r>
                <a:rPr lang="ja-JP" altLang="en-US" sz="2000" b="1" dirty="0">
                  <a:solidFill>
                    <a:schemeClr val="bg1"/>
                  </a:solidFill>
                  <a:latin typeface="Meiryo UI" pitchFamily="50" charset="-128"/>
                  <a:ea typeface="Meiryo UI" pitchFamily="50" charset="-128"/>
                  <a:cs typeface="Meiryo UI" pitchFamily="50" charset="-128"/>
                </a:rPr>
                <a:t>全体未知タスク</a:t>
              </a:r>
              <a:endParaRPr kumimoji="1" lang="ja-JP" altLang="en-US" sz="2000" b="1" dirty="0">
                <a:solidFill>
                  <a:schemeClr val="bg1"/>
                </a:solidFill>
                <a:latin typeface="Meiryo UI" pitchFamily="50" charset="-128"/>
                <a:ea typeface="Meiryo UI" pitchFamily="50" charset="-128"/>
                <a:cs typeface="Meiryo UI" pitchFamily="50" charset="-128"/>
              </a:endParaRPr>
            </a:p>
          </p:txBody>
        </p:sp>
      </p:grpSp>
      <p:sp>
        <p:nvSpPr>
          <p:cNvPr id="75" name="正方形/長方形 74">
            <a:extLst>
              <a:ext uri="{FF2B5EF4-FFF2-40B4-BE49-F238E27FC236}">
                <a16:creationId xmlns:a16="http://schemas.microsoft.com/office/drawing/2014/main" id="{A4CFE049-8C66-4195-AE66-2D79C227D644}"/>
              </a:ext>
            </a:extLst>
          </p:cNvPr>
          <p:cNvSpPr/>
          <p:nvPr/>
        </p:nvSpPr>
        <p:spPr>
          <a:xfrm>
            <a:off x="342029" y="2780849"/>
            <a:ext cx="1201720" cy="40750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solidFill>
                  <a:schemeClr val="tx1"/>
                </a:solidFill>
              </a:rPr>
              <a:t>サブタスク</a:t>
            </a:r>
          </a:p>
        </p:txBody>
      </p:sp>
      <p:sp>
        <p:nvSpPr>
          <p:cNvPr id="76" name="正方形/長方形 75">
            <a:extLst>
              <a:ext uri="{FF2B5EF4-FFF2-40B4-BE49-F238E27FC236}">
                <a16:creationId xmlns:a16="http://schemas.microsoft.com/office/drawing/2014/main" id="{1D3BFA9B-351F-495D-B3E7-2330FD665EC0}"/>
              </a:ext>
            </a:extLst>
          </p:cNvPr>
          <p:cNvSpPr/>
          <p:nvPr/>
        </p:nvSpPr>
        <p:spPr>
          <a:xfrm>
            <a:off x="-60429" y="4218973"/>
            <a:ext cx="1514663" cy="88080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solidFill>
                  <a:schemeClr val="tx1"/>
                </a:solidFill>
              </a:rPr>
              <a:t>サブタスクの作業内容を示す自然言語出力</a:t>
            </a:r>
          </a:p>
        </p:txBody>
      </p:sp>
      <p:sp>
        <p:nvSpPr>
          <p:cNvPr id="44" name="矢印: ストライプ 43">
            <a:extLst>
              <a:ext uri="{FF2B5EF4-FFF2-40B4-BE49-F238E27FC236}">
                <a16:creationId xmlns:a16="http://schemas.microsoft.com/office/drawing/2014/main" id="{B4A0C908-327F-4687-9C2A-E98A8F028047}"/>
              </a:ext>
            </a:extLst>
          </p:cNvPr>
          <p:cNvSpPr/>
          <p:nvPr/>
        </p:nvSpPr>
        <p:spPr bwMode="auto">
          <a:xfrm rot="10800000" flipH="1">
            <a:off x="4810555" y="5767290"/>
            <a:ext cx="468334" cy="474929"/>
          </a:xfrm>
          <a:prstGeom prst="stripedRightArrow">
            <a:avLst/>
          </a:prstGeom>
          <a:solidFill>
            <a:schemeClr val="accent6">
              <a:lumMod val="60000"/>
              <a:lumOff val="40000"/>
            </a:schemeClr>
          </a:solidFill>
          <a:ln w="9525">
            <a:noFill/>
            <a:miter lim="800000"/>
            <a:headEnd/>
            <a:tailEnd/>
          </a:ln>
        </p:spPr>
        <p:txBody>
          <a:bodyPr wrap="square" lIns="72000" tIns="36000" rIns="72000" bIns="3600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45" name="テキスト ボックス 28">
            <a:extLst>
              <a:ext uri="{FF2B5EF4-FFF2-40B4-BE49-F238E27FC236}">
                <a16:creationId xmlns:a16="http://schemas.microsoft.com/office/drawing/2014/main" id="{49FD0B36-4055-421C-9DCA-66AE976D0FB6}"/>
              </a:ext>
            </a:extLst>
          </p:cNvPr>
          <p:cNvSpPr txBox="1"/>
          <p:nvPr/>
        </p:nvSpPr>
        <p:spPr>
          <a:xfrm>
            <a:off x="4725824" y="6245939"/>
            <a:ext cx="2890097"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dirty="0">
                <a:solidFill>
                  <a:srgbClr val="0000FF"/>
                </a:solidFill>
                <a:latin typeface="Meiryo UI" panose="020B0604030504040204" pitchFamily="50" charset="-128"/>
                <a:ea typeface="Meiryo UI" panose="020B0604030504040204" pitchFamily="50" charset="-128"/>
              </a:rPr>
              <a:t>選択する一部サブタスクを自動化</a:t>
            </a:r>
            <a:br>
              <a:rPr lang="en-US" altLang="ja-JP" sz="1600" dirty="0">
                <a:solidFill>
                  <a:srgbClr val="0000FF"/>
                </a:solidFill>
                <a:latin typeface="Meiryo UI" panose="020B0604030504040204" pitchFamily="50" charset="-128"/>
                <a:ea typeface="Meiryo UI" panose="020B0604030504040204" pitchFamily="50" charset="-128"/>
              </a:rPr>
            </a:br>
            <a:r>
              <a:rPr lang="ja-JP" altLang="en-US" sz="1600" dirty="0">
                <a:solidFill>
                  <a:srgbClr val="0000FF"/>
                </a:solidFill>
                <a:latin typeface="Meiryo UI" panose="020B0604030504040204" pitchFamily="50" charset="-128"/>
                <a:ea typeface="Meiryo UI" panose="020B0604030504040204" pitchFamily="50" charset="-128"/>
              </a:rPr>
              <a:t>（</a:t>
            </a:r>
            <a:r>
              <a:rPr lang="en-US" altLang="ja-JP" sz="1600" dirty="0">
                <a:solidFill>
                  <a:srgbClr val="0000FF"/>
                </a:solidFill>
                <a:latin typeface="Meiryo UI" panose="020B0604030504040204" pitchFamily="50" charset="-128"/>
                <a:ea typeface="Meiryo UI" panose="020B0604030504040204" pitchFamily="50" charset="-128"/>
              </a:rPr>
              <a:t>FY21-22</a:t>
            </a:r>
            <a:r>
              <a:rPr lang="ja-JP" altLang="en-US" sz="1600" dirty="0">
                <a:solidFill>
                  <a:srgbClr val="0000FF"/>
                </a:solidFill>
                <a:latin typeface="Meiryo UI" panose="020B0604030504040204" pitchFamily="50" charset="-128"/>
                <a:ea typeface="Meiryo UI" panose="020B0604030504040204" pitchFamily="50" charset="-128"/>
              </a:rPr>
              <a:t>重点開発済）</a:t>
            </a:r>
            <a:endParaRPr lang="en-US" altLang="ja-JP" sz="1600" dirty="0">
              <a:solidFill>
                <a:srgbClr val="0000FF"/>
              </a:solidFill>
              <a:latin typeface="Meiryo UI" panose="020B0604030504040204" pitchFamily="50" charset="-128"/>
              <a:ea typeface="Meiryo UI" panose="020B0604030504040204" pitchFamily="50" charset="-128"/>
            </a:endParaRPr>
          </a:p>
        </p:txBody>
      </p:sp>
      <p:sp>
        <p:nvSpPr>
          <p:cNvPr id="3" name="楕円 2">
            <a:extLst>
              <a:ext uri="{FF2B5EF4-FFF2-40B4-BE49-F238E27FC236}">
                <a16:creationId xmlns:a16="http://schemas.microsoft.com/office/drawing/2014/main" id="{FEA7696D-A94A-442F-95C6-E5267577AF44}"/>
              </a:ext>
            </a:extLst>
          </p:cNvPr>
          <p:cNvSpPr/>
          <p:nvPr/>
        </p:nvSpPr>
        <p:spPr bwMode="auto">
          <a:xfrm>
            <a:off x="7613313" y="5705915"/>
            <a:ext cx="1357097" cy="673831"/>
          </a:xfrm>
          <a:prstGeom prst="ellipse">
            <a:avLst/>
          </a:prstGeom>
          <a:noFill/>
          <a:ln w="25400">
            <a:solidFill>
              <a:schemeClr val="accent6">
                <a:lumMod val="75000"/>
              </a:schemeClr>
            </a:solidFill>
            <a:miter lim="800000"/>
            <a:headEnd/>
            <a:tailEnd/>
          </a:ln>
        </p:spPr>
        <p:txBody>
          <a:bodyPr wrap="square" lIns="72000" tIns="36000" rIns="72000" bIns="36000" rtlCol="0" anchor="ctr">
            <a:noAutofit/>
          </a:bodyPr>
          <a:lstStyle/>
          <a:p>
            <a:pPr algn="ctr">
              <a:tabLst>
                <a:tab pos="360363" algn="l"/>
              </a:tabLst>
            </a:pPr>
            <a:r>
              <a:rPr kumimoji="1" lang="ja-JP" altLang="en-US" sz="1600" dirty="0">
                <a:solidFill>
                  <a:schemeClr val="accent6">
                    <a:lumMod val="50000"/>
                  </a:schemeClr>
                </a:solidFill>
                <a:latin typeface="Meiryo UI" pitchFamily="50" charset="-128"/>
                <a:ea typeface="Meiryo UI" pitchFamily="50" charset="-128"/>
                <a:cs typeface="Meiryo UI" pitchFamily="50" charset="-128"/>
              </a:rPr>
              <a:t>段階的</a:t>
            </a:r>
            <a:br>
              <a:rPr kumimoji="1" lang="en-US" altLang="ja-JP" sz="1600" dirty="0">
                <a:solidFill>
                  <a:schemeClr val="accent6">
                    <a:lumMod val="50000"/>
                  </a:schemeClr>
                </a:solidFill>
                <a:latin typeface="Meiryo UI" pitchFamily="50" charset="-128"/>
                <a:ea typeface="Meiryo UI" pitchFamily="50" charset="-128"/>
                <a:cs typeface="Meiryo UI" pitchFamily="50" charset="-128"/>
              </a:rPr>
            </a:br>
            <a:r>
              <a:rPr kumimoji="1" lang="ja-JP" altLang="en-US" sz="1600" dirty="0">
                <a:solidFill>
                  <a:schemeClr val="accent6">
                    <a:lumMod val="50000"/>
                  </a:schemeClr>
                </a:solidFill>
                <a:latin typeface="Meiryo UI" pitchFamily="50" charset="-128"/>
                <a:ea typeface="Meiryo UI" pitchFamily="50" charset="-128"/>
                <a:cs typeface="Meiryo UI" pitchFamily="50" charset="-128"/>
              </a:rPr>
              <a:t>自動化</a:t>
            </a:r>
          </a:p>
        </p:txBody>
      </p:sp>
      <p:pic>
        <p:nvPicPr>
          <p:cNvPr id="50" name="図 49">
            <a:extLst>
              <a:ext uri="{FF2B5EF4-FFF2-40B4-BE49-F238E27FC236}">
                <a16:creationId xmlns:a16="http://schemas.microsoft.com/office/drawing/2014/main" id="{554390D9-C928-47EE-A97D-F5FF07F55BD5}"/>
              </a:ext>
            </a:extLst>
          </p:cNvPr>
          <p:cNvPicPr>
            <a:picLocks noChangeAspect="1"/>
          </p:cNvPicPr>
          <p:nvPr/>
        </p:nvPicPr>
        <p:blipFill>
          <a:blip r:embed="rId5"/>
          <a:stretch>
            <a:fillRect/>
          </a:stretch>
        </p:blipFill>
        <p:spPr>
          <a:xfrm>
            <a:off x="8397288" y="982801"/>
            <a:ext cx="504926" cy="466981"/>
          </a:xfrm>
          <a:prstGeom prst="rect">
            <a:avLst/>
          </a:prstGeom>
        </p:spPr>
      </p:pic>
    </p:spTree>
    <p:extLst>
      <p:ext uri="{BB962C8B-B14F-4D97-AF65-F5344CB8AC3E}">
        <p14:creationId xmlns:p14="http://schemas.microsoft.com/office/powerpoint/2010/main" val="2181480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dirty="0"/>
              <a:t>開発戦略</a:t>
            </a:r>
            <a:endParaRPr lang="en-US" altLang="ja-JP" sz="2400" b="1" dirty="0"/>
          </a:p>
          <a:p>
            <a:pPr algn="l">
              <a:lnSpc>
                <a:spcPts val="2000"/>
              </a:lnSpc>
              <a:spcBef>
                <a:spcPts val="0"/>
              </a:spcBef>
            </a:pPr>
            <a:endParaRPr lang="en-US" altLang="ja-JP" sz="2400" b="1" dirty="0"/>
          </a:p>
        </p:txBody>
      </p:sp>
      <p:sp>
        <p:nvSpPr>
          <p:cNvPr id="8" name="Text Box 25">
            <a:extLst>
              <a:ext uri="{FF2B5EF4-FFF2-40B4-BE49-F238E27FC236}">
                <a16:creationId xmlns:a16="http://schemas.microsoft.com/office/drawing/2014/main" id="{C97B7DEC-0578-4D4E-83D0-145775F81C16}"/>
              </a:ext>
            </a:extLst>
          </p:cNvPr>
          <p:cNvSpPr txBox="1">
            <a:spLocks noChangeArrowheads="1"/>
          </p:cNvSpPr>
          <p:nvPr/>
        </p:nvSpPr>
        <p:spPr bwMode="auto">
          <a:xfrm>
            <a:off x="208800" y="803025"/>
            <a:ext cx="8636001" cy="1534642"/>
          </a:xfrm>
          <a:prstGeom prst="rect">
            <a:avLst/>
          </a:prstGeom>
          <a:noFill/>
          <a:ln w="9525">
            <a:noFill/>
            <a:miter lim="800000"/>
            <a:headEnd/>
            <a:tailEnd/>
          </a:ln>
        </p:spPr>
        <p:txBody>
          <a:bodyPr wrap="square" lIns="72000" tIns="36000" rIns="72000" bIns="36000">
            <a:spAutoFit/>
          </a:bodyPr>
          <a:lstStyle/>
          <a:p>
            <a:pPr>
              <a:spcBef>
                <a:spcPts val="600"/>
              </a:spcBef>
            </a:pPr>
            <a:r>
              <a:rPr lang="en-US" altLang="ja-JP" b="1" u="sng" dirty="0">
                <a:latin typeface="Meiryo UI" panose="020B0604030504040204" pitchFamily="50" charset="-128"/>
                <a:ea typeface="Meiryo UI" panose="020B0604030504040204" pitchFamily="50" charset="-128"/>
              </a:rPr>
              <a:t>(4)</a:t>
            </a:r>
            <a:r>
              <a:rPr lang="ja-JP" altLang="en-US" b="1" u="sng" dirty="0">
                <a:latin typeface="Meiryo UI" panose="020B0604030504040204" pitchFamily="50" charset="-128"/>
                <a:ea typeface="Meiryo UI" panose="020B0604030504040204" pitchFamily="50" charset="-128"/>
              </a:rPr>
              <a:t> 事業化推進に向けたパートナー企業との連携・共創案</a:t>
            </a:r>
          </a:p>
          <a:p>
            <a:pPr>
              <a:spcBef>
                <a:spcPts val="600"/>
              </a:spcBef>
            </a:pPr>
            <a:r>
              <a:rPr lang="ja-JP" altLang="en-US" dirty="0">
                <a:latin typeface="Meiryo UI" panose="020B0604030504040204" pitchFamily="50" charset="-128"/>
                <a:ea typeface="Meiryo UI" panose="020B0604030504040204" pitchFamily="50" charset="-128"/>
              </a:rPr>
              <a:t>ロボットメーカやプラットフォーマーの他社とは、当社保有技術（遠隔操作</a:t>
            </a:r>
            <a:r>
              <a:rPr lang="en-US" altLang="ja-JP" dirty="0">
                <a:latin typeface="Meiryo UI" panose="020B0604030504040204" pitchFamily="50" charset="-128"/>
                <a:ea typeface="Meiryo UI" panose="020B0604030504040204" pitchFamily="50" charset="-128"/>
              </a:rPr>
              <a:t>I/F</a:t>
            </a:r>
            <a:r>
              <a:rPr lang="ja-JP" altLang="en-US" dirty="0">
                <a:latin typeface="Meiryo UI" panose="020B0604030504040204" pitchFamily="50" charset="-128"/>
                <a:ea typeface="Meiryo UI" panose="020B0604030504040204" pitchFamily="50" charset="-128"/>
              </a:rPr>
              <a:t>技術や生体信号のセンシング・信号処理・制御技術、段階的自動化技術等）のライセンス供与を含めた連携も検討する。また、社会実装に向けては</a:t>
            </a:r>
            <a:r>
              <a:rPr lang="en-US" altLang="ja-JP" dirty="0">
                <a:latin typeface="Meiryo UI" panose="020B0604030504040204" pitchFamily="50" charset="-128"/>
                <a:ea typeface="Meiryo UI" panose="020B0604030504040204" pitchFamily="50" charset="-128"/>
              </a:rPr>
              <a:t>HCMI</a:t>
            </a:r>
            <a:r>
              <a:rPr lang="ja-JP" altLang="en-US" dirty="0">
                <a:latin typeface="Meiryo UI" panose="020B0604030504040204" pitchFamily="50" charset="-128"/>
                <a:ea typeface="Meiryo UI" panose="020B0604030504040204" pitchFamily="50" charset="-128"/>
              </a:rPr>
              <a:t>コンソーシアムをはじめとする各種コンソーシアム活動を通じてターゲットとするサービス企業に連携してソリューションの提案を実施していく</a:t>
            </a:r>
            <a:endParaRPr lang="en-US" altLang="ja-JP" dirty="0">
              <a:latin typeface="Meiryo UI" panose="020B0604030504040204" pitchFamily="50" charset="-128"/>
              <a:ea typeface="Meiryo UI" panose="020B0604030504040204" pitchFamily="50" charset="-128"/>
            </a:endParaRPr>
          </a:p>
        </p:txBody>
      </p:sp>
      <p:pic>
        <p:nvPicPr>
          <p:cNvPr id="23" name="図 22">
            <a:extLst>
              <a:ext uri="{FF2B5EF4-FFF2-40B4-BE49-F238E27FC236}">
                <a16:creationId xmlns:a16="http://schemas.microsoft.com/office/drawing/2014/main" id="{40B2485B-93CA-480A-932F-1DD7B480C554}"/>
              </a:ext>
            </a:extLst>
          </p:cNvPr>
          <p:cNvPicPr>
            <a:picLocks noChangeAspect="1"/>
          </p:cNvPicPr>
          <p:nvPr/>
        </p:nvPicPr>
        <p:blipFill>
          <a:blip r:embed="rId2"/>
          <a:stretch>
            <a:fillRect/>
          </a:stretch>
        </p:blipFill>
        <p:spPr>
          <a:xfrm>
            <a:off x="105433" y="2781357"/>
            <a:ext cx="8567373" cy="3855318"/>
          </a:xfrm>
          <a:prstGeom prst="rect">
            <a:avLst/>
          </a:prstGeom>
        </p:spPr>
      </p:pic>
      <p:sp>
        <p:nvSpPr>
          <p:cNvPr id="85" name="正方形/長方形 84">
            <a:extLst>
              <a:ext uri="{FF2B5EF4-FFF2-40B4-BE49-F238E27FC236}">
                <a16:creationId xmlns:a16="http://schemas.microsoft.com/office/drawing/2014/main" id="{F11EC2EF-4303-474A-BFE3-320CA1BDED19}"/>
              </a:ext>
            </a:extLst>
          </p:cNvPr>
          <p:cNvSpPr/>
          <p:nvPr/>
        </p:nvSpPr>
        <p:spPr>
          <a:xfrm>
            <a:off x="7767776" y="4134473"/>
            <a:ext cx="1376224" cy="504000"/>
          </a:xfrm>
          <a:prstGeom prst="rect">
            <a:avLst/>
          </a:prstGeom>
          <a:solidFill>
            <a:srgbClr val="1B4B7D"/>
          </a:solidFill>
          <a:ln w="19050">
            <a:noFill/>
          </a:ln>
        </p:spPr>
        <p:txBody>
          <a:bodyPr wrap="none" rtlCol="0" anchor="ctr">
            <a:noAutofit/>
          </a:bodyPr>
          <a:lstStyle/>
          <a:p>
            <a:pPr algn="ctr"/>
            <a:r>
              <a:rPr lang="ja-JP" altLang="en-US" sz="1400" b="1">
                <a:solidFill>
                  <a:schemeClr val="bg1"/>
                </a:solidFill>
                <a:latin typeface="+mn-ea"/>
              </a:rPr>
              <a:t>当社対象</a:t>
            </a:r>
            <a:r>
              <a:rPr kumimoji="1" lang="ja-JP" altLang="en-US" sz="1400" b="1">
                <a:solidFill>
                  <a:schemeClr val="bg1"/>
                </a:solidFill>
                <a:latin typeface="+mn-ea"/>
              </a:rPr>
              <a:t>領域</a:t>
            </a:r>
            <a:endParaRPr kumimoji="1" lang="en-US" altLang="ja-JP" sz="1400" b="1">
              <a:solidFill>
                <a:schemeClr val="bg1"/>
              </a:solidFill>
              <a:latin typeface="+mn-ea"/>
            </a:endParaRPr>
          </a:p>
        </p:txBody>
      </p:sp>
      <p:cxnSp>
        <p:nvCxnSpPr>
          <p:cNvPr id="86" name="直線矢印コネクタ 85">
            <a:extLst>
              <a:ext uri="{FF2B5EF4-FFF2-40B4-BE49-F238E27FC236}">
                <a16:creationId xmlns:a16="http://schemas.microsoft.com/office/drawing/2014/main" id="{D1D6765F-B3C2-466C-9DA5-C1D2ABE9F50B}"/>
              </a:ext>
            </a:extLst>
          </p:cNvPr>
          <p:cNvCxnSpPr>
            <a:cxnSpLocks/>
          </p:cNvCxnSpPr>
          <p:nvPr/>
        </p:nvCxnSpPr>
        <p:spPr>
          <a:xfrm>
            <a:off x="8133806" y="3245662"/>
            <a:ext cx="467799" cy="972880"/>
          </a:xfrm>
          <a:prstGeom prst="straightConnector1">
            <a:avLst/>
          </a:prstGeom>
          <a:ln w="28575">
            <a:solidFill>
              <a:srgbClr val="1B4B7D"/>
            </a:solidFill>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1E51CCCF-4956-4F31-AB56-B46BBDC158DD}"/>
              </a:ext>
            </a:extLst>
          </p:cNvPr>
          <p:cNvCxnSpPr>
            <a:cxnSpLocks/>
          </p:cNvCxnSpPr>
          <p:nvPr/>
        </p:nvCxnSpPr>
        <p:spPr>
          <a:xfrm flipV="1">
            <a:off x="8403306" y="4516755"/>
            <a:ext cx="329747" cy="634379"/>
          </a:xfrm>
          <a:prstGeom prst="straightConnector1">
            <a:avLst/>
          </a:prstGeom>
          <a:ln w="28575">
            <a:solidFill>
              <a:srgbClr val="1B4B7D"/>
            </a:solidFill>
          </a:ln>
        </p:spPr>
        <p:style>
          <a:lnRef idx="1">
            <a:schemeClr val="accent1"/>
          </a:lnRef>
          <a:fillRef idx="0">
            <a:schemeClr val="accent1"/>
          </a:fillRef>
          <a:effectRef idx="0">
            <a:schemeClr val="accent1"/>
          </a:effectRef>
          <a:fontRef idx="minor">
            <a:schemeClr val="tx1"/>
          </a:fontRef>
        </p:style>
      </p:cxnSp>
      <p:sp>
        <p:nvSpPr>
          <p:cNvPr id="88" name="Text Box 25">
            <a:extLst>
              <a:ext uri="{FF2B5EF4-FFF2-40B4-BE49-F238E27FC236}">
                <a16:creationId xmlns:a16="http://schemas.microsoft.com/office/drawing/2014/main" id="{9380F3D3-7D82-4578-BBA8-8D2CE6EE3A7A}"/>
              </a:ext>
            </a:extLst>
          </p:cNvPr>
          <p:cNvSpPr txBox="1">
            <a:spLocks noChangeArrowheads="1"/>
          </p:cNvSpPr>
          <p:nvPr/>
        </p:nvSpPr>
        <p:spPr bwMode="auto">
          <a:xfrm>
            <a:off x="71118" y="2423587"/>
            <a:ext cx="4500882" cy="349702"/>
          </a:xfrm>
          <a:prstGeom prst="rect">
            <a:avLst/>
          </a:prstGeom>
          <a:noFill/>
          <a:ln w="9525">
            <a:noFill/>
            <a:miter lim="800000"/>
            <a:headEnd/>
            <a:tailEnd/>
          </a:ln>
        </p:spPr>
        <p:txBody>
          <a:bodyPr wrap="square" lIns="72000" tIns="36000" rIns="72000" bIns="36000">
            <a:spAutoFit/>
          </a:bodyPr>
          <a:lstStyle/>
          <a:p>
            <a:pPr>
              <a:spcBef>
                <a:spcPts val="600"/>
              </a:spcBef>
            </a:pPr>
            <a:r>
              <a:rPr lang="ja-JP" altLang="en-US" i="1" u="sng" dirty="0">
                <a:latin typeface="Meiryo UI" panose="020B0604030504040204" pitchFamily="50" charset="-128"/>
                <a:ea typeface="Meiryo UI" panose="020B0604030504040204" pitchFamily="50" charset="-128"/>
              </a:rPr>
              <a:t>★関連するパートナー企業を含む連携・共創案</a:t>
            </a:r>
            <a:endParaRPr lang="en-US" altLang="ja-JP" i="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922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3"/>
          <p:cNvSpPr>
            <a:spLocks noChangeArrowheads="1"/>
          </p:cNvSpPr>
          <p:nvPr/>
        </p:nvSpPr>
        <p:spPr bwMode="auto">
          <a:xfrm>
            <a:off x="0" y="792000"/>
            <a:ext cx="4703765" cy="5012629"/>
          </a:xfrm>
          <a:prstGeom prst="rect">
            <a:avLst/>
          </a:prstGeom>
          <a:noFill/>
          <a:ln w="9525">
            <a:noFill/>
            <a:miter lim="800000"/>
            <a:headEnd/>
            <a:tailEnd/>
          </a:ln>
        </p:spPr>
        <p:txBody>
          <a:bodyPr wrap="square" lIns="72000" tIns="36000" rIns="72000" bIns="3600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開発目的</a:t>
            </a:r>
            <a:r>
              <a:rPr lang="en-US" altLang="ja-JP" sz="1600" dirty="0">
                <a:solidFill>
                  <a:srgbClr val="0000FF"/>
                </a:solidFill>
                <a:latin typeface="Meiryo UI" pitchFamily="50" charset="-128"/>
                <a:ea typeface="Meiryo UI" pitchFamily="50" charset="-128"/>
                <a:cs typeface="Meiryo UI" pitchFamily="50" charset="-128"/>
              </a:rPr>
              <a:t>】</a:t>
            </a:r>
          </a:p>
          <a:p>
            <a:pPr marL="180000"/>
            <a:r>
              <a:rPr lang="ja-JP" altLang="en-US" sz="1600" dirty="0">
                <a:latin typeface="Meiryo UI" pitchFamily="50" charset="-128"/>
                <a:ea typeface="Meiryo UI" pitchFamily="50" charset="-128"/>
                <a:cs typeface="Meiryo UI" pitchFamily="50" charset="-128"/>
              </a:rPr>
              <a:t>インクルージョン社会の実現に向けた遠隔操作</a:t>
            </a:r>
            <a:br>
              <a:rPr lang="en-US" altLang="ja-JP" sz="1600" dirty="0">
                <a:latin typeface="Meiryo UI" pitchFamily="50" charset="-128"/>
                <a:ea typeface="Meiryo UI" pitchFamily="50" charset="-128"/>
                <a:cs typeface="Meiryo UI" pitchFamily="50" charset="-128"/>
              </a:rPr>
            </a:br>
            <a:r>
              <a:rPr lang="ja-JP" altLang="en-US" sz="1600" dirty="0">
                <a:latin typeface="Meiryo UI" pitchFamily="50" charset="-128"/>
                <a:ea typeface="Meiryo UI" pitchFamily="50" charset="-128"/>
                <a:cs typeface="Meiryo UI" pitchFamily="50" charset="-128"/>
              </a:rPr>
              <a:t>ソリューションの創出</a:t>
            </a:r>
            <a:endParaRPr lang="en-US" altLang="ja-JP" sz="1600" dirty="0">
              <a:latin typeface="Meiryo UI" pitchFamily="50" charset="-128"/>
              <a:ea typeface="Meiryo UI" pitchFamily="50" charset="-128"/>
              <a:cs typeface="Meiryo UI" pitchFamily="50" charset="-128"/>
            </a:endParaRPr>
          </a:p>
          <a:p>
            <a:pPr>
              <a:spcBef>
                <a:spcPts val="600"/>
              </a:spcBef>
            </a:pPr>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開発内容</a:t>
            </a:r>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目標</a:t>
            </a:r>
            <a:r>
              <a:rPr lang="en-US" altLang="ja-JP" sz="1600" dirty="0">
                <a:solidFill>
                  <a:srgbClr val="0000FF"/>
                </a:solidFill>
                <a:latin typeface="Meiryo UI" pitchFamily="50" charset="-128"/>
                <a:ea typeface="Meiryo UI" pitchFamily="50" charset="-128"/>
                <a:cs typeface="Meiryo UI" pitchFamily="50" charset="-128"/>
              </a:rPr>
              <a:t>)】</a:t>
            </a:r>
            <a:endParaRPr lang="en-US" altLang="ja-JP" sz="1600" dirty="0">
              <a:latin typeface="Meiryo UI" pitchFamily="50" charset="-128"/>
              <a:ea typeface="Meiryo UI" pitchFamily="50" charset="-128"/>
              <a:cs typeface="Meiryo UI" pitchFamily="50" charset="-128"/>
            </a:endParaRPr>
          </a:p>
          <a:p>
            <a:pPr marL="431800" indent="-252000">
              <a:buFont typeface="+mj-lt"/>
              <a:buAutoNum type="arabicPeriod"/>
            </a:pPr>
            <a:r>
              <a:rPr lang="ja-JP" altLang="en-US" sz="1600" dirty="0">
                <a:latin typeface="Meiryo UI" panose="020B0604030504040204" pitchFamily="50" charset="-128"/>
                <a:ea typeface="Meiryo UI" panose="020B0604030504040204" pitchFamily="50" charset="-128"/>
              </a:rPr>
              <a:t>手軽さと遠隔作業性を両立する遠隔操作</a:t>
            </a:r>
            <a:r>
              <a:rPr lang="en-US" altLang="ja-JP" sz="1600" dirty="0">
                <a:latin typeface="Meiryo UI" panose="020B0604030504040204" pitchFamily="50" charset="-128"/>
                <a:ea typeface="Meiryo UI" panose="020B0604030504040204" pitchFamily="50" charset="-128"/>
              </a:rPr>
              <a:t>I/F</a:t>
            </a:r>
            <a:r>
              <a:rPr lang="ja-JP" altLang="en-US" sz="1600" dirty="0">
                <a:latin typeface="Meiryo UI" panose="020B0604030504040204" pitchFamily="50" charset="-128"/>
                <a:ea typeface="Meiryo UI" panose="020B0604030504040204" pitchFamily="50" charset="-128"/>
              </a:rPr>
              <a:t>技術</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PoC</a:t>
            </a:r>
            <a:r>
              <a:rPr lang="ja-JP" altLang="en-US" sz="1600" dirty="0">
                <a:latin typeface="Meiryo UI" panose="020B0604030504040204" pitchFamily="50" charset="-128"/>
                <a:ea typeface="Meiryo UI" panose="020B0604030504040204" pitchFamily="50" charset="-128"/>
              </a:rPr>
              <a:t>タスクでの遠隔作業代替率</a:t>
            </a:r>
            <a:r>
              <a:rPr lang="en-US" altLang="ja-JP" sz="1600" dirty="0">
                <a:latin typeface="Meiryo UI" panose="020B0604030504040204" pitchFamily="50" charset="-128"/>
                <a:ea typeface="Meiryo UI" panose="020B0604030504040204" pitchFamily="50" charset="-128"/>
              </a:rPr>
              <a:t>50%</a:t>
            </a:r>
            <a:r>
              <a:rPr lang="ja-JP" altLang="en-US" sz="1600" dirty="0">
                <a:latin typeface="Meiryo UI" panose="020B0604030504040204" pitchFamily="50" charset="-128"/>
                <a:ea typeface="Meiryo UI" panose="020B0604030504040204" pitchFamily="50" charset="-128"/>
              </a:rPr>
              <a:t>以上）</a:t>
            </a:r>
            <a:endParaRPr lang="en-US" altLang="ja-JP" sz="1600" dirty="0">
              <a:latin typeface="Meiryo UI" pitchFamily="50" charset="-128"/>
              <a:ea typeface="Meiryo UI" pitchFamily="50" charset="-128"/>
              <a:cs typeface="Meiryo UI" pitchFamily="50" charset="-128"/>
            </a:endParaRPr>
          </a:p>
          <a:p>
            <a:pPr marL="431800" indent="-252000">
              <a:buFont typeface="+mj-lt"/>
              <a:buAutoNum type="arabicPeriod"/>
            </a:pPr>
            <a:r>
              <a:rPr lang="ja-JP" altLang="en-US" sz="1600" dirty="0">
                <a:latin typeface="Meiryo UI" pitchFamily="50" charset="-128"/>
                <a:ea typeface="Meiryo UI" pitchFamily="50" charset="-128"/>
                <a:cs typeface="Meiryo UI" pitchFamily="50" charset="-128"/>
              </a:rPr>
              <a:t>遠隔操作</a:t>
            </a:r>
            <a:r>
              <a:rPr lang="en-US" altLang="ja-JP" sz="1600" dirty="0">
                <a:latin typeface="Meiryo UI" pitchFamily="50" charset="-128"/>
                <a:ea typeface="Meiryo UI" pitchFamily="50" charset="-128"/>
                <a:cs typeface="Meiryo UI" pitchFamily="50" charset="-128"/>
              </a:rPr>
              <a:t>I/F</a:t>
            </a:r>
            <a:r>
              <a:rPr lang="ja-JP" altLang="en-US" sz="1600" dirty="0">
                <a:latin typeface="Meiryo UI" pitchFamily="50" charset="-128"/>
                <a:ea typeface="Meiryo UI" pitchFamily="50" charset="-128"/>
                <a:cs typeface="Meiryo UI" pitchFamily="50" charset="-128"/>
              </a:rPr>
              <a:t>向けニューロフィードバック技術</a:t>
            </a:r>
            <a:br>
              <a:rPr lang="en-US" altLang="ja-JP" sz="1600" dirty="0">
                <a:latin typeface="Meiryo UI" pitchFamily="50" charset="-128"/>
                <a:ea typeface="Meiryo UI" pitchFamily="50" charset="-128"/>
                <a:cs typeface="Meiryo UI" pitchFamily="50" charset="-128"/>
              </a:rPr>
            </a:br>
            <a:r>
              <a:rPr lang="ja-JP" altLang="en-US" sz="1600" dirty="0">
                <a:latin typeface="Meiryo UI" pitchFamily="50" charset="-128"/>
                <a:ea typeface="Meiryo UI" pitchFamily="50" charset="-128"/>
                <a:cs typeface="Meiryo UI" pitchFamily="50" charset="-128"/>
              </a:rPr>
              <a:t>（生体信号の帰還値を</a:t>
            </a:r>
            <a:r>
              <a:rPr lang="en-US" altLang="ja-JP" sz="1600" dirty="0">
                <a:latin typeface="Meiryo UI" pitchFamily="50" charset="-128"/>
                <a:ea typeface="Meiryo UI" pitchFamily="50" charset="-128"/>
                <a:cs typeface="Meiryo UI" pitchFamily="50" charset="-128"/>
              </a:rPr>
              <a:t>2</a:t>
            </a:r>
            <a:r>
              <a:rPr lang="ja-JP" altLang="en-US" sz="1600" dirty="0">
                <a:latin typeface="Meiryo UI" pitchFamily="50" charset="-128"/>
                <a:ea typeface="Meiryo UI" pitchFamily="50" charset="-128"/>
                <a:cs typeface="Meiryo UI" pitchFamily="50" charset="-128"/>
              </a:rPr>
              <a:t>倍以上向上）</a:t>
            </a:r>
            <a:endParaRPr lang="en-US" altLang="ja-JP" sz="1600" dirty="0">
              <a:latin typeface="Meiryo UI" pitchFamily="50" charset="-128"/>
              <a:ea typeface="Meiryo UI" pitchFamily="50" charset="-128"/>
              <a:cs typeface="Meiryo UI" pitchFamily="50" charset="-128"/>
            </a:endParaRPr>
          </a:p>
          <a:p>
            <a:pPr marL="431800" indent="-252000">
              <a:buFont typeface="+mj-lt"/>
              <a:buAutoNum type="arabicPeriod"/>
            </a:pPr>
            <a:r>
              <a:rPr lang="ja-JP" altLang="en-US" sz="1600" dirty="0">
                <a:latin typeface="Meiryo UI" pitchFamily="50" charset="-128"/>
                <a:ea typeface="Meiryo UI" pitchFamily="50" charset="-128"/>
                <a:cs typeface="Meiryo UI" pitchFamily="50" charset="-128"/>
              </a:rPr>
              <a:t>高度な段階的自動化技術</a:t>
            </a:r>
            <a:br>
              <a:rPr lang="en-US" altLang="ja-JP" sz="1600" dirty="0">
                <a:latin typeface="Meiryo UI" pitchFamily="50" charset="-128"/>
                <a:ea typeface="Meiryo UI" pitchFamily="50" charset="-128"/>
                <a:cs typeface="Meiryo UI" pitchFamily="50" charset="-128"/>
              </a:rPr>
            </a:br>
            <a:r>
              <a:rPr lang="ja-JP" altLang="en-US" sz="1600" dirty="0">
                <a:latin typeface="Meiryo UI" pitchFamily="50" charset="-128"/>
                <a:ea typeface="Meiryo UI" pitchFamily="50" charset="-128"/>
                <a:cs typeface="Meiryo UI" pitchFamily="50" charset="-128"/>
              </a:rPr>
              <a:t>（未知タスクの自動化成功率</a:t>
            </a:r>
            <a:r>
              <a:rPr lang="en-US" altLang="ja-JP" sz="1600" dirty="0">
                <a:latin typeface="Meiryo UI" pitchFamily="50" charset="-128"/>
                <a:ea typeface="Meiryo UI" pitchFamily="50" charset="-128"/>
                <a:cs typeface="Meiryo UI" pitchFamily="50" charset="-128"/>
              </a:rPr>
              <a:t>80</a:t>
            </a:r>
            <a:r>
              <a:rPr lang="ja-JP" altLang="en-US" sz="1600" dirty="0">
                <a:latin typeface="Meiryo UI" pitchFamily="50" charset="-128"/>
                <a:ea typeface="Meiryo UI" pitchFamily="50" charset="-128"/>
                <a:cs typeface="Meiryo UI" pitchFamily="50" charset="-128"/>
              </a:rPr>
              <a:t>％以上）</a:t>
            </a:r>
            <a:endParaRPr lang="en-US" altLang="ja-JP" sz="1600" dirty="0">
              <a:latin typeface="Meiryo UI" pitchFamily="50" charset="-128"/>
              <a:ea typeface="Meiryo UI" pitchFamily="50" charset="-128"/>
              <a:cs typeface="Meiryo UI" pitchFamily="50" charset="-128"/>
            </a:endParaRPr>
          </a:p>
          <a:p>
            <a:pPr marL="431800" indent="-252000">
              <a:buFont typeface="+mj-lt"/>
              <a:buAutoNum type="arabicPeriod"/>
            </a:pPr>
            <a:r>
              <a:rPr lang="ja-JP" altLang="en-US" sz="1600" dirty="0">
                <a:latin typeface="Meiryo UI" pitchFamily="50" charset="-128"/>
                <a:ea typeface="Meiryo UI" pitchFamily="50" charset="-128"/>
                <a:cs typeface="Meiryo UI" pitchFamily="50" charset="-128"/>
              </a:rPr>
              <a:t>遠隔操作ソリューションの検討・要素技術開発（</a:t>
            </a:r>
            <a:r>
              <a:rPr lang="en-US" altLang="ja-JP" sz="1600" dirty="0">
                <a:latin typeface="Meiryo UI" pitchFamily="50" charset="-128"/>
                <a:ea typeface="Meiryo UI" pitchFamily="50" charset="-128"/>
                <a:cs typeface="Meiryo UI" pitchFamily="50" charset="-128"/>
              </a:rPr>
              <a:t>PoC</a:t>
            </a:r>
            <a:r>
              <a:rPr lang="ja-JP" altLang="en-US" sz="1600" dirty="0">
                <a:latin typeface="Meiryo UI" pitchFamily="50" charset="-128"/>
                <a:ea typeface="Meiryo UI" pitchFamily="50" charset="-128"/>
                <a:cs typeface="Meiryo UI" pitchFamily="50" charset="-128"/>
              </a:rPr>
              <a:t>実施</a:t>
            </a:r>
            <a:r>
              <a:rPr lang="en-US" altLang="ja-JP" sz="1600" dirty="0">
                <a:latin typeface="Meiryo UI" pitchFamily="50" charset="-128"/>
                <a:ea typeface="Meiryo UI" pitchFamily="50" charset="-128"/>
                <a:cs typeface="Meiryo UI" pitchFamily="50" charset="-128"/>
              </a:rPr>
              <a:t>2</a:t>
            </a:r>
            <a:r>
              <a:rPr lang="ja-JP" altLang="en-US" sz="1600" dirty="0">
                <a:latin typeface="Meiryo UI" pitchFamily="50" charset="-128"/>
                <a:ea typeface="Meiryo UI" pitchFamily="50" charset="-128"/>
                <a:cs typeface="Meiryo UI" pitchFamily="50" charset="-128"/>
              </a:rPr>
              <a:t>件）</a:t>
            </a:r>
            <a:endParaRPr lang="en-US" altLang="ja-JP" sz="1600" dirty="0">
              <a:latin typeface="Meiryo UI" pitchFamily="50" charset="-128"/>
              <a:ea typeface="Meiryo UI" pitchFamily="50" charset="-128"/>
              <a:cs typeface="Meiryo UI" pitchFamily="50" charset="-128"/>
            </a:endParaRPr>
          </a:p>
          <a:p>
            <a:pPr>
              <a:spcBef>
                <a:spcPts val="600"/>
              </a:spcBef>
            </a:pPr>
            <a:r>
              <a:rPr lang="en-US" altLang="ja-JP" sz="1600" dirty="0">
                <a:solidFill>
                  <a:srgbClr val="0000FF"/>
                </a:solidFill>
                <a:latin typeface="Meiryo UI" pitchFamily="50" charset="-128"/>
                <a:ea typeface="Meiryo UI" pitchFamily="50" charset="-128"/>
                <a:cs typeface="Meiryo UI" pitchFamily="50" charset="-128"/>
              </a:rPr>
              <a:t>【23</a:t>
            </a:r>
            <a:r>
              <a:rPr lang="ja-JP" altLang="en-US" sz="1600" dirty="0">
                <a:solidFill>
                  <a:srgbClr val="0000FF"/>
                </a:solidFill>
                <a:latin typeface="Meiryo UI" pitchFamily="50" charset="-128"/>
                <a:ea typeface="Meiryo UI" pitchFamily="50" charset="-128"/>
                <a:cs typeface="Meiryo UI" pitchFamily="50" charset="-128"/>
              </a:rPr>
              <a:t>年度の開発スケジュール</a:t>
            </a:r>
            <a:r>
              <a:rPr lang="en-US" altLang="ja-JP" sz="1600" dirty="0">
                <a:solidFill>
                  <a:srgbClr val="0000FF"/>
                </a:solidFill>
                <a:latin typeface="Meiryo UI" pitchFamily="50" charset="-128"/>
                <a:ea typeface="Meiryo UI" pitchFamily="50" charset="-128"/>
                <a:cs typeface="Meiryo UI" pitchFamily="50" charset="-128"/>
              </a:rPr>
              <a:t>】</a:t>
            </a:r>
          </a:p>
          <a:p>
            <a:pPr marL="522900" indent="-342900">
              <a:buAutoNum type="arabicPeriod"/>
            </a:pPr>
            <a:r>
              <a:rPr lang="ja-JP" altLang="en-US" sz="1600" dirty="0">
                <a:latin typeface="Meiryo UI" pitchFamily="50" charset="-128"/>
                <a:ea typeface="Meiryo UI" pitchFamily="50" charset="-128"/>
                <a:cs typeface="Meiryo UI" pitchFamily="50" charset="-128"/>
              </a:rPr>
              <a:t>実現性検証完了</a:t>
            </a:r>
            <a:r>
              <a:rPr lang="en-US" altLang="ja-JP" sz="1600" dirty="0">
                <a:latin typeface="Meiryo UI" pitchFamily="50" charset="-128"/>
                <a:ea typeface="Meiryo UI" pitchFamily="50" charset="-128"/>
                <a:cs typeface="Meiryo UI" pitchFamily="50" charset="-128"/>
              </a:rPr>
              <a:t>(3/E)</a:t>
            </a:r>
          </a:p>
          <a:p>
            <a:pPr marL="522900" indent="-342900">
              <a:buAutoNum type="arabicPeriod"/>
            </a:pPr>
            <a:r>
              <a:rPr lang="ja-JP" altLang="en-US" sz="1600" dirty="0">
                <a:latin typeface="Meiryo UI" pitchFamily="50" charset="-128"/>
                <a:ea typeface="Meiryo UI" pitchFamily="50" charset="-128"/>
                <a:cs typeface="Meiryo UI" pitchFamily="50" charset="-128"/>
              </a:rPr>
              <a:t>感覚刺激制御技術の実現性検証完了</a:t>
            </a:r>
            <a:r>
              <a:rPr lang="en-US" altLang="ja-JP" sz="1600" dirty="0">
                <a:latin typeface="Meiryo UI" pitchFamily="50" charset="-128"/>
                <a:ea typeface="Meiryo UI" pitchFamily="50" charset="-128"/>
                <a:cs typeface="Meiryo UI" pitchFamily="50" charset="-128"/>
              </a:rPr>
              <a:t>(3/E)</a:t>
            </a:r>
          </a:p>
          <a:p>
            <a:pPr marL="522900" indent="-342900">
              <a:buAutoNum type="arabicPeriod"/>
            </a:pPr>
            <a:r>
              <a:rPr lang="ja-JP" altLang="en-US" sz="1600" dirty="0">
                <a:latin typeface="Meiryo UI" pitchFamily="50" charset="-128"/>
                <a:ea typeface="Meiryo UI" pitchFamily="50" charset="-128"/>
                <a:cs typeface="Meiryo UI" pitchFamily="50" charset="-128"/>
              </a:rPr>
              <a:t>客先との</a:t>
            </a:r>
            <a:r>
              <a:rPr lang="en-US" altLang="ja-JP" sz="1600" dirty="0" err="1">
                <a:latin typeface="Meiryo UI" pitchFamily="50" charset="-128"/>
                <a:ea typeface="Meiryo UI" pitchFamily="50" charset="-128"/>
                <a:cs typeface="Meiryo UI" pitchFamily="50" charset="-128"/>
              </a:rPr>
              <a:t>Poc</a:t>
            </a:r>
            <a:r>
              <a:rPr lang="ja-JP" altLang="en-US" sz="1600" dirty="0">
                <a:latin typeface="Meiryo UI" pitchFamily="50" charset="-128"/>
                <a:ea typeface="Meiryo UI" pitchFamily="50" charset="-128"/>
                <a:cs typeface="Meiryo UI" pitchFamily="50" charset="-128"/>
              </a:rPr>
              <a:t>実施完了（</a:t>
            </a:r>
            <a:r>
              <a:rPr lang="en-US" altLang="ja-JP" sz="1600" dirty="0">
                <a:latin typeface="Meiryo UI" pitchFamily="50" charset="-128"/>
                <a:ea typeface="Meiryo UI" pitchFamily="50" charset="-128"/>
                <a:cs typeface="Meiryo UI" pitchFamily="50" charset="-128"/>
              </a:rPr>
              <a:t>3/E</a:t>
            </a:r>
            <a:r>
              <a:rPr lang="ja-JP" altLang="en-US" sz="1600" dirty="0">
                <a:latin typeface="Meiryo UI" pitchFamily="50" charset="-128"/>
                <a:ea typeface="Meiryo UI" pitchFamily="50" charset="-128"/>
                <a:cs typeface="Meiryo UI" pitchFamily="50" charset="-128"/>
              </a:rPr>
              <a:t>）</a:t>
            </a:r>
            <a:endParaRPr lang="en-US" altLang="ja-JP" sz="1600" dirty="0">
              <a:latin typeface="Meiryo UI" pitchFamily="50" charset="-128"/>
              <a:ea typeface="Meiryo UI" pitchFamily="50" charset="-128"/>
              <a:cs typeface="Meiryo UI" pitchFamily="50" charset="-128"/>
            </a:endParaRPr>
          </a:p>
          <a:p>
            <a:pPr>
              <a:spcBef>
                <a:spcPts val="600"/>
              </a:spcBef>
            </a:pPr>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社外連携</a:t>
            </a:r>
            <a:r>
              <a:rPr lang="en-US" altLang="ja-JP" sz="1600" dirty="0">
                <a:solidFill>
                  <a:srgbClr val="0000FF"/>
                </a:solidFill>
                <a:latin typeface="Meiryo UI" pitchFamily="50" charset="-128"/>
                <a:ea typeface="Meiryo UI" pitchFamily="50" charset="-128"/>
                <a:cs typeface="Meiryo UI" pitchFamily="50" charset="-128"/>
              </a:rPr>
              <a:t>】</a:t>
            </a:r>
            <a:br>
              <a:rPr lang="en-US" altLang="ja-JP" sz="1600" dirty="0">
                <a:solidFill>
                  <a:srgbClr val="0000FF"/>
                </a:solidFill>
                <a:latin typeface="Meiryo UI" pitchFamily="50" charset="-128"/>
                <a:ea typeface="Meiryo UI" pitchFamily="50" charset="-128"/>
                <a:cs typeface="Meiryo UI" pitchFamily="50" charset="-128"/>
              </a:rPr>
            </a:br>
            <a:r>
              <a:rPr lang="ja-JP" altLang="en-US" sz="1600" dirty="0">
                <a:solidFill>
                  <a:srgbClr val="0000FF"/>
                </a:solidFill>
                <a:latin typeface="Meiryo UI" pitchFamily="50" charset="-128"/>
                <a:ea typeface="Meiryo UI" pitchFamily="50" charset="-128"/>
                <a:cs typeface="Meiryo UI" pitchFamily="50" charset="-128"/>
              </a:rPr>
              <a:t>　 </a:t>
            </a:r>
            <a:r>
              <a:rPr lang="ja-JP" altLang="en-US" sz="1600" dirty="0">
                <a:latin typeface="Meiryo UI" pitchFamily="50" charset="-128"/>
                <a:ea typeface="Meiryo UI" pitchFamily="50" charset="-128"/>
                <a:cs typeface="Meiryo UI" pitchFamily="50" charset="-128"/>
              </a:rPr>
              <a:t>産総研冠ラボ連携（</a:t>
            </a:r>
            <a:r>
              <a:rPr lang="en-US" altLang="ja-JP" sz="1600" dirty="0">
                <a:latin typeface="Meiryo UI" pitchFamily="50" charset="-128"/>
                <a:ea typeface="Meiryo UI" pitchFamily="50" charset="-128"/>
                <a:cs typeface="Meiryo UI" pitchFamily="50" charset="-128"/>
              </a:rPr>
              <a:t>WG4</a:t>
            </a:r>
            <a:r>
              <a:rPr lang="ja-JP" altLang="en-US" sz="1600" dirty="0">
                <a:latin typeface="Meiryo UI" pitchFamily="50" charset="-128"/>
                <a:ea typeface="Meiryo UI" pitchFamily="50" charset="-128"/>
                <a:cs typeface="Meiryo UI" pitchFamily="50" charset="-128"/>
              </a:rPr>
              <a:t>）</a:t>
            </a:r>
            <a:endParaRPr lang="en-US" altLang="ja-JP" sz="1600" dirty="0">
              <a:latin typeface="Meiryo UI" pitchFamily="50" charset="-128"/>
              <a:ea typeface="Meiryo UI" pitchFamily="50" charset="-128"/>
              <a:cs typeface="Meiryo UI" pitchFamily="50" charset="-128"/>
            </a:endParaRPr>
          </a:p>
          <a:p>
            <a:pPr>
              <a:spcBef>
                <a:spcPts val="600"/>
              </a:spcBef>
            </a:pPr>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知財活動</a:t>
            </a:r>
            <a:r>
              <a:rPr lang="en-US" altLang="ja-JP" sz="1600" dirty="0">
                <a:solidFill>
                  <a:srgbClr val="0000FF"/>
                </a:solidFill>
                <a:latin typeface="Meiryo UI" pitchFamily="50" charset="-128"/>
                <a:ea typeface="Meiryo UI" pitchFamily="50" charset="-128"/>
                <a:cs typeface="Meiryo UI" pitchFamily="50" charset="-128"/>
              </a:rPr>
              <a:t>】</a:t>
            </a:r>
            <a:r>
              <a:rPr lang="ja-JP" altLang="en-US" sz="1600" dirty="0">
                <a:solidFill>
                  <a:srgbClr val="0000FF"/>
                </a:solidFill>
                <a:latin typeface="Meiryo UI" pitchFamily="50" charset="-128"/>
                <a:ea typeface="Meiryo UI" pitchFamily="50" charset="-128"/>
                <a:cs typeface="Meiryo UI" pitchFamily="50" charset="-128"/>
              </a:rPr>
              <a:t>　</a:t>
            </a:r>
            <a:r>
              <a:rPr lang="en-US" altLang="ja-JP" sz="1600" dirty="0">
                <a:latin typeface="Meiryo UI" pitchFamily="50" charset="-128"/>
                <a:ea typeface="Meiryo UI" pitchFamily="50" charset="-128"/>
                <a:cs typeface="Meiryo UI" pitchFamily="50" charset="-128"/>
              </a:rPr>
              <a:t>10</a:t>
            </a:r>
            <a:r>
              <a:rPr lang="zh-CN" altLang="en-US" sz="1600" dirty="0">
                <a:latin typeface="Meiryo UI" pitchFamily="50" charset="-128"/>
                <a:ea typeface="Meiryo UI" pitchFamily="50" charset="-128"/>
                <a:cs typeface="Meiryo UI" pitchFamily="50" charset="-128"/>
              </a:rPr>
              <a:t>件</a:t>
            </a:r>
            <a:r>
              <a:rPr lang="en-US" altLang="ja-JP" sz="1200" dirty="0">
                <a:latin typeface="Meiryo UI" pitchFamily="50" charset="-128"/>
                <a:ea typeface="Meiryo UI" pitchFamily="50" charset="-128"/>
                <a:cs typeface="Meiryo UI" pitchFamily="50" charset="-128"/>
              </a:rPr>
              <a:t>(</a:t>
            </a:r>
            <a:r>
              <a:rPr lang="zh-CN" altLang="en-US" sz="1200" dirty="0">
                <a:latin typeface="Meiryo UI" pitchFamily="50" charset="-128"/>
                <a:ea typeface="Meiryo UI" pitchFamily="50" charset="-128"/>
                <a:cs typeface="Meiryo UI" pitchFamily="50" charset="-128"/>
              </a:rPr>
              <a:t>日、米、独、中</a:t>
            </a:r>
            <a:r>
              <a:rPr lang="en-US" altLang="ja-JP" sz="1200" dirty="0">
                <a:latin typeface="Meiryo UI" pitchFamily="50" charset="-128"/>
                <a:ea typeface="Meiryo UI" pitchFamily="50" charset="-128"/>
                <a:cs typeface="Meiryo UI" pitchFamily="50" charset="-128"/>
              </a:rPr>
              <a:t>)</a:t>
            </a:r>
            <a:endParaRPr lang="en-US" altLang="zh-CN" sz="1600" dirty="0">
              <a:latin typeface="Meiryo UI" pitchFamily="50" charset="-128"/>
              <a:ea typeface="Meiryo UI" pitchFamily="50" charset="-128"/>
              <a:cs typeface="Meiryo UI" pitchFamily="50" charset="-128"/>
            </a:endParaRPr>
          </a:p>
          <a:p>
            <a:pPr marL="180000"/>
            <a:endParaRPr lang="en-US" altLang="zh-CN" sz="1600" dirty="0">
              <a:latin typeface="Meiryo UI" pitchFamily="50" charset="-128"/>
              <a:ea typeface="Meiryo UI" pitchFamily="50" charset="-128"/>
              <a:cs typeface="Meiryo UI" pitchFamily="50" charset="-128"/>
            </a:endParaRPr>
          </a:p>
        </p:txBody>
      </p:sp>
      <p:pic>
        <p:nvPicPr>
          <p:cNvPr id="126" name="図 125"/>
          <p:cNvPicPr>
            <a:picLocks noChangeAspect="1"/>
          </p:cNvPicPr>
          <p:nvPr/>
        </p:nvPicPr>
        <p:blipFill>
          <a:blip r:embed="rId2"/>
          <a:stretch>
            <a:fillRect/>
          </a:stretch>
        </p:blipFill>
        <p:spPr>
          <a:xfrm>
            <a:off x="6562675" y="230290"/>
            <a:ext cx="504926" cy="466981"/>
          </a:xfrm>
          <a:prstGeom prst="rect">
            <a:avLst/>
          </a:prstGeom>
        </p:spPr>
      </p:pic>
      <p:sp>
        <p:nvSpPr>
          <p:cNvPr id="125" name="タイトル 1"/>
          <p:cNvSpPr>
            <a:spLocks noGrp="1"/>
          </p:cNvSpPr>
          <p:nvPr>
            <p:ph type="title"/>
          </p:nvPr>
        </p:nvSpPr>
        <p:spPr/>
        <p:txBody>
          <a:bodyPr anchor="ctr">
            <a:normAutofit/>
          </a:bodyPr>
          <a:lstStyle/>
          <a:p>
            <a:r>
              <a:rPr lang="ja-JP" altLang="en-US" sz="2400" dirty="0"/>
              <a:t>開発内容とロードマップ（一件一葉）</a:t>
            </a:r>
            <a:endParaRPr kumimoji="1" lang="ja-JP" altLang="en-US" sz="2400" dirty="0"/>
          </a:p>
        </p:txBody>
      </p:sp>
      <p:pic>
        <p:nvPicPr>
          <p:cNvPr id="123" name="図 122">
            <a:extLst>
              <a:ext uri="{FF2B5EF4-FFF2-40B4-BE49-F238E27FC236}">
                <a16:creationId xmlns:a16="http://schemas.microsoft.com/office/drawing/2014/main" id="{03D1BC96-A790-459C-863C-34FDAB2BB571}"/>
              </a:ext>
            </a:extLst>
          </p:cNvPr>
          <p:cNvPicPr>
            <a:picLocks noChangeAspect="1"/>
          </p:cNvPicPr>
          <p:nvPr/>
        </p:nvPicPr>
        <p:blipFill>
          <a:blip r:embed="rId3"/>
          <a:stretch>
            <a:fillRect/>
          </a:stretch>
        </p:blipFill>
        <p:spPr>
          <a:xfrm>
            <a:off x="7124000" y="164962"/>
            <a:ext cx="719599" cy="579429"/>
          </a:xfrm>
          <a:prstGeom prst="rect">
            <a:avLst/>
          </a:prstGeom>
        </p:spPr>
      </p:pic>
      <p:sp>
        <p:nvSpPr>
          <p:cNvPr id="149" name="テキスト ボックス 148">
            <a:extLst>
              <a:ext uri="{FF2B5EF4-FFF2-40B4-BE49-F238E27FC236}">
                <a16:creationId xmlns:a16="http://schemas.microsoft.com/office/drawing/2014/main" id="{88EA9865-D868-4ACB-9C0D-EE7DC4B7B318}"/>
              </a:ext>
            </a:extLst>
          </p:cNvPr>
          <p:cNvSpPr txBox="1"/>
          <p:nvPr/>
        </p:nvSpPr>
        <p:spPr bwMode="auto">
          <a:xfrm>
            <a:off x="8183312" y="15962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graphicFrame>
        <p:nvGraphicFramePr>
          <p:cNvPr id="153" name="表 152">
            <a:extLst>
              <a:ext uri="{FF2B5EF4-FFF2-40B4-BE49-F238E27FC236}">
                <a16:creationId xmlns:a16="http://schemas.microsoft.com/office/drawing/2014/main" id="{6E58682E-7A2C-498D-A28C-7C7DF10E7D62}"/>
              </a:ext>
            </a:extLst>
          </p:cNvPr>
          <p:cNvGraphicFramePr>
            <a:graphicFrameLocks noGrp="1"/>
          </p:cNvGraphicFramePr>
          <p:nvPr>
            <p:extLst>
              <p:ext uri="{D42A27DB-BD31-4B8C-83A1-F6EECF244321}">
                <p14:modId xmlns:p14="http://schemas.microsoft.com/office/powerpoint/2010/main" val="110077379"/>
              </p:ext>
            </p:extLst>
          </p:nvPr>
        </p:nvGraphicFramePr>
        <p:xfrm>
          <a:off x="258526" y="5788903"/>
          <a:ext cx="7374177" cy="1042373"/>
        </p:xfrm>
        <a:graphic>
          <a:graphicData uri="http://schemas.openxmlformats.org/drawingml/2006/table">
            <a:tbl>
              <a:tblPr firstRow="1" bandRow="1">
                <a:tableStyleId>{16D9F66E-5EB9-4882-86FB-DCBF35E3C3E4}</a:tableStyleId>
              </a:tblPr>
              <a:tblGrid>
                <a:gridCol w="819353">
                  <a:extLst>
                    <a:ext uri="{9D8B030D-6E8A-4147-A177-3AD203B41FA5}">
                      <a16:colId xmlns:a16="http://schemas.microsoft.com/office/drawing/2014/main" val="20002"/>
                    </a:ext>
                  </a:extLst>
                </a:gridCol>
                <a:gridCol w="819353">
                  <a:extLst>
                    <a:ext uri="{9D8B030D-6E8A-4147-A177-3AD203B41FA5}">
                      <a16:colId xmlns:a16="http://schemas.microsoft.com/office/drawing/2014/main" val="20003"/>
                    </a:ext>
                  </a:extLst>
                </a:gridCol>
                <a:gridCol w="819353">
                  <a:extLst>
                    <a:ext uri="{9D8B030D-6E8A-4147-A177-3AD203B41FA5}">
                      <a16:colId xmlns:a16="http://schemas.microsoft.com/office/drawing/2014/main" val="20004"/>
                    </a:ext>
                  </a:extLst>
                </a:gridCol>
                <a:gridCol w="819353">
                  <a:extLst>
                    <a:ext uri="{9D8B030D-6E8A-4147-A177-3AD203B41FA5}">
                      <a16:colId xmlns:a16="http://schemas.microsoft.com/office/drawing/2014/main" val="20005"/>
                    </a:ext>
                  </a:extLst>
                </a:gridCol>
                <a:gridCol w="819353">
                  <a:extLst>
                    <a:ext uri="{9D8B030D-6E8A-4147-A177-3AD203B41FA5}">
                      <a16:colId xmlns:a16="http://schemas.microsoft.com/office/drawing/2014/main" val="20006"/>
                    </a:ext>
                  </a:extLst>
                </a:gridCol>
                <a:gridCol w="819353">
                  <a:extLst>
                    <a:ext uri="{9D8B030D-6E8A-4147-A177-3AD203B41FA5}">
                      <a16:colId xmlns:a16="http://schemas.microsoft.com/office/drawing/2014/main" val="20007"/>
                    </a:ext>
                  </a:extLst>
                </a:gridCol>
                <a:gridCol w="819353">
                  <a:extLst>
                    <a:ext uri="{9D8B030D-6E8A-4147-A177-3AD203B41FA5}">
                      <a16:colId xmlns:a16="http://schemas.microsoft.com/office/drawing/2014/main" val="20008"/>
                    </a:ext>
                  </a:extLst>
                </a:gridCol>
                <a:gridCol w="819353">
                  <a:extLst>
                    <a:ext uri="{9D8B030D-6E8A-4147-A177-3AD203B41FA5}">
                      <a16:colId xmlns:a16="http://schemas.microsoft.com/office/drawing/2014/main" val="2857717984"/>
                    </a:ext>
                  </a:extLst>
                </a:gridCol>
                <a:gridCol w="819353">
                  <a:extLst>
                    <a:ext uri="{9D8B030D-6E8A-4147-A177-3AD203B41FA5}">
                      <a16:colId xmlns:a16="http://schemas.microsoft.com/office/drawing/2014/main" val="359641630"/>
                    </a:ext>
                  </a:extLst>
                </a:gridCol>
              </a:tblGrid>
              <a:tr h="200550">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2021</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2022</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2023</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2024</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2025</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2026</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2027</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2028</a:t>
                      </a:r>
                      <a:endParaRPr kumimoji="1" lang="ja-JP" altLang="en-US" sz="1100" dirty="0">
                        <a:latin typeface="Meiryo UI" panose="020B0604030504040204" pitchFamily="50" charset="-128"/>
                        <a:ea typeface="Meiryo UI" panose="020B0604030504040204" pitchFamily="50" charset="-128"/>
                      </a:endParaRPr>
                    </a:p>
                  </a:txBody>
                  <a:tcPr marT="0" marB="0" anchor="ctr"/>
                </a:tc>
                <a:tc>
                  <a:txBody>
                    <a:bodyPr/>
                    <a:lstStyle/>
                    <a:p>
                      <a:pPr algn="ctr">
                        <a:lnSpc>
                          <a:spcPct val="100000"/>
                        </a:lnSpc>
                      </a:pPr>
                      <a:r>
                        <a:rPr kumimoji="1" lang="en-US" altLang="ja-JP" sz="1100" dirty="0">
                          <a:latin typeface="Meiryo UI" panose="020B0604030504040204" pitchFamily="50" charset="-128"/>
                          <a:ea typeface="Meiryo UI" panose="020B0604030504040204" pitchFamily="50" charset="-128"/>
                        </a:rPr>
                        <a:t>2029</a:t>
                      </a:r>
                      <a:r>
                        <a:rPr kumimoji="1" lang="ja-JP" altLang="en-US" sz="1100" dirty="0">
                          <a:latin typeface="Meiryo UI" panose="020B0604030504040204" pitchFamily="50" charset="-128"/>
                          <a:ea typeface="Meiryo UI" panose="020B0604030504040204" pitchFamily="50" charset="-128"/>
                        </a:rPr>
                        <a:t>～</a:t>
                      </a:r>
                    </a:p>
                  </a:txBody>
                  <a:tcPr marT="0" marB="0" anchor="ctr"/>
                </a:tc>
                <a:extLst>
                  <a:ext uri="{0D108BD9-81ED-4DB2-BD59-A6C34878D82A}">
                    <a16:rowId xmlns:a16="http://schemas.microsoft.com/office/drawing/2014/main" val="10000"/>
                  </a:ext>
                </a:extLst>
              </a:tr>
              <a:tr h="841823">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lnSpc>
                          <a:spcPts val="1100"/>
                        </a:lnSpc>
                      </a:pP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160" name="AutoShape 265">
            <a:extLst>
              <a:ext uri="{FF2B5EF4-FFF2-40B4-BE49-F238E27FC236}">
                <a16:creationId xmlns:a16="http://schemas.microsoft.com/office/drawing/2014/main" id="{CAD58BD8-EBE5-41C5-8315-85A47FC503C9}"/>
              </a:ext>
            </a:extLst>
          </p:cNvPr>
          <p:cNvSpPr>
            <a:spLocks noChangeArrowheads="1"/>
          </p:cNvSpPr>
          <p:nvPr/>
        </p:nvSpPr>
        <p:spPr bwMode="auto">
          <a:xfrm>
            <a:off x="1906991" y="6643358"/>
            <a:ext cx="5725132" cy="171616"/>
          </a:xfrm>
          <a:prstGeom prst="homePlate">
            <a:avLst>
              <a:gd name="adj" fmla="val 50227"/>
            </a:avLst>
          </a:prstGeom>
          <a:solidFill>
            <a:srgbClr val="7030A0"/>
          </a:solidFill>
          <a:ln w="12700" algn="ctr">
            <a:solidFill>
              <a:schemeClr val="bg1"/>
            </a:solidFill>
            <a:prstDash val="dash"/>
            <a:miter lim="800000"/>
            <a:headEnd/>
            <a:tailEnd/>
          </a:ln>
        </p:spPr>
        <p:txBody>
          <a:bodyPr wrap="none" anchor="ctr"/>
          <a:lstStyle/>
          <a:p>
            <a:pPr eaLnBrk="0" hangingPunct="0"/>
            <a:r>
              <a:rPr lang="ja-JP" altLang="en-US" sz="1050" dirty="0">
                <a:solidFill>
                  <a:prstClr val="white"/>
                </a:solidFill>
                <a:latin typeface="Meiryo UI" panose="020B0604030504040204" pitchFamily="50" charset="-128"/>
                <a:ea typeface="Meiryo UI" panose="020B0604030504040204" pitchFamily="50" charset="-128"/>
              </a:rPr>
              <a:t>　受託</a:t>
            </a:r>
            <a:r>
              <a:rPr lang="en-US" altLang="ja-JP" sz="1050" dirty="0">
                <a:solidFill>
                  <a:prstClr val="white"/>
                </a:solidFill>
                <a:latin typeface="Meiryo UI" panose="020B0604030504040204" pitchFamily="50" charset="-128"/>
                <a:ea typeface="Meiryo UI" panose="020B0604030504040204" pitchFamily="50" charset="-128"/>
              </a:rPr>
              <a:t>(</a:t>
            </a:r>
            <a:r>
              <a:rPr lang="ja-JP" altLang="en-US" sz="1050" dirty="0">
                <a:solidFill>
                  <a:prstClr val="white"/>
                </a:solidFill>
                <a:latin typeface="Meiryo UI" panose="020B0604030504040204" pitchFamily="50" charset="-128"/>
                <a:ea typeface="Meiryo UI" panose="020B0604030504040204" pitchFamily="50" charset="-128"/>
              </a:rPr>
              <a:t>電シ本、社会本、車本、</a:t>
            </a:r>
            <a:r>
              <a:rPr lang="en-US" altLang="ja-JP" sz="1050" dirty="0">
                <a:solidFill>
                  <a:prstClr val="white"/>
                </a:solidFill>
                <a:latin typeface="Meiryo UI" panose="020B0604030504040204" pitchFamily="50" charset="-128"/>
                <a:ea typeface="Meiryo UI" panose="020B0604030504040204" pitchFamily="50" charset="-128"/>
              </a:rPr>
              <a:t>FA</a:t>
            </a:r>
            <a:r>
              <a:rPr lang="ja-JP" altLang="en-US" sz="1050" dirty="0">
                <a:solidFill>
                  <a:prstClr val="white"/>
                </a:solidFill>
                <a:latin typeface="Meiryo UI" panose="020B0604030504040204" pitchFamily="50" charset="-128"/>
                <a:ea typeface="Meiryo UI" panose="020B0604030504040204" pitchFamily="50" charset="-128"/>
              </a:rPr>
              <a:t>本等</a:t>
            </a:r>
            <a:r>
              <a:rPr lang="en-US" altLang="ja-JP" sz="1050" dirty="0">
                <a:solidFill>
                  <a:prstClr val="white"/>
                </a:solidFill>
                <a:latin typeface="Meiryo UI" panose="020B0604030504040204" pitchFamily="50" charset="-128"/>
                <a:ea typeface="Meiryo UI" panose="020B0604030504040204" pitchFamily="50" charset="-128"/>
              </a:rPr>
              <a:t>)</a:t>
            </a:r>
          </a:p>
        </p:txBody>
      </p:sp>
      <p:sp>
        <p:nvSpPr>
          <p:cNvPr id="161" name="AutoShape 265">
            <a:extLst>
              <a:ext uri="{FF2B5EF4-FFF2-40B4-BE49-F238E27FC236}">
                <a16:creationId xmlns:a16="http://schemas.microsoft.com/office/drawing/2014/main" id="{1E5E39CF-7F29-4F55-9143-6D8B0263AECC}"/>
              </a:ext>
            </a:extLst>
          </p:cNvPr>
          <p:cNvSpPr>
            <a:spLocks noChangeArrowheads="1"/>
          </p:cNvSpPr>
          <p:nvPr/>
        </p:nvSpPr>
        <p:spPr bwMode="auto">
          <a:xfrm>
            <a:off x="273055" y="6006254"/>
            <a:ext cx="1633194" cy="337062"/>
          </a:xfrm>
          <a:prstGeom prst="homePlate">
            <a:avLst>
              <a:gd name="adj" fmla="val 22177"/>
            </a:avLst>
          </a:prstGeom>
          <a:solidFill>
            <a:srgbClr val="CCECFF"/>
          </a:solidFill>
          <a:ln w="12700" algn="ctr">
            <a:solidFill>
              <a:schemeClr val="bg1"/>
            </a:solidFill>
            <a:prstDash val="solid"/>
            <a:miter lim="800000"/>
            <a:headEnd/>
            <a:tailEnd/>
          </a:ln>
        </p:spPr>
        <p:txBody>
          <a:bodyPr wrap="none" anchor="ctr"/>
          <a:lstStyle/>
          <a:p>
            <a:pPr eaLnBrk="0" hangingPunct="0"/>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重</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遠隔操作サービス</a:t>
            </a:r>
            <a:endParaRPr lang="en-US" altLang="ja-JP" sz="1050" dirty="0">
              <a:latin typeface="Meiryo UI" panose="020B0604030504040204" pitchFamily="50" charset="-128"/>
              <a:ea typeface="Meiryo UI" panose="020B0604030504040204" pitchFamily="50" charset="-128"/>
            </a:endParaRPr>
          </a:p>
          <a:p>
            <a:pPr eaLnBrk="0" hangingPunct="0"/>
            <a:r>
              <a:rPr lang="ja-JP" altLang="en-US" sz="1050" dirty="0">
                <a:latin typeface="Meiryo UI" panose="020B0604030504040204" pitchFamily="50" charset="-128"/>
                <a:ea typeface="Meiryo UI" panose="020B0604030504040204" pitchFamily="50" charset="-128"/>
              </a:rPr>
              <a:t>　　　向け技術開発</a:t>
            </a:r>
            <a:endParaRPr lang="en-US" altLang="ja-JP" sz="1050" dirty="0">
              <a:latin typeface="Meiryo UI" panose="020B0604030504040204" pitchFamily="50" charset="-128"/>
              <a:ea typeface="Meiryo UI" panose="020B0604030504040204" pitchFamily="50" charset="-128"/>
            </a:endParaRPr>
          </a:p>
        </p:txBody>
      </p:sp>
      <p:sp>
        <p:nvSpPr>
          <p:cNvPr id="167" name="星 5 26">
            <a:extLst>
              <a:ext uri="{FF2B5EF4-FFF2-40B4-BE49-F238E27FC236}">
                <a16:creationId xmlns:a16="http://schemas.microsoft.com/office/drawing/2014/main" id="{9D91B82C-4167-4E27-9BFC-FB1B8C78C9DD}"/>
              </a:ext>
            </a:extLst>
          </p:cNvPr>
          <p:cNvSpPr/>
          <p:nvPr/>
        </p:nvSpPr>
        <p:spPr>
          <a:xfrm>
            <a:off x="5985064" y="5987381"/>
            <a:ext cx="176627" cy="17662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endParaRPr lang="ja-JP" altLang="en-US">
              <a:solidFill>
                <a:prstClr val="white"/>
              </a:solidFill>
            </a:endParaRPr>
          </a:p>
        </p:txBody>
      </p:sp>
      <p:grpSp>
        <p:nvGrpSpPr>
          <p:cNvPr id="168" name="グループ化 167">
            <a:extLst>
              <a:ext uri="{FF2B5EF4-FFF2-40B4-BE49-F238E27FC236}">
                <a16:creationId xmlns:a16="http://schemas.microsoft.com/office/drawing/2014/main" id="{6EB8AA07-5D8A-4C3C-B7C2-ED19CC151D47}"/>
              </a:ext>
            </a:extLst>
          </p:cNvPr>
          <p:cNvGrpSpPr/>
          <p:nvPr/>
        </p:nvGrpSpPr>
        <p:grpSpPr>
          <a:xfrm>
            <a:off x="8075406" y="5789320"/>
            <a:ext cx="695400" cy="253916"/>
            <a:chOff x="6974125" y="5852131"/>
            <a:chExt cx="695400" cy="253916"/>
          </a:xfrm>
        </p:grpSpPr>
        <p:sp>
          <p:nvSpPr>
            <p:cNvPr id="169" name="テキスト ボックス 168">
              <a:extLst>
                <a:ext uri="{FF2B5EF4-FFF2-40B4-BE49-F238E27FC236}">
                  <a16:creationId xmlns:a16="http://schemas.microsoft.com/office/drawing/2014/main" id="{87FFC7CF-B601-45CF-941B-6622E90258F3}"/>
                </a:ext>
              </a:extLst>
            </p:cNvPr>
            <p:cNvSpPr txBox="1"/>
            <p:nvPr/>
          </p:nvSpPr>
          <p:spPr>
            <a:xfrm>
              <a:off x="7080902" y="5852131"/>
              <a:ext cx="588623" cy="253916"/>
            </a:xfrm>
            <a:prstGeom prst="rect">
              <a:avLst/>
            </a:prstGeom>
            <a:noFill/>
          </p:spPr>
          <p:txBody>
            <a:bodyPr wrap="none" rtlCol="0">
              <a:spAutoFit/>
            </a:bodyPr>
            <a:lstStyle/>
            <a:p>
              <a:pPr eaLnBrk="0" hangingPunct="0"/>
              <a:r>
                <a:rPr lang="ja-JP" altLang="en-US" sz="1050" dirty="0">
                  <a:solidFill>
                    <a:prstClr val="black"/>
                  </a:solidFill>
                  <a:latin typeface="Meiryo UI" panose="020B0604030504040204" pitchFamily="50" charset="-128"/>
                  <a:ea typeface="Meiryo UI" panose="020B0604030504040204" pitchFamily="50" charset="-128"/>
                </a:rPr>
                <a:t>事業化</a:t>
              </a:r>
            </a:p>
          </p:txBody>
        </p:sp>
        <p:sp>
          <p:nvSpPr>
            <p:cNvPr id="170" name="星 5 28">
              <a:extLst>
                <a:ext uri="{FF2B5EF4-FFF2-40B4-BE49-F238E27FC236}">
                  <a16:creationId xmlns:a16="http://schemas.microsoft.com/office/drawing/2014/main" id="{DCBDB1C4-419F-4358-A3A9-54D101DDA8B0}"/>
                </a:ext>
              </a:extLst>
            </p:cNvPr>
            <p:cNvSpPr/>
            <p:nvPr/>
          </p:nvSpPr>
          <p:spPr>
            <a:xfrm>
              <a:off x="6974125" y="5890775"/>
              <a:ext cx="176627" cy="17662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endParaRPr lang="ja-JP" altLang="en-US">
                <a:solidFill>
                  <a:prstClr val="white"/>
                </a:solidFill>
              </a:endParaRPr>
            </a:p>
          </p:txBody>
        </p:sp>
      </p:grpSp>
      <p:sp>
        <p:nvSpPr>
          <p:cNvPr id="171" name="テキスト ボックス 170">
            <a:extLst>
              <a:ext uri="{FF2B5EF4-FFF2-40B4-BE49-F238E27FC236}">
                <a16:creationId xmlns:a16="http://schemas.microsoft.com/office/drawing/2014/main" id="{C66C624B-9D9E-4418-88CC-8B7400294446}"/>
              </a:ext>
            </a:extLst>
          </p:cNvPr>
          <p:cNvSpPr txBox="1"/>
          <p:nvPr/>
        </p:nvSpPr>
        <p:spPr>
          <a:xfrm>
            <a:off x="7940555" y="6073716"/>
            <a:ext cx="1195317" cy="707886"/>
          </a:xfrm>
          <a:prstGeom prst="rect">
            <a:avLst/>
          </a:prstGeom>
          <a:solidFill>
            <a:schemeClr val="bg1"/>
          </a:solidFill>
        </p:spPr>
        <p:txBody>
          <a:bodyPr wrap="square" rtlCol="0">
            <a:spAutoFit/>
          </a:bodyPr>
          <a:lstStyle/>
          <a:p>
            <a:pPr eaLnBrk="0" hangingPunct="0"/>
            <a:r>
              <a:rPr lang="en-US" altLang="ja-JP" sz="1000" dirty="0">
                <a:solidFill>
                  <a:prstClr val="black"/>
                </a:solidFill>
                <a:latin typeface="Meiryo UI" panose="020B0604030504040204" pitchFamily="50" charset="-128"/>
                <a:ea typeface="Meiryo UI" panose="020B0604030504040204" pitchFamily="50" charset="-128"/>
              </a:rPr>
              <a:t>※</a:t>
            </a:r>
            <a:r>
              <a:rPr lang="ja-JP" altLang="en-US" sz="1000" dirty="0">
                <a:solidFill>
                  <a:prstClr val="black"/>
                </a:solidFill>
                <a:latin typeface="Meiryo UI" panose="020B0604030504040204" pitchFamily="50" charset="-128"/>
                <a:ea typeface="Meiryo UI" panose="020B0604030504040204" pitchFamily="50" charset="-128"/>
              </a:rPr>
              <a:t>想定事業：</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　小売、サービス、</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　インフラ点検、</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　工場内作業　など</a:t>
            </a:r>
            <a:endParaRPr lang="en-US" altLang="ja-JP" sz="1000" dirty="0">
              <a:solidFill>
                <a:prstClr val="black"/>
              </a:solidFill>
              <a:latin typeface="Meiryo UI" panose="020B0604030504040204" pitchFamily="50" charset="-128"/>
              <a:ea typeface="Meiryo UI" panose="020B0604030504040204" pitchFamily="50" charset="-128"/>
            </a:endParaRPr>
          </a:p>
        </p:txBody>
      </p:sp>
      <p:sp>
        <p:nvSpPr>
          <p:cNvPr id="173" name="AutoShape 265">
            <a:extLst>
              <a:ext uri="{FF2B5EF4-FFF2-40B4-BE49-F238E27FC236}">
                <a16:creationId xmlns:a16="http://schemas.microsoft.com/office/drawing/2014/main" id="{0DEAA860-1A12-4C3B-A524-049993132D5A}"/>
              </a:ext>
            </a:extLst>
          </p:cNvPr>
          <p:cNvSpPr>
            <a:spLocks noChangeArrowheads="1"/>
          </p:cNvSpPr>
          <p:nvPr/>
        </p:nvSpPr>
        <p:spPr bwMode="auto">
          <a:xfrm>
            <a:off x="262073" y="6642798"/>
            <a:ext cx="1642377" cy="184138"/>
          </a:xfrm>
          <a:prstGeom prst="homePlate">
            <a:avLst>
              <a:gd name="adj" fmla="val 50227"/>
            </a:avLst>
          </a:prstGeom>
          <a:solidFill>
            <a:srgbClr val="7030A0"/>
          </a:solidFill>
          <a:ln w="12700" algn="ctr">
            <a:solidFill>
              <a:schemeClr val="bg1"/>
            </a:solidFill>
            <a:prstDash val="solid"/>
            <a:miter lim="800000"/>
            <a:headEnd/>
            <a:tailEnd/>
          </a:ln>
        </p:spPr>
        <p:txBody>
          <a:bodyPr wrap="none" anchor="ctr"/>
          <a:lstStyle/>
          <a:p>
            <a:pPr eaLnBrk="0" hangingPunct="0"/>
            <a:r>
              <a:rPr lang="ja-JP" altLang="en-US" sz="900" dirty="0">
                <a:solidFill>
                  <a:prstClr val="white"/>
                </a:solidFill>
                <a:latin typeface="Meiryo UI" panose="020B0604030504040204" pitchFamily="50" charset="-128"/>
                <a:ea typeface="Meiryo UI" panose="020B0604030504040204" pitchFamily="50" charset="-128"/>
              </a:rPr>
              <a:t>受託</a:t>
            </a:r>
            <a:r>
              <a:rPr lang="en-US" altLang="ja-JP" sz="900" dirty="0">
                <a:solidFill>
                  <a:prstClr val="white"/>
                </a:solidFill>
                <a:latin typeface="Meiryo UI" panose="020B0604030504040204" pitchFamily="50" charset="-128"/>
                <a:ea typeface="Meiryo UI" panose="020B0604030504040204" pitchFamily="50" charset="-128"/>
              </a:rPr>
              <a:t>(</a:t>
            </a:r>
            <a:r>
              <a:rPr lang="ja-JP" altLang="en-US" sz="900" dirty="0">
                <a:solidFill>
                  <a:prstClr val="white"/>
                </a:solidFill>
                <a:latin typeface="Meiryo UI" panose="020B0604030504040204" pitchFamily="50" charset="-128"/>
                <a:ea typeface="Meiryo UI" panose="020B0604030504040204" pitchFamily="50" charset="-128"/>
              </a:rPr>
              <a:t>電シ本</a:t>
            </a:r>
            <a:r>
              <a:rPr lang="en-US" altLang="ja-JP" sz="900" dirty="0">
                <a:solidFill>
                  <a:prstClr val="white"/>
                </a:solidFill>
                <a:latin typeface="Meiryo UI" panose="020B0604030504040204" pitchFamily="50" charset="-128"/>
                <a:ea typeface="Meiryo UI" panose="020B0604030504040204" pitchFamily="50" charset="-128"/>
              </a:rPr>
              <a:t>)</a:t>
            </a:r>
          </a:p>
        </p:txBody>
      </p:sp>
      <p:sp>
        <p:nvSpPr>
          <p:cNvPr id="174" name="AutoShape 265">
            <a:extLst>
              <a:ext uri="{FF2B5EF4-FFF2-40B4-BE49-F238E27FC236}">
                <a16:creationId xmlns:a16="http://schemas.microsoft.com/office/drawing/2014/main" id="{BC5E4147-C17D-42E1-8F0E-37A7CEA1A9BD}"/>
              </a:ext>
            </a:extLst>
          </p:cNvPr>
          <p:cNvSpPr>
            <a:spLocks noChangeArrowheads="1"/>
          </p:cNvSpPr>
          <p:nvPr/>
        </p:nvSpPr>
        <p:spPr bwMode="auto">
          <a:xfrm>
            <a:off x="273055" y="6369307"/>
            <a:ext cx="1633194" cy="266425"/>
          </a:xfrm>
          <a:prstGeom prst="homePlate">
            <a:avLst>
              <a:gd name="adj" fmla="val 22177"/>
            </a:avLst>
          </a:prstGeom>
          <a:solidFill>
            <a:srgbClr val="CCFF99"/>
          </a:solidFill>
          <a:ln w="12700" algn="ctr">
            <a:solidFill>
              <a:schemeClr val="bg1"/>
            </a:solidFill>
            <a:prstDash val="solid"/>
            <a:miter lim="800000"/>
            <a:headEnd/>
            <a:tailEnd/>
          </a:ln>
        </p:spPr>
        <p:txBody>
          <a:bodyPr wrap="none" anchor="ctr"/>
          <a:lstStyle/>
          <a:p>
            <a:pPr eaLnBrk="0" hangingPunct="0"/>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基</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遠隔操作サービス向け</a:t>
            </a:r>
            <a:br>
              <a:rPr lang="en-US" altLang="ja-JP" sz="900" dirty="0">
                <a:latin typeface="Meiryo UI" panose="020B0604030504040204" pitchFamily="50" charset="-128"/>
                <a:ea typeface="Meiryo UI" panose="020B0604030504040204" pitchFamily="50" charset="-128"/>
              </a:rPr>
            </a:br>
            <a:r>
              <a:rPr lang="ja-JP" altLang="en-US" sz="900" dirty="0">
                <a:latin typeface="Meiryo UI" panose="020B0604030504040204" pitchFamily="50" charset="-128"/>
                <a:ea typeface="Meiryo UI" panose="020B0604030504040204" pitchFamily="50" charset="-128"/>
              </a:rPr>
              <a:t>　　　システム基盤技術</a:t>
            </a:r>
            <a:endParaRPr lang="en-US" altLang="ja-JP" sz="900" dirty="0">
              <a:latin typeface="Meiryo UI" panose="020B0604030504040204" pitchFamily="50" charset="-128"/>
              <a:ea typeface="Meiryo UI" panose="020B0604030504040204" pitchFamily="50" charset="-128"/>
            </a:endParaRPr>
          </a:p>
        </p:txBody>
      </p:sp>
      <p:sp>
        <p:nvSpPr>
          <p:cNvPr id="175" name="AutoShape 265">
            <a:extLst>
              <a:ext uri="{FF2B5EF4-FFF2-40B4-BE49-F238E27FC236}">
                <a16:creationId xmlns:a16="http://schemas.microsoft.com/office/drawing/2014/main" id="{5D75974E-1322-4206-BC72-2455607EEA2D}"/>
              </a:ext>
            </a:extLst>
          </p:cNvPr>
          <p:cNvSpPr>
            <a:spLocks noChangeArrowheads="1"/>
          </p:cNvSpPr>
          <p:nvPr/>
        </p:nvSpPr>
        <p:spPr bwMode="auto">
          <a:xfrm>
            <a:off x="1915414" y="6015455"/>
            <a:ext cx="2431033" cy="438405"/>
          </a:xfrm>
          <a:prstGeom prst="homePlate">
            <a:avLst>
              <a:gd name="adj" fmla="val 22177"/>
            </a:avLst>
          </a:prstGeom>
          <a:solidFill>
            <a:srgbClr val="0000FF"/>
          </a:solidFill>
          <a:ln w="12700" algn="ctr">
            <a:solidFill>
              <a:schemeClr val="bg1"/>
            </a:solidFill>
            <a:prstDash val="solid"/>
            <a:miter lim="800000"/>
            <a:headEnd/>
            <a:tailEnd/>
          </a:ln>
        </p:spPr>
        <p:txBody>
          <a:bodyPr wrap="none" anchor="ctr"/>
          <a:lstStyle/>
          <a:p>
            <a:pPr eaLnBrk="0" hangingPunct="0"/>
            <a:r>
              <a:rPr lang="en-US" altLang="ja-JP" sz="1050" dirty="0">
                <a:solidFill>
                  <a:schemeClr val="bg1"/>
                </a:solidFill>
                <a:latin typeface="Meiryo UI" panose="020B0604030504040204" pitchFamily="50" charset="-128"/>
                <a:ea typeface="Meiryo UI" panose="020B0604030504040204" pitchFamily="50" charset="-128"/>
              </a:rPr>
              <a:t>(</a:t>
            </a:r>
            <a:r>
              <a:rPr lang="ja-JP" altLang="en-US" sz="1050" dirty="0">
                <a:solidFill>
                  <a:schemeClr val="bg1"/>
                </a:solidFill>
                <a:latin typeface="Meiryo UI" panose="020B0604030504040204" pitchFamily="50" charset="-128"/>
                <a:ea typeface="Meiryo UI" panose="020B0604030504040204" pitchFamily="50" charset="-128"/>
              </a:rPr>
              <a:t>重</a:t>
            </a:r>
            <a:r>
              <a:rPr lang="en-US" altLang="ja-JP" sz="1050" dirty="0">
                <a:solidFill>
                  <a:schemeClr val="bg1"/>
                </a:solidFill>
                <a:latin typeface="Meiryo UI" panose="020B0604030504040204" pitchFamily="50" charset="-128"/>
                <a:ea typeface="Meiryo UI" panose="020B0604030504040204" pitchFamily="50" charset="-128"/>
              </a:rPr>
              <a:t>)</a:t>
            </a:r>
            <a:r>
              <a:rPr lang="ja-JP" altLang="en-US" sz="1050" dirty="0">
                <a:solidFill>
                  <a:schemeClr val="bg1"/>
                </a:solidFill>
                <a:latin typeface="Meiryo UI" panose="020B0604030504040204" pitchFamily="50" charset="-128"/>
                <a:ea typeface="Meiryo UI" panose="020B0604030504040204" pitchFamily="50" charset="-128"/>
              </a:rPr>
              <a:t>遠隔操作サービス</a:t>
            </a:r>
            <a:endParaRPr lang="en-US" altLang="ja-JP" sz="1050" dirty="0">
              <a:solidFill>
                <a:schemeClr val="bg1"/>
              </a:solidFill>
              <a:latin typeface="Meiryo UI" panose="020B0604030504040204" pitchFamily="50" charset="-128"/>
              <a:ea typeface="Meiryo UI" panose="020B0604030504040204" pitchFamily="50" charset="-128"/>
            </a:endParaRPr>
          </a:p>
          <a:p>
            <a:pPr eaLnBrk="0" hangingPunct="0"/>
            <a:r>
              <a:rPr lang="en-US" altLang="ja-JP" sz="1050" dirty="0">
                <a:solidFill>
                  <a:schemeClr val="bg1"/>
                </a:solidFill>
                <a:latin typeface="Meiryo UI" panose="020B0604030504040204" pitchFamily="50" charset="-128"/>
                <a:ea typeface="Meiryo UI" panose="020B0604030504040204" pitchFamily="50" charset="-128"/>
              </a:rPr>
              <a:t>     </a:t>
            </a:r>
            <a:r>
              <a:rPr lang="ja-JP" altLang="en-US" sz="1050" dirty="0">
                <a:solidFill>
                  <a:schemeClr val="bg1"/>
                </a:solidFill>
                <a:latin typeface="Meiryo UI" panose="020B0604030504040204" pitchFamily="50" charset="-128"/>
                <a:ea typeface="Meiryo UI" panose="020B0604030504040204" pitchFamily="50" charset="-128"/>
              </a:rPr>
              <a:t>向け技術の高度化</a:t>
            </a:r>
            <a:endParaRPr lang="en-US" altLang="ja-JP" sz="1050" dirty="0">
              <a:solidFill>
                <a:schemeClr val="bg1"/>
              </a:solidFill>
              <a:latin typeface="Meiryo UI" panose="020B0604030504040204" pitchFamily="50" charset="-128"/>
              <a:ea typeface="Meiryo UI" panose="020B0604030504040204" pitchFamily="50" charset="-128"/>
            </a:endParaRPr>
          </a:p>
        </p:txBody>
      </p:sp>
      <p:sp>
        <p:nvSpPr>
          <p:cNvPr id="177" name="星 5 26">
            <a:extLst>
              <a:ext uri="{FF2B5EF4-FFF2-40B4-BE49-F238E27FC236}">
                <a16:creationId xmlns:a16="http://schemas.microsoft.com/office/drawing/2014/main" id="{416EDF32-7C63-4EA9-89F0-1E2570ADEDFF}"/>
              </a:ext>
            </a:extLst>
          </p:cNvPr>
          <p:cNvSpPr/>
          <p:nvPr/>
        </p:nvSpPr>
        <p:spPr>
          <a:xfrm>
            <a:off x="4120413" y="5982068"/>
            <a:ext cx="176627" cy="17662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endParaRPr lang="ja-JP" altLang="en-US">
              <a:solidFill>
                <a:prstClr val="white"/>
              </a:solidFill>
            </a:endParaRPr>
          </a:p>
        </p:txBody>
      </p:sp>
      <p:sp>
        <p:nvSpPr>
          <p:cNvPr id="178" name="AutoShape 265">
            <a:extLst>
              <a:ext uri="{FF2B5EF4-FFF2-40B4-BE49-F238E27FC236}">
                <a16:creationId xmlns:a16="http://schemas.microsoft.com/office/drawing/2014/main" id="{33BF7428-7080-4C02-9A48-3B9926193D0B}"/>
              </a:ext>
            </a:extLst>
          </p:cNvPr>
          <p:cNvSpPr>
            <a:spLocks noChangeArrowheads="1"/>
          </p:cNvSpPr>
          <p:nvPr/>
        </p:nvSpPr>
        <p:spPr bwMode="auto">
          <a:xfrm>
            <a:off x="2332147" y="6455033"/>
            <a:ext cx="3744305" cy="171616"/>
          </a:xfrm>
          <a:prstGeom prst="homePlate">
            <a:avLst>
              <a:gd name="adj" fmla="val 50227"/>
            </a:avLst>
          </a:prstGeom>
          <a:solidFill>
            <a:srgbClr val="7030A0"/>
          </a:solidFill>
          <a:ln w="12700" algn="ctr">
            <a:solidFill>
              <a:schemeClr val="bg1"/>
            </a:solidFill>
            <a:prstDash val="dash"/>
            <a:miter lim="800000"/>
            <a:headEnd/>
            <a:tailEnd/>
          </a:ln>
        </p:spPr>
        <p:txBody>
          <a:bodyPr wrap="none" anchor="ctr"/>
          <a:lstStyle/>
          <a:p>
            <a:pPr eaLnBrk="0" hangingPunct="0"/>
            <a:r>
              <a:rPr lang="ja-JP" altLang="en-US" sz="1050" dirty="0">
                <a:solidFill>
                  <a:prstClr val="white"/>
                </a:solidFill>
                <a:latin typeface="Meiryo UI" panose="020B0604030504040204" pitchFamily="50" charset="-128"/>
                <a:ea typeface="Meiryo UI" panose="020B0604030504040204" pitchFamily="50" charset="-128"/>
              </a:rPr>
              <a:t>　受託</a:t>
            </a:r>
            <a:r>
              <a:rPr lang="en-US" altLang="ja-JP" sz="1050" dirty="0">
                <a:solidFill>
                  <a:prstClr val="white"/>
                </a:solidFill>
                <a:latin typeface="Meiryo UI" panose="020B0604030504040204" pitchFamily="50" charset="-128"/>
                <a:ea typeface="Meiryo UI" panose="020B0604030504040204" pitchFamily="50" charset="-128"/>
              </a:rPr>
              <a:t>(BI</a:t>
            </a:r>
            <a:r>
              <a:rPr lang="ja-JP" altLang="en-US" sz="1050" dirty="0">
                <a:solidFill>
                  <a:prstClr val="white"/>
                </a:solidFill>
                <a:latin typeface="Meiryo UI" panose="020B0604030504040204" pitchFamily="50" charset="-128"/>
                <a:ea typeface="Meiryo UI" panose="020B0604030504040204" pitchFamily="50" charset="-128"/>
              </a:rPr>
              <a:t>本＋事業化事本</a:t>
            </a:r>
            <a:r>
              <a:rPr lang="en-US" altLang="ja-JP" sz="1050" dirty="0">
                <a:solidFill>
                  <a:prstClr val="white"/>
                </a:solidFill>
                <a:latin typeface="Meiryo UI" panose="020B0604030504040204" pitchFamily="50" charset="-128"/>
                <a:ea typeface="Meiryo UI" panose="020B0604030504040204" pitchFamily="50" charset="-128"/>
              </a:rPr>
              <a:t>)</a:t>
            </a:r>
          </a:p>
        </p:txBody>
      </p:sp>
      <p:sp>
        <p:nvSpPr>
          <p:cNvPr id="166" name="Line 288">
            <a:extLst>
              <a:ext uri="{FF2B5EF4-FFF2-40B4-BE49-F238E27FC236}">
                <a16:creationId xmlns:a16="http://schemas.microsoft.com/office/drawing/2014/main" id="{5A3CB32D-18ED-43C5-B8F8-C235EFB65A78}"/>
              </a:ext>
            </a:extLst>
          </p:cNvPr>
          <p:cNvSpPr>
            <a:spLocks noChangeShapeType="1"/>
          </p:cNvSpPr>
          <p:nvPr/>
        </p:nvSpPr>
        <p:spPr bwMode="auto">
          <a:xfrm flipH="1" flipV="1">
            <a:off x="6076455" y="6177228"/>
            <a:ext cx="0" cy="331629"/>
          </a:xfrm>
          <a:prstGeom prst="line">
            <a:avLst/>
          </a:prstGeom>
          <a:noFill/>
          <a:ln w="19050">
            <a:solidFill>
              <a:schemeClr val="tx1"/>
            </a:solidFill>
            <a:round/>
            <a:headEnd type="oval" w="med" len="med"/>
            <a:tailEnd type="triangle" w="med" len="med"/>
          </a:ln>
        </p:spPr>
        <p:txBody>
          <a:bodyPr/>
          <a:lstStyle/>
          <a:p>
            <a:pPr eaLnBrk="0" hangingPunct="0"/>
            <a:endParaRPr lang="ja-JP" altLang="en-US">
              <a:solidFill>
                <a:srgbClr val="000000"/>
              </a:solidFill>
              <a:latin typeface="Meiryo UI" panose="020B0604030504040204" pitchFamily="50" charset="-128"/>
              <a:ea typeface="Meiryo UI" panose="020B0604030504040204" pitchFamily="50" charset="-128"/>
            </a:endParaRPr>
          </a:p>
        </p:txBody>
      </p:sp>
      <p:sp>
        <p:nvSpPr>
          <p:cNvPr id="163" name="テキスト ボックス 162">
            <a:extLst>
              <a:ext uri="{FF2B5EF4-FFF2-40B4-BE49-F238E27FC236}">
                <a16:creationId xmlns:a16="http://schemas.microsoft.com/office/drawing/2014/main" id="{41987387-B550-4C99-9847-1B67FE0168EC}"/>
              </a:ext>
            </a:extLst>
          </p:cNvPr>
          <p:cNvSpPr txBox="1"/>
          <p:nvPr/>
        </p:nvSpPr>
        <p:spPr>
          <a:xfrm>
            <a:off x="4214994" y="5942932"/>
            <a:ext cx="966931" cy="400110"/>
          </a:xfrm>
          <a:prstGeom prst="rect">
            <a:avLst/>
          </a:prstGeom>
          <a:noFill/>
        </p:spPr>
        <p:txBody>
          <a:bodyPr wrap="none" rtlCol="0">
            <a:spAutoFit/>
          </a:bodyPr>
          <a:lstStyle/>
          <a:p>
            <a:r>
              <a:rPr lang="ja-JP" altLang="en-US" sz="1000" dirty="0">
                <a:solidFill>
                  <a:prstClr val="black"/>
                </a:solidFill>
                <a:latin typeface="Meiryo UI" panose="020B0604030504040204" pitchFamily="50" charset="-128"/>
                <a:ea typeface="Meiryo UI" panose="020B0604030504040204" pitchFamily="50" charset="-128"/>
              </a:rPr>
              <a:t>遠隔機械操作</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サービス事業化</a:t>
            </a:r>
          </a:p>
        </p:txBody>
      </p:sp>
      <p:sp>
        <p:nvSpPr>
          <p:cNvPr id="176" name="Line 288">
            <a:extLst>
              <a:ext uri="{FF2B5EF4-FFF2-40B4-BE49-F238E27FC236}">
                <a16:creationId xmlns:a16="http://schemas.microsoft.com/office/drawing/2014/main" id="{5B854F1C-D5D4-458C-B868-69294DA79D55}"/>
              </a:ext>
            </a:extLst>
          </p:cNvPr>
          <p:cNvSpPr>
            <a:spLocks noChangeShapeType="1"/>
          </p:cNvSpPr>
          <p:nvPr/>
        </p:nvSpPr>
        <p:spPr bwMode="auto">
          <a:xfrm flipH="1" flipV="1">
            <a:off x="4211533" y="6154528"/>
            <a:ext cx="0" cy="347017"/>
          </a:xfrm>
          <a:prstGeom prst="line">
            <a:avLst/>
          </a:prstGeom>
          <a:noFill/>
          <a:ln w="19050">
            <a:solidFill>
              <a:schemeClr val="tx1"/>
            </a:solidFill>
            <a:round/>
            <a:headEnd type="oval" w="med" len="med"/>
            <a:tailEnd type="triangle" w="med" len="med"/>
          </a:ln>
        </p:spPr>
        <p:txBody>
          <a:bodyPr/>
          <a:lstStyle/>
          <a:p>
            <a:pPr eaLnBrk="0" hangingPunct="0"/>
            <a:endParaRPr lang="ja-JP" altLang="en-US">
              <a:solidFill>
                <a:srgbClr val="000000"/>
              </a:solidFill>
              <a:latin typeface="Meiryo UI" panose="020B0604030504040204" pitchFamily="50" charset="-128"/>
              <a:ea typeface="Meiryo UI" panose="020B0604030504040204" pitchFamily="50" charset="-128"/>
            </a:endParaRPr>
          </a:p>
        </p:txBody>
      </p:sp>
      <p:sp>
        <p:nvSpPr>
          <p:cNvPr id="25" name="星 5 26">
            <a:extLst>
              <a:ext uri="{FF2B5EF4-FFF2-40B4-BE49-F238E27FC236}">
                <a16:creationId xmlns:a16="http://schemas.microsoft.com/office/drawing/2014/main" id="{5871C68B-B5F3-4668-8E9A-9742320C0498}"/>
              </a:ext>
            </a:extLst>
          </p:cNvPr>
          <p:cNvSpPr/>
          <p:nvPr/>
        </p:nvSpPr>
        <p:spPr>
          <a:xfrm>
            <a:off x="6979287" y="5980965"/>
            <a:ext cx="176627" cy="17662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endParaRPr lang="ja-JP" altLang="en-US">
              <a:solidFill>
                <a:prstClr val="white"/>
              </a:solidFill>
            </a:endParaRPr>
          </a:p>
        </p:txBody>
      </p:sp>
      <p:sp>
        <p:nvSpPr>
          <p:cNvPr id="26" name="テキスト ボックス 25">
            <a:extLst>
              <a:ext uri="{FF2B5EF4-FFF2-40B4-BE49-F238E27FC236}">
                <a16:creationId xmlns:a16="http://schemas.microsoft.com/office/drawing/2014/main" id="{A378788E-0BAC-4DAD-9F1C-F3E1B05FA8F4}"/>
              </a:ext>
            </a:extLst>
          </p:cNvPr>
          <p:cNvSpPr txBox="1"/>
          <p:nvPr/>
        </p:nvSpPr>
        <p:spPr>
          <a:xfrm>
            <a:off x="7079844" y="5948444"/>
            <a:ext cx="1002197" cy="553998"/>
          </a:xfrm>
          <a:prstGeom prst="rect">
            <a:avLst/>
          </a:prstGeom>
          <a:noFill/>
        </p:spPr>
        <p:txBody>
          <a:bodyPr wrap="none" rtlCol="0">
            <a:spAutoFit/>
          </a:bodyPr>
          <a:lstStyle/>
          <a:p>
            <a:pPr eaLnBrk="0" hangingPunct="0"/>
            <a:r>
              <a:rPr lang="ja-JP" altLang="en-US" sz="1000" dirty="0">
                <a:solidFill>
                  <a:prstClr val="black"/>
                </a:solidFill>
                <a:latin typeface="Meiryo UI" panose="020B0604030504040204" pitchFamily="50" charset="-128"/>
                <a:ea typeface="Meiryo UI" panose="020B0604030504040204" pitchFamily="50" charset="-128"/>
              </a:rPr>
              <a:t>その他事業向け</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遠隔機械操作</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サービスの展開</a:t>
            </a:r>
          </a:p>
        </p:txBody>
      </p:sp>
      <p:sp>
        <p:nvSpPr>
          <p:cNvPr id="27" name="Line 288">
            <a:extLst>
              <a:ext uri="{FF2B5EF4-FFF2-40B4-BE49-F238E27FC236}">
                <a16:creationId xmlns:a16="http://schemas.microsoft.com/office/drawing/2014/main" id="{2F7AEF69-513E-4848-A61A-CDED5A0413A8}"/>
              </a:ext>
            </a:extLst>
          </p:cNvPr>
          <p:cNvSpPr>
            <a:spLocks noChangeShapeType="1"/>
          </p:cNvSpPr>
          <p:nvPr/>
        </p:nvSpPr>
        <p:spPr bwMode="auto">
          <a:xfrm flipH="1" flipV="1">
            <a:off x="7070678" y="6170811"/>
            <a:ext cx="0" cy="521128"/>
          </a:xfrm>
          <a:prstGeom prst="line">
            <a:avLst/>
          </a:prstGeom>
          <a:noFill/>
          <a:ln w="19050">
            <a:solidFill>
              <a:schemeClr val="tx1"/>
            </a:solidFill>
            <a:round/>
            <a:headEnd type="oval" w="med" len="med"/>
            <a:tailEnd type="triangle" w="med" len="med"/>
          </a:ln>
        </p:spPr>
        <p:txBody>
          <a:bodyPr/>
          <a:lstStyle/>
          <a:p>
            <a:pPr eaLnBrk="0" hangingPunct="0"/>
            <a:endParaRPr lang="ja-JP" altLang="en-US">
              <a:solidFill>
                <a:srgbClr val="000000"/>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20CDE0EA-0336-463A-A1A6-B8513F3B899A}"/>
              </a:ext>
            </a:extLst>
          </p:cNvPr>
          <p:cNvSpPr txBox="1"/>
          <p:nvPr/>
        </p:nvSpPr>
        <p:spPr>
          <a:xfrm>
            <a:off x="6073064" y="5937557"/>
            <a:ext cx="1002197" cy="553998"/>
          </a:xfrm>
          <a:prstGeom prst="rect">
            <a:avLst/>
          </a:prstGeom>
          <a:noFill/>
        </p:spPr>
        <p:txBody>
          <a:bodyPr wrap="none" rtlCol="0">
            <a:spAutoFit/>
          </a:bodyPr>
          <a:lstStyle/>
          <a:p>
            <a:pPr eaLnBrk="0" hangingPunct="0"/>
            <a:r>
              <a:rPr lang="ja-JP" altLang="en-US" sz="1000" dirty="0">
                <a:solidFill>
                  <a:prstClr val="black"/>
                </a:solidFill>
                <a:latin typeface="Meiryo UI" panose="020B0604030504040204" pitchFamily="50" charset="-128"/>
                <a:ea typeface="Meiryo UI" panose="020B0604030504040204" pitchFamily="50" charset="-128"/>
              </a:rPr>
              <a:t>その他事業向け</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遠隔機械操作</a:t>
            </a:r>
            <a:endParaRPr lang="en-US" altLang="ja-JP" sz="1000" dirty="0">
              <a:solidFill>
                <a:prstClr val="black"/>
              </a:solidFill>
              <a:latin typeface="Meiryo UI" panose="020B0604030504040204" pitchFamily="50" charset="-128"/>
              <a:ea typeface="Meiryo UI" panose="020B0604030504040204" pitchFamily="50" charset="-128"/>
            </a:endParaRPr>
          </a:p>
          <a:p>
            <a:pPr eaLnBrk="0" hangingPunct="0"/>
            <a:r>
              <a:rPr lang="ja-JP" altLang="en-US" sz="1000" dirty="0">
                <a:solidFill>
                  <a:prstClr val="black"/>
                </a:solidFill>
                <a:latin typeface="Meiryo UI" panose="020B0604030504040204" pitchFamily="50" charset="-128"/>
                <a:ea typeface="Meiryo UI" panose="020B0604030504040204" pitchFamily="50" charset="-128"/>
              </a:rPr>
              <a:t>サービスの展開</a:t>
            </a:r>
          </a:p>
        </p:txBody>
      </p:sp>
      <p:sp>
        <p:nvSpPr>
          <p:cNvPr id="28" name="四角形: 角を丸くする 27">
            <a:extLst>
              <a:ext uri="{FF2B5EF4-FFF2-40B4-BE49-F238E27FC236}">
                <a16:creationId xmlns:a16="http://schemas.microsoft.com/office/drawing/2014/main" id="{6483853D-B9FC-458F-9C17-D48541F124FC}"/>
              </a:ext>
            </a:extLst>
          </p:cNvPr>
          <p:cNvSpPr/>
          <p:nvPr/>
        </p:nvSpPr>
        <p:spPr>
          <a:xfrm>
            <a:off x="4698459" y="1012553"/>
            <a:ext cx="3317884" cy="2126887"/>
          </a:xfrm>
          <a:prstGeom prst="roundRect">
            <a:avLst>
              <a:gd name="adj" fmla="val 142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800"/>
          </a:p>
        </p:txBody>
      </p:sp>
      <p:pic>
        <p:nvPicPr>
          <p:cNvPr id="31" name="図 30">
            <a:extLst>
              <a:ext uri="{FF2B5EF4-FFF2-40B4-BE49-F238E27FC236}">
                <a16:creationId xmlns:a16="http://schemas.microsoft.com/office/drawing/2014/main" id="{E01629CD-D26D-44D8-848C-568838251284}"/>
              </a:ext>
            </a:extLst>
          </p:cNvPr>
          <p:cNvPicPr>
            <a:picLocks noChangeAspect="1"/>
          </p:cNvPicPr>
          <p:nvPr/>
        </p:nvPicPr>
        <p:blipFill>
          <a:blip r:embed="rId4"/>
          <a:stretch>
            <a:fillRect/>
          </a:stretch>
        </p:blipFill>
        <p:spPr>
          <a:xfrm>
            <a:off x="5570338" y="1588583"/>
            <a:ext cx="2234742" cy="1205741"/>
          </a:xfrm>
          <a:prstGeom prst="rect">
            <a:avLst/>
          </a:prstGeom>
          <a:ln>
            <a:solidFill>
              <a:schemeClr val="accent1">
                <a:alpha val="3000"/>
              </a:schemeClr>
            </a:solidFill>
          </a:ln>
        </p:spPr>
      </p:pic>
      <p:grpSp>
        <p:nvGrpSpPr>
          <p:cNvPr id="33" name="グループ化 32">
            <a:extLst>
              <a:ext uri="{FF2B5EF4-FFF2-40B4-BE49-F238E27FC236}">
                <a16:creationId xmlns:a16="http://schemas.microsoft.com/office/drawing/2014/main" id="{7C54DF87-EDC1-4A54-9B20-A7EF5A2D24D5}"/>
              </a:ext>
            </a:extLst>
          </p:cNvPr>
          <p:cNvGrpSpPr/>
          <p:nvPr/>
        </p:nvGrpSpPr>
        <p:grpSpPr>
          <a:xfrm>
            <a:off x="4752790" y="1757755"/>
            <a:ext cx="1307131" cy="1205741"/>
            <a:chOff x="1831253" y="1358659"/>
            <a:chExt cx="4078217" cy="3888854"/>
          </a:xfrm>
        </p:grpSpPr>
        <p:sp>
          <p:nvSpPr>
            <p:cNvPr id="34" name="楕円 33">
              <a:extLst>
                <a:ext uri="{FF2B5EF4-FFF2-40B4-BE49-F238E27FC236}">
                  <a16:creationId xmlns:a16="http://schemas.microsoft.com/office/drawing/2014/main" id="{E90898C7-DFAB-4160-836C-66E410955193}"/>
                </a:ext>
              </a:extLst>
            </p:cNvPr>
            <p:cNvSpPr/>
            <p:nvPr/>
          </p:nvSpPr>
          <p:spPr>
            <a:xfrm>
              <a:off x="1831253" y="1358659"/>
              <a:ext cx="4078217" cy="38888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楕円 34">
              <a:extLst>
                <a:ext uri="{FF2B5EF4-FFF2-40B4-BE49-F238E27FC236}">
                  <a16:creationId xmlns:a16="http://schemas.microsoft.com/office/drawing/2014/main" id="{6680F514-6339-446F-9164-C9C0FC7089FF}"/>
                </a:ext>
              </a:extLst>
            </p:cNvPr>
            <p:cNvSpPr/>
            <p:nvPr/>
          </p:nvSpPr>
          <p:spPr>
            <a:xfrm>
              <a:off x="2665833" y="4038201"/>
              <a:ext cx="2409056" cy="495139"/>
            </a:xfrm>
            <a:prstGeom prst="ellipse">
              <a:avLst/>
            </a:prstGeom>
            <a:solidFill>
              <a:srgbClr val="93949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nvGrpSpPr>
            <p:cNvPr id="36" name="グループ化 35">
              <a:extLst>
                <a:ext uri="{FF2B5EF4-FFF2-40B4-BE49-F238E27FC236}">
                  <a16:creationId xmlns:a16="http://schemas.microsoft.com/office/drawing/2014/main" id="{3C62ECD4-B735-47CB-9245-2A962710CB78}"/>
                </a:ext>
              </a:extLst>
            </p:cNvPr>
            <p:cNvGrpSpPr/>
            <p:nvPr/>
          </p:nvGrpSpPr>
          <p:grpSpPr>
            <a:xfrm>
              <a:off x="2586051" y="2068638"/>
              <a:ext cx="2578952" cy="2757973"/>
              <a:chOff x="7364307" y="2920411"/>
              <a:chExt cx="2743438" cy="3108235"/>
            </a:xfrm>
          </p:grpSpPr>
          <p:pic>
            <p:nvPicPr>
              <p:cNvPr id="37" name="Picture 6" descr="Unitree - Aliengo">
                <a:extLst>
                  <a:ext uri="{FF2B5EF4-FFF2-40B4-BE49-F238E27FC236}">
                    <a16:creationId xmlns:a16="http://schemas.microsoft.com/office/drawing/2014/main" id="{0A11C1AC-A350-4CDE-876D-550A3F26221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64307" y="3285208"/>
                <a:ext cx="2743438" cy="27434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ViperX 300 Robot Arm 6DOF">
                <a:extLst>
                  <a:ext uri="{FF2B5EF4-FFF2-40B4-BE49-F238E27FC236}">
                    <a16:creationId xmlns:a16="http://schemas.microsoft.com/office/drawing/2014/main" id="{0FC1FFE4-DF2A-44E1-8CB3-79238F50FD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500" b="93600" l="8500" r="91300">
                            <a14:foregroundMark x1="56200" y1="7900" x2="68300" y2="8500"/>
                            <a14:foregroundMark x1="68300" y1="8500" x2="68700" y2="8700"/>
                            <a14:foregroundMark x1="65700" y1="5100" x2="57500" y2="3500"/>
                            <a14:foregroundMark x1="8700" y1="57500" x2="8500" y2="66200"/>
                            <a14:foregroundMark x1="55600" y1="63000" x2="58900" y2="63700"/>
                            <a14:foregroundMark x1="41600" y1="90900" x2="54400" y2="93600"/>
                            <a14:foregroundMark x1="54400" y1="93600" x2="77500" y2="88800"/>
                            <a14:foregroundMark x1="90400" y1="86100" x2="91300"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7478385" y="2920411"/>
                <a:ext cx="1351056" cy="135105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5" name="図 44">
            <a:extLst>
              <a:ext uri="{FF2B5EF4-FFF2-40B4-BE49-F238E27FC236}">
                <a16:creationId xmlns:a16="http://schemas.microsoft.com/office/drawing/2014/main" id="{BABAE8ED-447F-4CA4-B389-CA4364F1C13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511" b="96617" l="8829" r="92530">
                        <a14:foregroundMark x1="13922" y1="35714" x2="21222" y2="25376"/>
                        <a14:foregroundMark x1="21222" y1="25376" x2="31579" y2="17293"/>
                        <a14:foregroundMark x1="31579" y1="17293" x2="48896" y2="15977"/>
                        <a14:foregroundMark x1="48896" y1="15977" x2="65705" y2="20489"/>
                        <a14:foregroundMark x1="65705" y1="20489" x2="75552" y2="31015"/>
                        <a14:foregroundMark x1="75552" y1="31015" x2="81494" y2="52444"/>
                        <a14:foregroundMark x1="81494" y1="52444" x2="78268" y2="68985"/>
                        <a14:foregroundMark x1="78268" y1="68985" x2="68081" y2="86278"/>
                        <a14:foregroundMark x1="68081" y1="86278" x2="57725" y2="93045"/>
                        <a14:foregroundMark x1="57725" y1="93045" x2="46010" y2="91165"/>
                        <a14:foregroundMark x1="46010" y1="91165" x2="25297" y2="79323"/>
                        <a14:foregroundMark x1="25297" y1="79323" x2="14431" y2="43985"/>
                        <a14:foregroundMark x1="14431" y1="43985" x2="12224" y2="58083"/>
                        <a14:foregroundMark x1="9168" y1="43609" x2="8829" y2="60150"/>
                        <a14:foregroundMark x1="24788" y1="85902" x2="45161" y2="96241"/>
                        <a14:foregroundMark x1="45161" y1="96241" x2="56876" y2="96617"/>
                        <a14:foregroundMark x1="56876" y1="96617" x2="60951" y2="95301"/>
                        <a14:foregroundMark x1="88625" y1="63910" x2="92402" y2="49098"/>
                        <a14:foregroundMark x1="92517" y1="47744" x2="82852" y2="37782"/>
                        <a14:foregroundMark x1="82852" y1="37782" x2="80306" y2="37970"/>
                        <a14:foregroundMark x1="39898" y1="6391" x2="50594" y2="4511"/>
                        <a14:foregroundMark x1="50594" y1="4511" x2="55008" y2="5827"/>
                        <a14:backgroundMark x1="93209" y1="47556" x2="93379" y2="48308"/>
                        <a14:backgroundMark x1="92869" y1="47932" x2="93209" y2="48684"/>
                      </a14:backgroundRemoval>
                    </a14:imgEffect>
                  </a14:imgLayer>
                </a14:imgProps>
              </a:ext>
            </a:extLst>
          </a:blip>
          <a:srcRect l="6506" r="4414"/>
          <a:stretch/>
        </p:blipFill>
        <p:spPr>
          <a:xfrm>
            <a:off x="4599903" y="812241"/>
            <a:ext cx="1165574" cy="1205741"/>
          </a:xfrm>
          <a:prstGeom prst="rect">
            <a:avLst/>
          </a:prstGeom>
        </p:spPr>
      </p:pic>
      <p:grpSp>
        <p:nvGrpSpPr>
          <p:cNvPr id="46" name="グループ化 45">
            <a:extLst>
              <a:ext uri="{FF2B5EF4-FFF2-40B4-BE49-F238E27FC236}">
                <a16:creationId xmlns:a16="http://schemas.microsoft.com/office/drawing/2014/main" id="{583BACA3-A95B-4703-A29A-A5C9007C66F0}"/>
              </a:ext>
            </a:extLst>
          </p:cNvPr>
          <p:cNvGrpSpPr/>
          <p:nvPr/>
        </p:nvGrpSpPr>
        <p:grpSpPr>
          <a:xfrm>
            <a:off x="5522134" y="2315468"/>
            <a:ext cx="1165575" cy="1197898"/>
            <a:chOff x="10524717" y="1220328"/>
            <a:chExt cx="4078217" cy="4117459"/>
          </a:xfrm>
        </p:grpSpPr>
        <p:sp>
          <p:nvSpPr>
            <p:cNvPr id="47" name="楕円 46">
              <a:extLst>
                <a:ext uri="{FF2B5EF4-FFF2-40B4-BE49-F238E27FC236}">
                  <a16:creationId xmlns:a16="http://schemas.microsoft.com/office/drawing/2014/main" id="{2150C846-C52F-4854-AC5E-342DC76EF54A}"/>
                </a:ext>
              </a:extLst>
            </p:cNvPr>
            <p:cNvSpPr/>
            <p:nvPr/>
          </p:nvSpPr>
          <p:spPr>
            <a:xfrm>
              <a:off x="10524717" y="1448933"/>
              <a:ext cx="4078217" cy="388885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8" name="フリーフォーム: 図形 47">
              <a:extLst>
                <a:ext uri="{FF2B5EF4-FFF2-40B4-BE49-F238E27FC236}">
                  <a16:creationId xmlns:a16="http://schemas.microsoft.com/office/drawing/2014/main" id="{50D57651-2F71-4570-B78E-14D0255CE201}"/>
                </a:ext>
              </a:extLst>
            </p:cNvPr>
            <p:cNvSpPr/>
            <p:nvPr/>
          </p:nvSpPr>
          <p:spPr>
            <a:xfrm rot="577196">
              <a:off x="11522965" y="3812526"/>
              <a:ext cx="2167721" cy="1467465"/>
            </a:xfrm>
            <a:custGeom>
              <a:avLst/>
              <a:gdLst>
                <a:gd name="connsiteX0" fmla="*/ 435077 w 1690249"/>
                <a:gd name="connsiteY0" fmla="*/ 383604 h 1165269"/>
                <a:gd name="connsiteX1" fmla="*/ 383458 w 1690249"/>
                <a:gd name="connsiteY1" fmla="*/ 405727 h 1165269"/>
                <a:gd name="connsiteX2" fmla="*/ 162232 w 1690249"/>
                <a:gd name="connsiteY2" fmla="*/ 560585 h 1165269"/>
                <a:gd name="connsiteX3" fmla="*/ 125361 w 1690249"/>
                <a:gd name="connsiteY3" fmla="*/ 634327 h 1165269"/>
                <a:gd name="connsiteX4" fmla="*/ 95865 w 1690249"/>
                <a:gd name="connsiteY4" fmla="*/ 708069 h 1165269"/>
                <a:gd name="connsiteX5" fmla="*/ 81116 w 1690249"/>
                <a:gd name="connsiteY5" fmla="*/ 744940 h 1165269"/>
                <a:gd name="connsiteX6" fmla="*/ 44245 w 1690249"/>
                <a:gd name="connsiteY6" fmla="*/ 767062 h 1165269"/>
                <a:gd name="connsiteX7" fmla="*/ 29497 w 1690249"/>
                <a:gd name="connsiteY7" fmla="*/ 796559 h 1165269"/>
                <a:gd name="connsiteX8" fmla="*/ 14748 w 1690249"/>
                <a:gd name="connsiteY8" fmla="*/ 818682 h 1165269"/>
                <a:gd name="connsiteX9" fmla="*/ 0 w 1690249"/>
                <a:gd name="connsiteY9" fmla="*/ 862927 h 1165269"/>
                <a:gd name="connsiteX10" fmla="*/ 7374 w 1690249"/>
                <a:gd name="connsiteY10" fmla="*/ 944043 h 1165269"/>
                <a:gd name="connsiteX11" fmla="*/ 95865 w 1690249"/>
                <a:gd name="connsiteY11" fmla="*/ 1017785 h 1165269"/>
                <a:gd name="connsiteX12" fmla="*/ 184355 w 1690249"/>
                <a:gd name="connsiteY12" fmla="*/ 1039908 h 1165269"/>
                <a:gd name="connsiteX13" fmla="*/ 501445 w 1690249"/>
                <a:gd name="connsiteY13" fmla="*/ 1062030 h 1165269"/>
                <a:gd name="connsiteX14" fmla="*/ 567813 w 1690249"/>
                <a:gd name="connsiteY14" fmla="*/ 1084153 h 1165269"/>
                <a:gd name="connsiteX15" fmla="*/ 671052 w 1690249"/>
                <a:gd name="connsiteY15" fmla="*/ 1098901 h 1165269"/>
                <a:gd name="connsiteX16" fmla="*/ 870155 w 1690249"/>
                <a:gd name="connsiteY16" fmla="*/ 1121024 h 1165269"/>
                <a:gd name="connsiteX17" fmla="*/ 951271 w 1690249"/>
                <a:gd name="connsiteY17" fmla="*/ 1135772 h 1165269"/>
                <a:gd name="connsiteX18" fmla="*/ 1260987 w 1690249"/>
                <a:gd name="connsiteY18" fmla="*/ 1165269 h 1165269"/>
                <a:gd name="connsiteX19" fmla="*/ 1312606 w 1690249"/>
                <a:gd name="connsiteY19" fmla="*/ 1143146 h 1165269"/>
                <a:gd name="connsiteX20" fmla="*/ 1327355 w 1690249"/>
                <a:gd name="connsiteY20" fmla="*/ 1098901 h 1165269"/>
                <a:gd name="connsiteX21" fmla="*/ 1364226 w 1690249"/>
                <a:gd name="connsiteY21" fmla="*/ 1025159 h 1165269"/>
                <a:gd name="connsiteX22" fmla="*/ 1423219 w 1690249"/>
                <a:gd name="connsiteY22" fmla="*/ 892424 h 1165269"/>
                <a:gd name="connsiteX23" fmla="*/ 1474839 w 1690249"/>
                <a:gd name="connsiteY23" fmla="*/ 752314 h 1165269"/>
                <a:gd name="connsiteX24" fmla="*/ 1496961 w 1690249"/>
                <a:gd name="connsiteY24" fmla="*/ 663824 h 1165269"/>
                <a:gd name="connsiteX25" fmla="*/ 1504336 w 1690249"/>
                <a:gd name="connsiteY25" fmla="*/ 531088 h 1165269"/>
                <a:gd name="connsiteX26" fmla="*/ 1519084 w 1690249"/>
                <a:gd name="connsiteY26" fmla="*/ 508966 h 1165269"/>
                <a:gd name="connsiteX27" fmla="*/ 1533832 w 1690249"/>
                <a:gd name="connsiteY27" fmla="*/ 457346 h 1165269"/>
                <a:gd name="connsiteX28" fmla="*/ 1578077 w 1690249"/>
                <a:gd name="connsiteY28" fmla="*/ 383604 h 1165269"/>
                <a:gd name="connsiteX29" fmla="*/ 1637071 w 1690249"/>
                <a:gd name="connsiteY29" fmla="*/ 265617 h 1165269"/>
                <a:gd name="connsiteX30" fmla="*/ 1659194 w 1690249"/>
                <a:gd name="connsiteY30" fmla="*/ 206624 h 1165269"/>
                <a:gd name="connsiteX31" fmla="*/ 1666568 w 1690249"/>
                <a:gd name="connsiteY31" fmla="*/ 184501 h 1165269"/>
                <a:gd name="connsiteX32" fmla="*/ 1681316 w 1690249"/>
                <a:gd name="connsiteY32" fmla="*/ 147630 h 1165269"/>
                <a:gd name="connsiteX33" fmla="*/ 1688690 w 1690249"/>
                <a:gd name="connsiteY33" fmla="*/ 88637 h 1165269"/>
                <a:gd name="connsiteX34" fmla="*/ 1585452 w 1690249"/>
                <a:gd name="connsiteY34" fmla="*/ 37017 h 1165269"/>
                <a:gd name="connsiteX35" fmla="*/ 1334729 w 1690249"/>
                <a:gd name="connsiteY35" fmla="*/ 29643 h 1165269"/>
                <a:gd name="connsiteX36" fmla="*/ 1098755 w 1690249"/>
                <a:gd name="connsiteY36" fmla="*/ 146 h 1165269"/>
                <a:gd name="connsiteX37" fmla="*/ 914400 w 1690249"/>
                <a:gd name="connsiteY37" fmla="*/ 22269 h 1165269"/>
                <a:gd name="connsiteX38" fmla="*/ 811161 w 1690249"/>
                <a:gd name="connsiteY38" fmla="*/ 118133 h 1165269"/>
                <a:gd name="connsiteX39" fmla="*/ 766916 w 1690249"/>
                <a:gd name="connsiteY39" fmla="*/ 169753 h 1165269"/>
                <a:gd name="connsiteX40" fmla="*/ 656303 w 1690249"/>
                <a:gd name="connsiteY40" fmla="*/ 250869 h 1165269"/>
                <a:gd name="connsiteX41" fmla="*/ 582561 w 1690249"/>
                <a:gd name="connsiteY41" fmla="*/ 302488 h 1165269"/>
                <a:gd name="connsiteX42" fmla="*/ 567813 w 1690249"/>
                <a:gd name="connsiteY42" fmla="*/ 324611 h 1165269"/>
                <a:gd name="connsiteX43" fmla="*/ 508819 w 1690249"/>
                <a:gd name="connsiteY43" fmla="*/ 346733 h 1165269"/>
                <a:gd name="connsiteX44" fmla="*/ 486697 w 1690249"/>
                <a:gd name="connsiteY44" fmla="*/ 376230 h 1165269"/>
                <a:gd name="connsiteX45" fmla="*/ 435077 w 1690249"/>
                <a:gd name="connsiteY45" fmla="*/ 383604 h 11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90249" h="1165269">
                  <a:moveTo>
                    <a:pt x="435077" y="383604"/>
                  </a:moveTo>
                  <a:cubicBezTo>
                    <a:pt x="417871" y="388520"/>
                    <a:pt x="399712" y="396439"/>
                    <a:pt x="383458" y="405727"/>
                  </a:cubicBezTo>
                  <a:cubicBezTo>
                    <a:pt x="282857" y="463214"/>
                    <a:pt x="235252" y="487565"/>
                    <a:pt x="162232" y="560585"/>
                  </a:cubicBezTo>
                  <a:cubicBezTo>
                    <a:pt x="146226" y="576591"/>
                    <a:pt x="131699" y="620383"/>
                    <a:pt x="125361" y="634327"/>
                  </a:cubicBezTo>
                  <a:cubicBezTo>
                    <a:pt x="89912" y="712314"/>
                    <a:pt x="133532" y="604486"/>
                    <a:pt x="95865" y="708069"/>
                  </a:cubicBezTo>
                  <a:cubicBezTo>
                    <a:pt x="91341" y="720509"/>
                    <a:pt x="89833" y="734978"/>
                    <a:pt x="81116" y="744940"/>
                  </a:cubicBezTo>
                  <a:cubicBezTo>
                    <a:pt x="71678" y="755726"/>
                    <a:pt x="56535" y="759688"/>
                    <a:pt x="44245" y="767062"/>
                  </a:cubicBezTo>
                  <a:cubicBezTo>
                    <a:pt x="39329" y="776894"/>
                    <a:pt x="34951" y="787015"/>
                    <a:pt x="29497" y="796559"/>
                  </a:cubicBezTo>
                  <a:cubicBezTo>
                    <a:pt x="25100" y="804254"/>
                    <a:pt x="18348" y="810583"/>
                    <a:pt x="14748" y="818682"/>
                  </a:cubicBezTo>
                  <a:cubicBezTo>
                    <a:pt x="8434" y="832888"/>
                    <a:pt x="0" y="862927"/>
                    <a:pt x="0" y="862927"/>
                  </a:cubicBezTo>
                  <a:cubicBezTo>
                    <a:pt x="2458" y="889966"/>
                    <a:pt x="-1662" y="918441"/>
                    <a:pt x="7374" y="944043"/>
                  </a:cubicBezTo>
                  <a:cubicBezTo>
                    <a:pt x="18645" y="975977"/>
                    <a:pt x="67099" y="1007187"/>
                    <a:pt x="95865" y="1017785"/>
                  </a:cubicBezTo>
                  <a:cubicBezTo>
                    <a:pt x="124395" y="1028296"/>
                    <a:pt x="154498" y="1034166"/>
                    <a:pt x="184355" y="1039908"/>
                  </a:cubicBezTo>
                  <a:cubicBezTo>
                    <a:pt x="303728" y="1062864"/>
                    <a:pt x="364626" y="1057312"/>
                    <a:pt x="501445" y="1062030"/>
                  </a:cubicBezTo>
                  <a:cubicBezTo>
                    <a:pt x="523568" y="1069404"/>
                    <a:pt x="545026" y="1079199"/>
                    <a:pt x="567813" y="1084153"/>
                  </a:cubicBezTo>
                  <a:cubicBezTo>
                    <a:pt x="601782" y="1091538"/>
                    <a:pt x="636694" y="1093615"/>
                    <a:pt x="671052" y="1098901"/>
                  </a:cubicBezTo>
                  <a:cubicBezTo>
                    <a:pt x="814374" y="1120951"/>
                    <a:pt x="706989" y="1110147"/>
                    <a:pt x="870155" y="1121024"/>
                  </a:cubicBezTo>
                  <a:cubicBezTo>
                    <a:pt x="897194" y="1125940"/>
                    <a:pt x="923963" y="1132681"/>
                    <a:pt x="951271" y="1135772"/>
                  </a:cubicBezTo>
                  <a:cubicBezTo>
                    <a:pt x="1054319" y="1147438"/>
                    <a:pt x="1260987" y="1165269"/>
                    <a:pt x="1260987" y="1165269"/>
                  </a:cubicBezTo>
                  <a:cubicBezTo>
                    <a:pt x="1278193" y="1157895"/>
                    <a:pt x="1299369" y="1156383"/>
                    <a:pt x="1312606" y="1143146"/>
                  </a:cubicBezTo>
                  <a:cubicBezTo>
                    <a:pt x="1323599" y="1132153"/>
                    <a:pt x="1321124" y="1113144"/>
                    <a:pt x="1327355" y="1098901"/>
                  </a:cubicBezTo>
                  <a:cubicBezTo>
                    <a:pt x="1338370" y="1073723"/>
                    <a:pt x="1353562" y="1050487"/>
                    <a:pt x="1364226" y="1025159"/>
                  </a:cubicBezTo>
                  <a:cubicBezTo>
                    <a:pt x="1427095" y="875843"/>
                    <a:pt x="1339487" y="1043140"/>
                    <a:pt x="1423219" y="892424"/>
                  </a:cubicBezTo>
                  <a:cubicBezTo>
                    <a:pt x="1463708" y="730475"/>
                    <a:pt x="1402420" y="960519"/>
                    <a:pt x="1474839" y="752314"/>
                  </a:cubicBezTo>
                  <a:cubicBezTo>
                    <a:pt x="1484827" y="723597"/>
                    <a:pt x="1496961" y="663824"/>
                    <a:pt x="1496961" y="663824"/>
                  </a:cubicBezTo>
                  <a:cubicBezTo>
                    <a:pt x="1499419" y="619579"/>
                    <a:pt x="1498069" y="574956"/>
                    <a:pt x="1504336" y="531088"/>
                  </a:cubicBezTo>
                  <a:cubicBezTo>
                    <a:pt x="1505589" y="522315"/>
                    <a:pt x="1515793" y="517195"/>
                    <a:pt x="1519084" y="508966"/>
                  </a:cubicBezTo>
                  <a:cubicBezTo>
                    <a:pt x="1525730" y="492351"/>
                    <a:pt x="1527408" y="474048"/>
                    <a:pt x="1533832" y="457346"/>
                  </a:cubicBezTo>
                  <a:cubicBezTo>
                    <a:pt x="1581553" y="333270"/>
                    <a:pt x="1531079" y="477602"/>
                    <a:pt x="1578077" y="383604"/>
                  </a:cubicBezTo>
                  <a:cubicBezTo>
                    <a:pt x="1644631" y="250495"/>
                    <a:pt x="1586176" y="333476"/>
                    <a:pt x="1637071" y="265617"/>
                  </a:cubicBezTo>
                  <a:cubicBezTo>
                    <a:pt x="1653811" y="215398"/>
                    <a:pt x="1632737" y="277175"/>
                    <a:pt x="1659194" y="206624"/>
                  </a:cubicBezTo>
                  <a:cubicBezTo>
                    <a:pt x="1661923" y="199346"/>
                    <a:pt x="1663839" y="191779"/>
                    <a:pt x="1666568" y="184501"/>
                  </a:cubicBezTo>
                  <a:cubicBezTo>
                    <a:pt x="1671216" y="172107"/>
                    <a:pt x="1676400" y="159920"/>
                    <a:pt x="1681316" y="147630"/>
                  </a:cubicBezTo>
                  <a:cubicBezTo>
                    <a:pt x="1683774" y="127966"/>
                    <a:pt x="1694134" y="107692"/>
                    <a:pt x="1688690" y="88637"/>
                  </a:cubicBezTo>
                  <a:cubicBezTo>
                    <a:pt x="1672994" y="33700"/>
                    <a:pt x="1629829" y="39081"/>
                    <a:pt x="1585452" y="37017"/>
                  </a:cubicBezTo>
                  <a:cubicBezTo>
                    <a:pt x="1501932" y="33132"/>
                    <a:pt x="1418303" y="32101"/>
                    <a:pt x="1334729" y="29643"/>
                  </a:cubicBezTo>
                  <a:cubicBezTo>
                    <a:pt x="1314053" y="26541"/>
                    <a:pt x="1143853" y="-2292"/>
                    <a:pt x="1098755" y="146"/>
                  </a:cubicBezTo>
                  <a:cubicBezTo>
                    <a:pt x="1036953" y="3487"/>
                    <a:pt x="975852" y="14895"/>
                    <a:pt x="914400" y="22269"/>
                  </a:cubicBezTo>
                  <a:cubicBezTo>
                    <a:pt x="868751" y="56505"/>
                    <a:pt x="860620" y="60430"/>
                    <a:pt x="811161" y="118133"/>
                  </a:cubicBezTo>
                  <a:cubicBezTo>
                    <a:pt x="796413" y="135340"/>
                    <a:pt x="783483" y="154290"/>
                    <a:pt x="766916" y="169753"/>
                  </a:cubicBezTo>
                  <a:cubicBezTo>
                    <a:pt x="673488" y="256952"/>
                    <a:pt x="732132" y="190205"/>
                    <a:pt x="656303" y="250869"/>
                  </a:cubicBezTo>
                  <a:cubicBezTo>
                    <a:pt x="587711" y="305743"/>
                    <a:pt x="671777" y="257881"/>
                    <a:pt x="582561" y="302488"/>
                  </a:cubicBezTo>
                  <a:cubicBezTo>
                    <a:pt x="577645" y="309862"/>
                    <a:pt x="575025" y="319460"/>
                    <a:pt x="567813" y="324611"/>
                  </a:cubicBezTo>
                  <a:cubicBezTo>
                    <a:pt x="560097" y="330122"/>
                    <a:pt x="522141" y="342293"/>
                    <a:pt x="508819" y="346733"/>
                  </a:cubicBezTo>
                  <a:cubicBezTo>
                    <a:pt x="501445" y="356565"/>
                    <a:pt x="496398" y="368684"/>
                    <a:pt x="486697" y="376230"/>
                  </a:cubicBezTo>
                  <a:cubicBezTo>
                    <a:pt x="473681" y="386354"/>
                    <a:pt x="452283" y="378688"/>
                    <a:pt x="435077" y="383604"/>
                  </a:cubicBezTo>
                  <a:close/>
                </a:path>
              </a:pathLst>
            </a:custGeom>
            <a:solidFill>
              <a:srgbClr val="93949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9" name="Picture 2">
              <a:extLst>
                <a:ext uri="{FF2B5EF4-FFF2-40B4-BE49-F238E27FC236}">
                  <a16:creationId xmlns:a16="http://schemas.microsoft.com/office/drawing/2014/main" id="{A33F3D51-E276-4CE5-B83E-E066D89BCBF7}"/>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8125" b="90625" l="9016" r="89549">
                          <a14:foregroundMark x1="39754" y1="41563" x2="45082" y2="35000"/>
                          <a14:foregroundMark x1="45082" y1="35000" x2="40369" y2="25469"/>
                          <a14:foregroundMark x1="40369" y1="25469" x2="40574" y2="24375"/>
                          <a14:foregroundMark x1="40984" y1="23438" x2="34836" y2="21875"/>
                          <a14:foregroundMark x1="34016" y1="20938" x2="33402" y2="20781"/>
                          <a14:foregroundMark x1="33197" y1="20781" x2="31967" y2="20156"/>
                          <a14:foregroundMark x1="58607" y1="23750" x2="65164" y2="8281"/>
                          <a14:foregroundMark x1="67008" y1="17656" x2="67008" y2="22188"/>
                          <a14:foregroundMark x1="51434" y1="16875" x2="49248" y2="18670"/>
                          <a14:foregroundMark x1="66598" y1="16250" x2="66803" y2="17031"/>
                          <a14:foregroundMark x1="73908" y1="63906" x2="72746" y2="69844"/>
                          <a14:foregroundMark x1="74367" y1="61563" x2="74275" y2="62031"/>
                          <a14:foregroundMark x1="76844" y1="48906" x2="74520" y2="60781"/>
                          <a14:foregroundMark x1="72746" y1="69844" x2="61066" y2="82188"/>
                          <a14:foregroundMark x1="45287" y1="85000" x2="44262" y2="87344"/>
                          <a14:foregroundMark x1="32578" y1="72490" x2="32787" y2="74219"/>
                          <a14:foregroundMark x1="32242" y1="69710" x2="32464" y2="71547"/>
                          <a14:foregroundMark x1="29918" y1="50469" x2="31111" y2="60347"/>
                          <a14:foregroundMark x1="32028" y1="72069" x2="31531" y2="69719"/>
                          <a14:foregroundMark x1="32582" y1="74688" x2="32117" y2="72490"/>
                          <a14:foregroundMark x1="31169" y1="69724" x2="31352" y2="72656"/>
                          <a14:foregroundMark x1="73770" y1="62187" x2="73975" y2="63594"/>
                          <a14:foregroundMark x1="60656" y1="87969" x2="58197" y2="89531"/>
                          <a14:foregroundMark x1="60451" y1="90625" x2="57787" y2="90625"/>
                          <a14:foregroundMark x1="29040" y1="57969" x2="30943" y2="69063"/>
                          <a14:foregroundMark x1="28585" y1="55320" x2="28745" y2="56250"/>
                          <a14:foregroundMark x1="56148" y1="28281" x2="55123" y2="33750"/>
                          <a14:foregroundMark x1="49180" y1="19375" x2="49385" y2="22500"/>
                          <a14:foregroundMark x1="9016" y1="43750" x2="9016" y2="44531"/>
                          <a14:foregroundMark x1="67623" y1="46094" x2="70951" y2="46173"/>
                          <a14:foregroundMark x1="68946" y1="54475" x2="68238" y2="55156"/>
                          <a14:foregroundMark x1="72621" y1="50938" x2="69839" y2="53615"/>
                          <a14:foregroundMark x1="76844" y1="46875" x2="74848" y2="48795"/>
                          <a14:foregroundMark x1="28689" y1="51563" x2="28074" y2="55781"/>
                          <a14:foregroundMark x1="65164" y1="47656" x2="64754" y2="52969"/>
                          <a14:foregroundMark x1="73585" y1="46719" x2="74795" y2="46719"/>
                          <a14:foregroundMark x1="72131" y1="46719" x2="72371" y2="46719"/>
                          <a14:foregroundMark x1="66243" y1="37240" x2="66189" y2="37813"/>
                          <a14:foregroundMark x1="66598" y1="33438" x2="66569" y2="33752"/>
                          <a14:foregroundMark x1="65369" y1="35313" x2="65984" y2="34531"/>
                          <a14:foregroundMark x1="34016" y1="72500" x2="38730" y2="69844"/>
                          <a14:backgroundMark x1="13115" y1="27344" x2="19057" y2="35156"/>
                          <a14:backgroundMark x1="19057" y1="35156" x2="13115" y2="27969"/>
                          <a14:backgroundMark x1="13115" y1="27969" x2="13320" y2="27656"/>
                          <a14:backgroundMark x1="7172" y1="47656" x2="21311" y2="48906"/>
                          <a14:backgroundMark x1="21311" y1="48906" x2="23822" y2="53171"/>
                          <a14:backgroundMark x1="25414" y1="62445" x2="25205" y2="65469"/>
                          <a14:backgroundMark x1="25205" y1="65469" x2="15164" y2="72344"/>
                          <a14:backgroundMark x1="15164" y1="72344" x2="14959" y2="72188"/>
                          <a14:backgroundMark x1="76434" y1="63386" x2="76434" y2="63906"/>
                          <a14:backgroundMark x1="72951" y1="60781" x2="72951" y2="61563"/>
                          <a14:backgroundMark x1="37295" y1="72969" x2="40779" y2="71406"/>
                          <a14:backgroundMark x1="46639" y1="22605" x2="45492" y2="26250"/>
                          <a14:backgroundMark x1="47951" y1="18438" x2="47638" y2="19434"/>
                          <a14:backgroundMark x1="50948" y1="33298" x2="50205" y2="42500"/>
                          <a14:backgroundMark x1="36270" y1="59062" x2="36885" y2="68750"/>
                          <a14:backgroundMark x1="36885" y1="68750" x2="33811" y2="60469"/>
                          <a14:backgroundMark x1="33996" y1="68760" x2="34016" y2="69688"/>
                          <a14:backgroundMark x1="34016" y1="69688" x2="36680" y2="69688"/>
                          <a14:backgroundMark x1="25390" y1="55555" x2="25820" y2="56250"/>
                          <a14:backgroundMark x1="20697" y1="47969" x2="24041" y2="53375"/>
                          <a14:backgroundMark x1="25820" y1="56250" x2="25820" y2="57969"/>
                          <a14:backgroundMark x1="23156" y1="47188" x2="24987" y2="51250"/>
                          <a14:backgroundMark x1="22541" y1="28281" x2="21311" y2="31563"/>
                          <a14:backgroundMark x1="26025" y1="24063" x2="29098" y2="24063"/>
                          <a14:backgroundMark x1="67828" y1="47031" x2="67871" y2="47777"/>
                          <a14:backgroundMark x1="68648" y1="47031" x2="68697" y2="47814"/>
                          <a14:backgroundMark x1="69877" y1="47344" x2="71465" y2="47517"/>
                          <a14:backgroundMark x1="67657" y1="53099" x2="67213" y2="53438"/>
                          <a14:backgroundMark x1="70874" y1="34421" x2="80123" y2="45000"/>
                          <a14:backgroundMark x1="69877" y1="33281" x2="70184" y2="33633"/>
                          <a14:backgroundMark x1="80123" y1="45000" x2="71926" y2="34063"/>
                          <a14:backgroundMark x1="71926" y1="34063" x2="71926" y2="33906"/>
                          <a14:backgroundMark x1="69880" y1="38013" x2="71926" y2="44688"/>
                          <a14:backgroundMark x1="68238" y1="32656" x2="68509" y2="33542"/>
                          <a14:backgroundMark x1="71721" y1="44688" x2="67828" y2="40313"/>
                          <a14:backgroundMark x1="68238" y1="38438" x2="68238" y2="37813"/>
                          <a14:backgroundMark x1="67213" y1="41250" x2="67828" y2="42656"/>
                          <a14:backgroundMark x1="68852" y1="33594" x2="69262" y2="37031"/>
                          <a14:backgroundMark x1="70492" y1="47656" x2="70492" y2="50938"/>
                          <a14:backgroundMark x1="71311" y1="47969" x2="72541" y2="47969"/>
                        </a14:backgroundRemoval>
                      </a14:imgEffect>
                    </a14:imgLayer>
                  </a14:imgProps>
                </a:ext>
                <a:ext uri="{28A0092B-C50C-407E-A947-70E740481C1C}">
                  <a14:useLocalDpi xmlns:a14="http://schemas.microsoft.com/office/drawing/2010/main" val="0"/>
                </a:ext>
              </a:extLst>
            </a:blip>
            <a:srcRect/>
            <a:stretch>
              <a:fillRect/>
            </a:stretch>
          </p:blipFill>
          <p:spPr bwMode="auto">
            <a:xfrm>
              <a:off x="10961886" y="1220328"/>
              <a:ext cx="3086650" cy="404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フリーフォーム: 図形 49">
            <a:extLst>
              <a:ext uri="{FF2B5EF4-FFF2-40B4-BE49-F238E27FC236}">
                <a16:creationId xmlns:a16="http://schemas.microsoft.com/office/drawing/2014/main" id="{FE122E92-0665-4770-814C-4F76E048EAA5}"/>
              </a:ext>
            </a:extLst>
          </p:cNvPr>
          <p:cNvSpPr/>
          <p:nvPr/>
        </p:nvSpPr>
        <p:spPr>
          <a:xfrm rot="619692">
            <a:off x="5436935" y="1633063"/>
            <a:ext cx="1248796" cy="501080"/>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51" name="フリーフォーム: 図形 50">
            <a:extLst>
              <a:ext uri="{FF2B5EF4-FFF2-40B4-BE49-F238E27FC236}">
                <a16:creationId xmlns:a16="http://schemas.microsoft.com/office/drawing/2014/main" id="{6E5552B6-580C-4D4C-B92F-6360864428AA}"/>
              </a:ext>
            </a:extLst>
          </p:cNvPr>
          <p:cNvSpPr/>
          <p:nvPr/>
        </p:nvSpPr>
        <p:spPr>
          <a:xfrm rot="19908296">
            <a:off x="5786907" y="2043791"/>
            <a:ext cx="755468" cy="527713"/>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53" name="フリーフォーム: 図形 52">
            <a:extLst>
              <a:ext uri="{FF2B5EF4-FFF2-40B4-BE49-F238E27FC236}">
                <a16:creationId xmlns:a16="http://schemas.microsoft.com/office/drawing/2014/main" id="{B335EAFC-F3BE-4532-835E-F616976B4F45}"/>
              </a:ext>
            </a:extLst>
          </p:cNvPr>
          <p:cNvSpPr/>
          <p:nvPr/>
        </p:nvSpPr>
        <p:spPr>
          <a:xfrm rot="17920062">
            <a:off x="6356502" y="2475971"/>
            <a:ext cx="322999" cy="128121"/>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54" name="テキスト ボックス 53">
            <a:extLst>
              <a:ext uri="{FF2B5EF4-FFF2-40B4-BE49-F238E27FC236}">
                <a16:creationId xmlns:a16="http://schemas.microsoft.com/office/drawing/2014/main" id="{275ACFCF-1D08-4888-8D4D-47BA05A45432}"/>
              </a:ext>
            </a:extLst>
          </p:cNvPr>
          <p:cNvSpPr txBox="1"/>
          <p:nvPr/>
        </p:nvSpPr>
        <p:spPr>
          <a:xfrm>
            <a:off x="5844537" y="1088759"/>
            <a:ext cx="1721131" cy="369332"/>
          </a:xfrm>
          <a:prstGeom prst="rect">
            <a:avLst/>
          </a:prstGeom>
          <a:noFill/>
          <a:ln w="19050">
            <a:solidFill>
              <a:schemeClr val="accent5">
                <a:lumMod val="40000"/>
                <a:lumOff val="60000"/>
              </a:schemeClr>
            </a:solidFill>
          </a:ln>
        </p:spPr>
        <p:txBody>
          <a:bodyPr wrap="square">
            <a:spAutoFit/>
          </a:bodyPr>
          <a:lstStyle/>
          <a:p>
            <a:r>
              <a:rPr lang="ja-JP" altLang="en-US" sz="900" dirty="0">
                <a:latin typeface="Meiryo UI" panose="020B0604030504040204" pitchFamily="50" charset="-128"/>
                <a:ea typeface="Meiryo UI" panose="020B0604030504040204" pitchFamily="50" charset="-128"/>
              </a:rPr>
              <a:t>①手軽さと遠隔作業性を</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両立する遠隔操作</a:t>
            </a:r>
            <a:r>
              <a:rPr lang="en-US" altLang="ja-JP" sz="900" dirty="0">
                <a:latin typeface="Meiryo UI" panose="020B0604030504040204" pitchFamily="50" charset="-128"/>
                <a:ea typeface="Meiryo UI" panose="020B0604030504040204" pitchFamily="50" charset="-128"/>
              </a:rPr>
              <a:t>I/F</a:t>
            </a:r>
            <a:r>
              <a:rPr lang="ja-JP" altLang="en-US" sz="900" dirty="0">
                <a:latin typeface="Meiryo UI" panose="020B0604030504040204" pitchFamily="50" charset="-128"/>
                <a:ea typeface="Meiryo UI" panose="020B0604030504040204" pitchFamily="50" charset="-128"/>
              </a:rPr>
              <a:t>技術</a:t>
            </a:r>
            <a:endParaRPr lang="ja-JP" altLang="en-US" sz="900" dirty="0"/>
          </a:p>
        </p:txBody>
      </p:sp>
      <p:sp>
        <p:nvSpPr>
          <p:cNvPr id="55" name="テキスト ボックス 54">
            <a:extLst>
              <a:ext uri="{FF2B5EF4-FFF2-40B4-BE49-F238E27FC236}">
                <a16:creationId xmlns:a16="http://schemas.microsoft.com/office/drawing/2014/main" id="{7671CB56-3E43-491A-B2D7-BC1102295003}"/>
              </a:ext>
            </a:extLst>
          </p:cNvPr>
          <p:cNvSpPr txBox="1"/>
          <p:nvPr/>
        </p:nvSpPr>
        <p:spPr>
          <a:xfrm>
            <a:off x="6640547" y="1632513"/>
            <a:ext cx="1469527" cy="369332"/>
          </a:xfrm>
          <a:prstGeom prst="rect">
            <a:avLst/>
          </a:prstGeom>
          <a:solidFill>
            <a:schemeClr val="bg1">
              <a:alpha val="68000"/>
            </a:schemeClr>
          </a:solidFill>
          <a:ln w="19050">
            <a:solidFill>
              <a:srgbClr val="FF0000">
                <a:alpha val="70000"/>
              </a:srgbClr>
            </a:solidFill>
          </a:ln>
        </p:spPr>
        <p:txBody>
          <a:bodyPr wrap="square">
            <a:spAutoFit/>
          </a:bodyPr>
          <a:lstStyle/>
          <a:p>
            <a:r>
              <a:rPr lang="ja-JP" altLang="en-US" sz="900" dirty="0">
                <a:latin typeface="Meiryo UI" panose="020B0604030504040204" pitchFamily="50" charset="-128"/>
                <a:ea typeface="Meiryo UI" panose="020B0604030504040204" pitchFamily="50" charset="-128"/>
              </a:rPr>
              <a:t>②遠隔操作</a:t>
            </a:r>
            <a:r>
              <a:rPr lang="en-US" altLang="ja-JP" sz="900" dirty="0">
                <a:latin typeface="Meiryo UI" panose="020B0604030504040204" pitchFamily="50" charset="-128"/>
                <a:ea typeface="Meiryo UI" panose="020B0604030504040204" pitchFamily="50" charset="-128"/>
              </a:rPr>
              <a:t>I/F</a:t>
            </a:r>
            <a:r>
              <a:rPr lang="ja-JP" altLang="en-US" sz="900" dirty="0">
                <a:latin typeface="Meiryo UI" panose="020B0604030504040204" pitchFamily="50" charset="-128"/>
                <a:ea typeface="Meiryo UI" panose="020B0604030504040204" pitchFamily="50" charset="-128"/>
              </a:rPr>
              <a:t>向け</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ニューロフィードバック技術</a:t>
            </a:r>
            <a:endParaRPr lang="ja-JP" altLang="en-US" sz="900" dirty="0"/>
          </a:p>
        </p:txBody>
      </p:sp>
      <p:sp>
        <p:nvSpPr>
          <p:cNvPr id="56" name="円弧 55">
            <a:extLst>
              <a:ext uri="{FF2B5EF4-FFF2-40B4-BE49-F238E27FC236}">
                <a16:creationId xmlns:a16="http://schemas.microsoft.com/office/drawing/2014/main" id="{95EE526D-6016-4CA5-974D-DDC326FF5A54}"/>
              </a:ext>
            </a:extLst>
          </p:cNvPr>
          <p:cNvSpPr/>
          <p:nvPr/>
        </p:nvSpPr>
        <p:spPr>
          <a:xfrm rot="1746437">
            <a:off x="7202098" y="2330844"/>
            <a:ext cx="153506" cy="536401"/>
          </a:xfrm>
          <a:prstGeom prst="arc">
            <a:avLst>
              <a:gd name="adj1" fmla="val 15520787"/>
              <a:gd name="adj2" fmla="val 6228388"/>
            </a:avLst>
          </a:prstGeom>
          <a:ln w="76200">
            <a:solidFill>
              <a:srgbClr val="FF0000">
                <a:alpha val="3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800"/>
          </a:p>
        </p:txBody>
      </p:sp>
      <p:sp>
        <p:nvSpPr>
          <p:cNvPr id="57" name="フリーフォーム: 図形 56">
            <a:extLst>
              <a:ext uri="{FF2B5EF4-FFF2-40B4-BE49-F238E27FC236}">
                <a16:creationId xmlns:a16="http://schemas.microsoft.com/office/drawing/2014/main" id="{56020F2A-B012-4E05-93D8-15886D340642}"/>
              </a:ext>
            </a:extLst>
          </p:cNvPr>
          <p:cNvSpPr/>
          <p:nvPr/>
        </p:nvSpPr>
        <p:spPr>
          <a:xfrm>
            <a:off x="7047513" y="2066691"/>
            <a:ext cx="512074" cy="282119"/>
          </a:xfrm>
          <a:custGeom>
            <a:avLst/>
            <a:gdLst>
              <a:gd name="connsiteX0" fmla="*/ 940777 w 1318846"/>
              <a:gd name="connsiteY0" fmla="*/ 712177 h 712177"/>
              <a:gd name="connsiteX1" fmla="*/ 1318846 w 1318846"/>
              <a:gd name="connsiteY1" fmla="*/ 0 h 712177"/>
              <a:gd name="connsiteX2" fmla="*/ 246185 w 1318846"/>
              <a:gd name="connsiteY2" fmla="*/ 8792 h 712177"/>
              <a:gd name="connsiteX3" fmla="*/ 0 w 1318846"/>
              <a:gd name="connsiteY3" fmla="*/ 369277 h 712177"/>
            </a:gdLst>
            <a:ahLst/>
            <a:cxnLst>
              <a:cxn ang="0">
                <a:pos x="connsiteX0" y="connsiteY0"/>
              </a:cxn>
              <a:cxn ang="0">
                <a:pos x="connsiteX1" y="connsiteY1"/>
              </a:cxn>
              <a:cxn ang="0">
                <a:pos x="connsiteX2" y="connsiteY2"/>
              </a:cxn>
              <a:cxn ang="0">
                <a:pos x="connsiteX3" y="connsiteY3"/>
              </a:cxn>
            </a:cxnLst>
            <a:rect l="l" t="t" r="r" b="b"/>
            <a:pathLst>
              <a:path w="1318846" h="712177">
                <a:moveTo>
                  <a:pt x="940777" y="712177"/>
                </a:moveTo>
                <a:lnTo>
                  <a:pt x="1318846" y="0"/>
                </a:lnTo>
                <a:lnTo>
                  <a:pt x="246185" y="8792"/>
                </a:lnTo>
                <a:lnTo>
                  <a:pt x="0" y="369277"/>
                </a:lnTo>
              </a:path>
            </a:pathLst>
          </a:custGeom>
          <a:noFill/>
          <a:ln w="38100">
            <a:solidFill>
              <a:srgbClr val="FF0000">
                <a:alpha val="53000"/>
              </a:srgbClr>
            </a:solidFill>
            <a:headEnd type="none" w="med" len="med"/>
            <a:tailEnd type="arrow" w="lg"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64" name="テキスト ボックス 63">
            <a:extLst>
              <a:ext uri="{FF2B5EF4-FFF2-40B4-BE49-F238E27FC236}">
                <a16:creationId xmlns:a16="http://schemas.microsoft.com/office/drawing/2014/main" id="{E05DB028-FD43-4990-B897-D45B7BCE18FA}"/>
              </a:ext>
            </a:extLst>
          </p:cNvPr>
          <p:cNvSpPr txBox="1"/>
          <p:nvPr/>
        </p:nvSpPr>
        <p:spPr>
          <a:xfrm>
            <a:off x="4599902" y="3629800"/>
            <a:ext cx="1527645" cy="369332"/>
          </a:xfrm>
          <a:prstGeom prst="rect">
            <a:avLst/>
          </a:prstGeom>
          <a:solidFill>
            <a:schemeClr val="bg1">
              <a:alpha val="54000"/>
            </a:schemeClr>
          </a:solidFill>
          <a:ln w="19050">
            <a:solidFill>
              <a:srgbClr val="92D050"/>
            </a:solidFill>
          </a:ln>
        </p:spPr>
        <p:txBody>
          <a:bodyPr wrap="square">
            <a:spAutoFit/>
          </a:bodyPr>
          <a:lstStyle/>
          <a:p>
            <a:r>
              <a:rPr lang="ja-JP" altLang="en-US" sz="900" dirty="0">
                <a:latin typeface="Meiryo UI" panose="020B0604030504040204" pitchFamily="50" charset="-128"/>
                <a:ea typeface="Meiryo UI" panose="020B0604030504040204" pitchFamily="50" charset="-128"/>
              </a:rPr>
              <a:t>④遠隔操作ソリューションの</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検討・要素技術開発</a:t>
            </a:r>
            <a:endParaRPr lang="ja-JP" altLang="en-US" sz="900" dirty="0"/>
          </a:p>
        </p:txBody>
      </p:sp>
      <p:sp>
        <p:nvSpPr>
          <p:cNvPr id="8" name="矢印: 上向き折線 7">
            <a:extLst>
              <a:ext uri="{FF2B5EF4-FFF2-40B4-BE49-F238E27FC236}">
                <a16:creationId xmlns:a16="http://schemas.microsoft.com/office/drawing/2014/main" id="{A49EF19D-0194-494F-B653-9ED60F156F2C}"/>
              </a:ext>
            </a:extLst>
          </p:cNvPr>
          <p:cNvSpPr/>
          <p:nvPr/>
        </p:nvSpPr>
        <p:spPr bwMode="auto">
          <a:xfrm flipV="1">
            <a:off x="7941862" y="1735788"/>
            <a:ext cx="669817" cy="1017870"/>
          </a:xfrm>
          <a:prstGeom prst="bentUpArrow">
            <a:avLst>
              <a:gd name="adj1" fmla="val 25000"/>
              <a:gd name="adj2" fmla="val 30295"/>
              <a:gd name="adj3" fmla="val 25000"/>
            </a:avLst>
          </a:prstGeom>
          <a:solidFill>
            <a:schemeClr val="accent5">
              <a:lumMod val="40000"/>
              <a:lumOff val="60000"/>
              <a:alpha val="55000"/>
            </a:schemeClr>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dirty="0">
              <a:solidFill>
                <a:srgbClr val="0000CC"/>
              </a:solidFill>
              <a:latin typeface="Meiryo UI" pitchFamily="50" charset="-128"/>
              <a:ea typeface="Meiryo UI" pitchFamily="50" charset="-128"/>
              <a:cs typeface="Meiryo UI" pitchFamily="50" charset="-128"/>
            </a:endParaRPr>
          </a:p>
        </p:txBody>
      </p:sp>
      <p:sp>
        <p:nvSpPr>
          <p:cNvPr id="2" name="正方形/長方形 1">
            <a:extLst>
              <a:ext uri="{FF2B5EF4-FFF2-40B4-BE49-F238E27FC236}">
                <a16:creationId xmlns:a16="http://schemas.microsoft.com/office/drawing/2014/main" id="{AB5DCBB6-E8B8-453D-BDAE-B1388BA3AE78}"/>
              </a:ext>
            </a:extLst>
          </p:cNvPr>
          <p:cNvSpPr/>
          <p:nvPr/>
        </p:nvSpPr>
        <p:spPr bwMode="auto">
          <a:xfrm>
            <a:off x="6964652" y="2712466"/>
            <a:ext cx="2121709" cy="2781535"/>
          </a:xfrm>
          <a:prstGeom prst="rect">
            <a:avLst/>
          </a:prstGeom>
          <a:solidFill>
            <a:srgbClr val="FFFF00">
              <a:alpha val="37000"/>
            </a:srgbClr>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2400" dirty="0">
              <a:solidFill>
                <a:srgbClr val="0000CC"/>
              </a:solidFill>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1298167C-804C-430C-B823-5EBB6B7A6EFE}"/>
              </a:ext>
            </a:extLst>
          </p:cNvPr>
          <p:cNvPicPr>
            <a:picLocks noChangeAspect="1"/>
          </p:cNvPicPr>
          <p:nvPr/>
        </p:nvPicPr>
        <p:blipFill>
          <a:blip r:embed="rId13"/>
          <a:stretch>
            <a:fillRect/>
          </a:stretch>
        </p:blipFill>
        <p:spPr>
          <a:xfrm>
            <a:off x="8050838" y="2851957"/>
            <a:ext cx="966553" cy="1755416"/>
          </a:xfrm>
          <a:prstGeom prst="rect">
            <a:avLst/>
          </a:prstGeom>
          <a:ln w="19050">
            <a:solidFill>
              <a:srgbClr val="FFFF00">
                <a:alpha val="65000"/>
              </a:srgbClr>
            </a:solidFill>
          </a:ln>
          <a:effectLst>
            <a:outerShdw blurRad="50800" dist="38100" dir="2700000" sx="104000" sy="104000" algn="tl" rotWithShape="0">
              <a:prstClr val="black">
                <a:alpha val="40000"/>
              </a:prstClr>
            </a:outerShdw>
          </a:effectLst>
        </p:spPr>
      </p:pic>
      <p:pic>
        <p:nvPicPr>
          <p:cNvPr id="58" name="図 57">
            <a:extLst>
              <a:ext uri="{FF2B5EF4-FFF2-40B4-BE49-F238E27FC236}">
                <a16:creationId xmlns:a16="http://schemas.microsoft.com/office/drawing/2014/main" id="{BDB41FE3-F2C1-4E93-8F81-CB138ED5D3E3}"/>
              </a:ext>
            </a:extLst>
          </p:cNvPr>
          <p:cNvPicPr>
            <a:picLocks noChangeAspect="1"/>
          </p:cNvPicPr>
          <p:nvPr/>
        </p:nvPicPr>
        <p:blipFill>
          <a:blip r:embed="rId13"/>
          <a:stretch>
            <a:fillRect/>
          </a:stretch>
        </p:blipFill>
        <p:spPr>
          <a:xfrm>
            <a:off x="7883644" y="3025294"/>
            <a:ext cx="966553" cy="1755416"/>
          </a:xfrm>
          <a:prstGeom prst="rect">
            <a:avLst/>
          </a:prstGeom>
          <a:ln w="19050">
            <a:solidFill>
              <a:srgbClr val="FFFF00">
                <a:alpha val="65000"/>
              </a:srgbClr>
            </a:solidFill>
          </a:ln>
          <a:effectLst>
            <a:outerShdw blurRad="50800" dist="38100" dir="2700000" sx="104000" sy="104000" algn="tl" rotWithShape="0">
              <a:prstClr val="black">
                <a:alpha val="40000"/>
              </a:prstClr>
            </a:outerShdw>
          </a:effectLst>
        </p:spPr>
      </p:pic>
      <p:sp>
        <p:nvSpPr>
          <p:cNvPr id="60" name="右中かっこ 59">
            <a:extLst>
              <a:ext uri="{FF2B5EF4-FFF2-40B4-BE49-F238E27FC236}">
                <a16:creationId xmlns:a16="http://schemas.microsoft.com/office/drawing/2014/main" id="{2759E709-8E2B-4ACE-925A-917364249C99}"/>
              </a:ext>
            </a:extLst>
          </p:cNvPr>
          <p:cNvSpPr/>
          <p:nvPr/>
        </p:nvSpPr>
        <p:spPr>
          <a:xfrm rot="5400000">
            <a:off x="8528864" y="4760266"/>
            <a:ext cx="120861" cy="901503"/>
          </a:xfrm>
          <a:prstGeom prst="rightBrace">
            <a:avLst>
              <a:gd name="adj1" fmla="val 8333"/>
              <a:gd name="adj2" fmla="val 47461"/>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800"/>
          </a:p>
        </p:txBody>
      </p:sp>
      <p:cxnSp>
        <p:nvCxnSpPr>
          <p:cNvPr id="61" name="コネクタ: カギ線 60">
            <a:extLst>
              <a:ext uri="{FF2B5EF4-FFF2-40B4-BE49-F238E27FC236}">
                <a16:creationId xmlns:a16="http://schemas.microsoft.com/office/drawing/2014/main" id="{2C0DAF5E-E98A-4A69-81B3-4E494AC43370}"/>
              </a:ext>
            </a:extLst>
          </p:cNvPr>
          <p:cNvCxnSpPr>
            <a:cxnSpLocks/>
            <a:stCxn id="60" idx="1"/>
          </p:cNvCxnSpPr>
          <p:nvPr/>
        </p:nvCxnSpPr>
        <p:spPr>
          <a:xfrm rot="16200000" flipH="1" flipV="1">
            <a:off x="8310757" y="5082349"/>
            <a:ext cx="112328" cy="490526"/>
          </a:xfrm>
          <a:prstGeom prst="bentConnector4">
            <a:avLst>
              <a:gd name="adj1" fmla="val 100399"/>
              <a:gd name="adj2" fmla="val 58493"/>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99DA327A-B100-4728-A0BB-CC733741B63E}"/>
              </a:ext>
            </a:extLst>
          </p:cNvPr>
          <p:cNvPicPr>
            <a:picLocks noChangeAspect="1"/>
          </p:cNvPicPr>
          <p:nvPr/>
        </p:nvPicPr>
        <p:blipFill>
          <a:blip r:embed="rId13"/>
          <a:stretch>
            <a:fillRect/>
          </a:stretch>
        </p:blipFill>
        <p:spPr>
          <a:xfrm>
            <a:off x="7732557" y="3167950"/>
            <a:ext cx="966553" cy="1755416"/>
          </a:xfrm>
          <a:prstGeom prst="rect">
            <a:avLst/>
          </a:prstGeom>
          <a:ln w="19050">
            <a:solidFill>
              <a:srgbClr val="FFFF00">
                <a:alpha val="65000"/>
              </a:srgbClr>
            </a:solidFill>
          </a:ln>
          <a:effectLst>
            <a:outerShdw blurRad="50800" dist="38100" dir="2700000" sx="104000" sy="104000" algn="tl" rotWithShape="0">
              <a:prstClr val="black">
                <a:alpha val="40000"/>
              </a:prstClr>
            </a:outerShdw>
          </a:effectLst>
        </p:spPr>
      </p:pic>
      <p:pic>
        <p:nvPicPr>
          <p:cNvPr id="73" name="図 72">
            <a:extLst>
              <a:ext uri="{FF2B5EF4-FFF2-40B4-BE49-F238E27FC236}">
                <a16:creationId xmlns:a16="http://schemas.microsoft.com/office/drawing/2014/main" id="{24326189-954E-4BB9-9EBD-8BED427D496B}"/>
              </a:ext>
            </a:extLst>
          </p:cNvPr>
          <p:cNvPicPr>
            <a:picLocks noChangeAspect="1"/>
          </p:cNvPicPr>
          <p:nvPr/>
        </p:nvPicPr>
        <p:blipFill>
          <a:blip r:embed="rId13"/>
          <a:stretch>
            <a:fillRect/>
          </a:stretch>
        </p:blipFill>
        <p:spPr>
          <a:xfrm>
            <a:off x="7592129" y="3288043"/>
            <a:ext cx="966553" cy="1755416"/>
          </a:xfrm>
          <a:prstGeom prst="rect">
            <a:avLst/>
          </a:prstGeom>
          <a:ln w="19050">
            <a:solidFill>
              <a:srgbClr val="FFFF00">
                <a:alpha val="65000"/>
              </a:srgbClr>
            </a:solidFill>
          </a:ln>
          <a:effectLst>
            <a:outerShdw blurRad="50800" dist="38100" dir="2700000" sx="104000" sy="104000" algn="tl" rotWithShape="0">
              <a:prstClr val="black">
                <a:alpha val="40000"/>
              </a:prstClr>
            </a:outerShdw>
          </a:effectLst>
        </p:spPr>
      </p:pic>
      <p:pic>
        <p:nvPicPr>
          <p:cNvPr id="59" name="図 58">
            <a:extLst>
              <a:ext uri="{FF2B5EF4-FFF2-40B4-BE49-F238E27FC236}">
                <a16:creationId xmlns:a16="http://schemas.microsoft.com/office/drawing/2014/main" id="{38B86711-B2DD-4CB4-B337-E14882F35212}"/>
              </a:ext>
            </a:extLst>
          </p:cNvPr>
          <p:cNvPicPr>
            <a:picLocks noChangeAspect="1"/>
          </p:cNvPicPr>
          <p:nvPr/>
        </p:nvPicPr>
        <p:blipFill>
          <a:blip r:embed="rId13"/>
          <a:stretch>
            <a:fillRect/>
          </a:stretch>
        </p:blipFill>
        <p:spPr>
          <a:xfrm>
            <a:off x="7027511" y="3626077"/>
            <a:ext cx="966553" cy="1755416"/>
          </a:xfrm>
          <a:prstGeom prst="rect">
            <a:avLst/>
          </a:prstGeom>
          <a:ln w="28575">
            <a:solidFill>
              <a:srgbClr val="FFC000">
                <a:alpha val="65000"/>
              </a:srgbClr>
            </a:solidFill>
          </a:ln>
          <a:effectLst>
            <a:outerShdw blurRad="50800" dist="38100" dir="2700000" sx="104000" sy="104000" algn="tl" rotWithShape="0">
              <a:prstClr val="black">
                <a:alpha val="40000"/>
              </a:prstClr>
            </a:outerShdw>
          </a:effectLst>
        </p:spPr>
      </p:pic>
      <p:sp>
        <p:nvSpPr>
          <p:cNvPr id="62" name="テキスト ボックス 61">
            <a:extLst>
              <a:ext uri="{FF2B5EF4-FFF2-40B4-BE49-F238E27FC236}">
                <a16:creationId xmlns:a16="http://schemas.microsoft.com/office/drawing/2014/main" id="{E6BFF57D-7913-411F-83BA-D7054299D613}"/>
              </a:ext>
            </a:extLst>
          </p:cNvPr>
          <p:cNvSpPr txBox="1"/>
          <p:nvPr/>
        </p:nvSpPr>
        <p:spPr>
          <a:xfrm>
            <a:off x="7038920" y="2890201"/>
            <a:ext cx="1009720" cy="369332"/>
          </a:xfrm>
          <a:prstGeom prst="rect">
            <a:avLst/>
          </a:prstGeom>
          <a:solidFill>
            <a:schemeClr val="bg1">
              <a:alpha val="68000"/>
            </a:schemeClr>
          </a:solidFill>
          <a:ln w="19050">
            <a:solidFill>
              <a:srgbClr val="FFC000">
                <a:alpha val="70000"/>
              </a:srgbClr>
            </a:solidFill>
          </a:ln>
        </p:spPr>
        <p:txBody>
          <a:bodyPr wrap="square">
            <a:spAutoFit/>
          </a:bodyPr>
          <a:lstStyle/>
          <a:p>
            <a:r>
              <a:rPr lang="ja-JP" altLang="en-US" sz="900" dirty="0">
                <a:latin typeface="Meiryo UI" panose="020B0604030504040204" pitchFamily="50" charset="-128"/>
                <a:ea typeface="Meiryo UI" panose="020B0604030504040204" pitchFamily="50" charset="-128"/>
              </a:rPr>
              <a:t>③高度な段階的</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自動化技術</a:t>
            </a:r>
            <a:endParaRPr lang="ja-JP" altLang="en-US" sz="900" dirty="0"/>
          </a:p>
        </p:txBody>
      </p:sp>
      <p:pic>
        <p:nvPicPr>
          <p:cNvPr id="12" name="図 11">
            <a:extLst>
              <a:ext uri="{FF2B5EF4-FFF2-40B4-BE49-F238E27FC236}">
                <a16:creationId xmlns:a16="http://schemas.microsoft.com/office/drawing/2014/main" id="{AD98920F-4ED3-4B4F-9164-275B368C97A9}"/>
              </a:ext>
            </a:extLst>
          </p:cNvPr>
          <p:cNvPicPr>
            <a:picLocks noChangeAspect="1"/>
          </p:cNvPicPr>
          <p:nvPr/>
        </p:nvPicPr>
        <p:blipFill>
          <a:blip r:embed="rId14"/>
          <a:stretch>
            <a:fillRect/>
          </a:stretch>
        </p:blipFill>
        <p:spPr>
          <a:xfrm>
            <a:off x="4599902" y="4034073"/>
            <a:ext cx="2307975" cy="1196870"/>
          </a:xfrm>
          <a:prstGeom prst="rect">
            <a:avLst/>
          </a:prstGeom>
        </p:spPr>
      </p:pic>
      <p:sp>
        <p:nvSpPr>
          <p:cNvPr id="76" name="矢印: 右 75">
            <a:extLst>
              <a:ext uri="{FF2B5EF4-FFF2-40B4-BE49-F238E27FC236}">
                <a16:creationId xmlns:a16="http://schemas.microsoft.com/office/drawing/2014/main" id="{3586993A-9AE1-467B-B3CF-FBB16F1F7287}"/>
              </a:ext>
            </a:extLst>
          </p:cNvPr>
          <p:cNvSpPr/>
          <p:nvPr/>
        </p:nvSpPr>
        <p:spPr>
          <a:xfrm rot="10800000">
            <a:off x="6770245" y="4112039"/>
            <a:ext cx="376592" cy="712303"/>
          </a:xfrm>
          <a:prstGeom prst="rightArrow">
            <a:avLst/>
          </a:prstGeom>
          <a:solidFill>
            <a:schemeClr val="accent5">
              <a:alpha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882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6F50887-21E5-4A12-B1D0-1A04B1F562D3}"/>
              </a:ext>
            </a:extLst>
          </p:cNvPr>
          <p:cNvSpPr>
            <a:spLocks noGrp="1"/>
          </p:cNvSpPr>
          <p:nvPr>
            <p:ph type="title"/>
          </p:nvPr>
        </p:nvSpPr>
        <p:spPr/>
        <p:txBody>
          <a:bodyPr/>
          <a:lstStyle/>
          <a:p>
            <a:r>
              <a:rPr lang="ja-JP" altLang="en-US" dirty="0"/>
              <a:t>開発スケジュール</a:t>
            </a:r>
          </a:p>
        </p:txBody>
      </p:sp>
      <p:graphicFrame>
        <p:nvGraphicFramePr>
          <p:cNvPr id="7" name="Group 3"/>
          <p:cNvGraphicFramePr>
            <a:graphicFrameLocks noGrp="1"/>
          </p:cNvGraphicFramePr>
          <p:nvPr>
            <p:extLst>
              <p:ext uri="{D42A27DB-BD31-4B8C-83A1-F6EECF244321}">
                <p14:modId xmlns:p14="http://schemas.microsoft.com/office/powerpoint/2010/main" val="3696426670"/>
              </p:ext>
            </p:extLst>
          </p:nvPr>
        </p:nvGraphicFramePr>
        <p:xfrm>
          <a:off x="101601" y="1124744"/>
          <a:ext cx="8888402" cy="5598203"/>
        </p:xfrm>
        <a:graphic>
          <a:graphicData uri="http://schemas.openxmlformats.org/drawingml/2006/table">
            <a:tbl>
              <a:tblPr/>
              <a:tblGrid>
                <a:gridCol w="1447799">
                  <a:extLst>
                    <a:ext uri="{9D8B030D-6E8A-4147-A177-3AD203B41FA5}">
                      <a16:colId xmlns:a16="http://schemas.microsoft.com/office/drawing/2014/main" val="20000"/>
                    </a:ext>
                  </a:extLst>
                </a:gridCol>
                <a:gridCol w="2480201">
                  <a:extLst>
                    <a:ext uri="{9D8B030D-6E8A-4147-A177-3AD203B41FA5}">
                      <a16:colId xmlns:a16="http://schemas.microsoft.com/office/drawing/2014/main" val="20001"/>
                    </a:ext>
                  </a:extLst>
                </a:gridCol>
                <a:gridCol w="2480201">
                  <a:extLst>
                    <a:ext uri="{9D8B030D-6E8A-4147-A177-3AD203B41FA5}">
                      <a16:colId xmlns:a16="http://schemas.microsoft.com/office/drawing/2014/main" val="20002"/>
                    </a:ext>
                  </a:extLst>
                </a:gridCol>
                <a:gridCol w="2480201">
                  <a:extLst>
                    <a:ext uri="{9D8B030D-6E8A-4147-A177-3AD203B41FA5}">
                      <a16:colId xmlns:a16="http://schemas.microsoft.com/office/drawing/2014/main" val="664849642"/>
                    </a:ext>
                  </a:extLst>
                </a:gridCol>
              </a:tblGrid>
              <a:tr h="5390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開発項目</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91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a:t>
                      </a:r>
                      <a:r>
                        <a:rPr lang="ja-JP" altLang="en-US" sz="1600" dirty="0">
                          <a:latin typeface="Meiryo UI" panose="020B0604030504040204" pitchFamily="50" charset="-128"/>
                          <a:ea typeface="Meiryo UI" panose="020B0604030504040204" pitchFamily="50" charset="-128"/>
                        </a:rPr>
                        <a:t>手軽さと遠隔作業性を両立する遠隔操作</a:t>
                      </a:r>
                      <a:r>
                        <a:rPr lang="en-US" altLang="ja-JP" sz="1600" dirty="0">
                          <a:latin typeface="Meiryo UI" panose="020B0604030504040204" pitchFamily="50" charset="-128"/>
                          <a:ea typeface="Meiryo UI" panose="020B0604030504040204" pitchFamily="50" charset="-128"/>
                        </a:rPr>
                        <a:t>I/F</a:t>
                      </a:r>
                      <a:r>
                        <a:rPr lang="ja-JP" altLang="en-US" sz="1600" dirty="0">
                          <a:latin typeface="Meiryo UI" panose="020B0604030504040204" pitchFamily="50" charset="-128"/>
                          <a:ea typeface="Meiryo UI" panose="020B0604030504040204" pitchFamily="50" charset="-128"/>
                        </a:rPr>
                        <a:t>技術</a:t>
                      </a: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1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ja-JP" altLang="en-US" sz="1600" dirty="0">
                          <a:latin typeface="Meiryo UI" pitchFamily="50" charset="-128"/>
                          <a:ea typeface="Meiryo UI" pitchFamily="50" charset="-128"/>
                          <a:cs typeface="Meiryo UI" pitchFamily="50" charset="-128"/>
                        </a:rPr>
                        <a:t>②遠隔操作</a:t>
                      </a:r>
                      <a:r>
                        <a:rPr lang="en-US" altLang="ja-JP" sz="1600" dirty="0">
                          <a:latin typeface="Meiryo UI" pitchFamily="50" charset="-128"/>
                          <a:ea typeface="Meiryo UI" pitchFamily="50" charset="-128"/>
                          <a:cs typeface="Meiryo UI" pitchFamily="50" charset="-128"/>
                        </a:rPr>
                        <a:t>I/F</a:t>
                      </a:r>
                      <a:r>
                        <a:rPr lang="ja-JP" altLang="en-US" sz="1600" dirty="0">
                          <a:latin typeface="Meiryo UI" pitchFamily="50" charset="-128"/>
                          <a:ea typeface="Meiryo UI" pitchFamily="50" charset="-128"/>
                          <a:cs typeface="Meiryo UI" pitchFamily="50" charset="-128"/>
                        </a:rPr>
                        <a:t>向けニューロフィードバック技術</a:t>
                      </a: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33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ja-JP" altLang="en-US" sz="1600" dirty="0">
                          <a:latin typeface="Meiryo UI" pitchFamily="50" charset="-128"/>
                          <a:ea typeface="Meiryo UI" pitchFamily="50" charset="-128"/>
                          <a:cs typeface="Meiryo UI" pitchFamily="50" charset="-128"/>
                        </a:rPr>
                        <a:t>③高度な段階的自動化技術</a:t>
                      </a: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7464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ja-JP" altLang="en-US" sz="1600" dirty="0">
                          <a:latin typeface="Meiryo UI" pitchFamily="50" charset="-128"/>
                          <a:ea typeface="Meiryo UI" pitchFamily="50" charset="-128"/>
                          <a:cs typeface="Meiryo UI" pitchFamily="50" charset="-128"/>
                        </a:rPr>
                        <a:t>④遠隔操作ソリューションの検討・要素技術開発</a:t>
                      </a: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テキスト ボックス 9">
            <a:extLst>
              <a:ext uri="{FF2B5EF4-FFF2-40B4-BE49-F238E27FC236}">
                <a16:creationId xmlns:a16="http://schemas.microsoft.com/office/drawing/2014/main" id="{EA31B66E-13F0-4483-B458-8EFFDD3CB03B}"/>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sp>
        <p:nvSpPr>
          <p:cNvPr id="8" name="正方形/長方形 7">
            <a:extLst>
              <a:ext uri="{FF2B5EF4-FFF2-40B4-BE49-F238E27FC236}">
                <a16:creationId xmlns:a16="http://schemas.microsoft.com/office/drawing/2014/main" id="{D6D6C026-7449-4678-A4CB-796BA3E81941}"/>
              </a:ext>
            </a:extLst>
          </p:cNvPr>
          <p:cNvSpPr/>
          <p:nvPr/>
        </p:nvSpPr>
        <p:spPr>
          <a:xfrm>
            <a:off x="1588080" y="2187433"/>
            <a:ext cx="1170357"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I/F</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方式検討</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右矢印 81">
            <a:extLst>
              <a:ext uri="{FF2B5EF4-FFF2-40B4-BE49-F238E27FC236}">
                <a16:creationId xmlns:a16="http://schemas.microsoft.com/office/drawing/2014/main" id="{B688FAF2-176B-4421-B283-2286F8B0F867}"/>
              </a:ext>
            </a:extLst>
          </p:cNvPr>
          <p:cNvSpPr/>
          <p:nvPr/>
        </p:nvSpPr>
        <p:spPr>
          <a:xfrm>
            <a:off x="1569247" y="242236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16" name="正方形/長方形 15">
            <a:extLst>
              <a:ext uri="{FF2B5EF4-FFF2-40B4-BE49-F238E27FC236}">
                <a16:creationId xmlns:a16="http://schemas.microsoft.com/office/drawing/2014/main" id="{459360A7-9E98-44B3-B3DD-D5E85B188CE6}"/>
              </a:ext>
            </a:extLst>
          </p:cNvPr>
          <p:cNvSpPr/>
          <p:nvPr/>
        </p:nvSpPr>
        <p:spPr>
          <a:xfrm>
            <a:off x="2771135" y="2188977"/>
            <a:ext cx="1108076"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プロト機設計</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Text Box 25">
            <a:extLst>
              <a:ext uri="{FF2B5EF4-FFF2-40B4-BE49-F238E27FC236}">
                <a16:creationId xmlns:a16="http://schemas.microsoft.com/office/drawing/2014/main" id="{2A891EC2-C88C-4DF5-83DB-5BEDB0125A92}"/>
              </a:ext>
            </a:extLst>
          </p:cNvPr>
          <p:cNvSpPr txBox="1">
            <a:spLocks noChangeArrowheads="1"/>
          </p:cNvSpPr>
          <p:nvPr/>
        </p:nvSpPr>
        <p:spPr bwMode="auto">
          <a:xfrm>
            <a:off x="3080476" y="1683222"/>
            <a:ext cx="1019929"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20" name="右矢印 81">
            <a:extLst>
              <a:ext uri="{FF2B5EF4-FFF2-40B4-BE49-F238E27FC236}">
                <a16:creationId xmlns:a16="http://schemas.microsoft.com/office/drawing/2014/main" id="{4353AABA-4278-4A5B-9C43-9020B033EEE5}"/>
              </a:ext>
            </a:extLst>
          </p:cNvPr>
          <p:cNvSpPr/>
          <p:nvPr/>
        </p:nvSpPr>
        <p:spPr>
          <a:xfrm>
            <a:off x="2806085" y="2425796"/>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22" name="右矢印 81">
            <a:extLst>
              <a:ext uri="{FF2B5EF4-FFF2-40B4-BE49-F238E27FC236}">
                <a16:creationId xmlns:a16="http://schemas.microsoft.com/office/drawing/2014/main" id="{2A3D9C8E-A7E7-4A46-A50A-4513E21B132D}"/>
              </a:ext>
            </a:extLst>
          </p:cNvPr>
          <p:cNvSpPr/>
          <p:nvPr/>
        </p:nvSpPr>
        <p:spPr>
          <a:xfrm>
            <a:off x="4030442" y="2423896"/>
            <a:ext cx="1206533"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24" name="正方形/長方形 23">
            <a:extLst>
              <a:ext uri="{FF2B5EF4-FFF2-40B4-BE49-F238E27FC236}">
                <a16:creationId xmlns:a16="http://schemas.microsoft.com/office/drawing/2014/main" id="{53B8B6E8-F440-4A1D-8D3B-4F1FB72EC14C}"/>
              </a:ext>
            </a:extLst>
          </p:cNvPr>
          <p:cNvSpPr/>
          <p:nvPr/>
        </p:nvSpPr>
        <p:spPr>
          <a:xfrm>
            <a:off x="6526602" y="2160849"/>
            <a:ext cx="1159474"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プロト機改修</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1A1BB675-3BA4-471E-BE18-7EBC146D9956}"/>
              </a:ext>
            </a:extLst>
          </p:cNvPr>
          <p:cNvSpPr/>
          <p:nvPr/>
        </p:nvSpPr>
        <p:spPr>
          <a:xfrm>
            <a:off x="7785584" y="1957657"/>
            <a:ext cx="1104910"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PoC</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評価・改修</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右矢印 81">
            <a:extLst>
              <a:ext uri="{FF2B5EF4-FFF2-40B4-BE49-F238E27FC236}">
                <a16:creationId xmlns:a16="http://schemas.microsoft.com/office/drawing/2014/main" id="{74A8AB85-0218-4A98-BFE2-F651E26BE032}"/>
              </a:ext>
            </a:extLst>
          </p:cNvPr>
          <p:cNvSpPr/>
          <p:nvPr/>
        </p:nvSpPr>
        <p:spPr>
          <a:xfrm>
            <a:off x="1556548" y="6166533"/>
            <a:ext cx="2451426"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9022AAA6-9193-4B9C-845C-F80044F7CF54}"/>
              </a:ext>
            </a:extLst>
          </p:cNvPr>
          <p:cNvSpPr/>
          <p:nvPr/>
        </p:nvSpPr>
        <p:spPr>
          <a:xfrm>
            <a:off x="1619220" y="5728297"/>
            <a:ext cx="2278433"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ts val="1600"/>
              </a:lnSpc>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顧客への提案活動</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遠隔操作ソリューションの検討</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右矢印 81">
            <a:extLst>
              <a:ext uri="{FF2B5EF4-FFF2-40B4-BE49-F238E27FC236}">
                <a16:creationId xmlns:a16="http://schemas.microsoft.com/office/drawing/2014/main" id="{F00132E7-061A-4229-B4A8-90E210E2DAFC}"/>
              </a:ext>
            </a:extLst>
          </p:cNvPr>
          <p:cNvSpPr/>
          <p:nvPr/>
        </p:nvSpPr>
        <p:spPr>
          <a:xfrm>
            <a:off x="4048976" y="6166533"/>
            <a:ext cx="2451426"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4EC5B311-FCA8-4A94-B54D-1CD85246F4EB}"/>
              </a:ext>
            </a:extLst>
          </p:cNvPr>
          <p:cNvSpPr/>
          <p:nvPr/>
        </p:nvSpPr>
        <p:spPr>
          <a:xfrm>
            <a:off x="4330422" y="5886487"/>
            <a:ext cx="2278433"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顧客との</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PoC#1</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実施</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右矢印 81">
            <a:extLst>
              <a:ext uri="{FF2B5EF4-FFF2-40B4-BE49-F238E27FC236}">
                <a16:creationId xmlns:a16="http://schemas.microsoft.com/office/drawing/2014/main" id="{99E3C394-D5DE-41BC-AEA5-5C0DF8FD6435}"/>
              </a:ext>
            </a:extLst>
          </p:cNvPr>
          <p:cNvSpPr/>
          <p:nvPr/>
        </p:nvSpPr>
        <p:spPr>
          <a:xfrm>
            <a:off x="6515181" y="6166533"/>
            <a:ext cx="2451426"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35" name="右矢印 81">
            <a:extLst>
              <a:ext uri="{FF2B5EF4-FFF2-40B4-BE49-F238E27FC236}">
                <a16:creationId xmlns:a16="http://schemas.microsoft.com/office/drawing/2014/main" id="{327089C2-2D03-4CE4-8A55-6B484FDE7A5B}"/>
              </a:ext>
            </a:extLst>
          </p:cNvPr>
          <p:cNvSpPr/>
          <p:nvPr/>
        </p:nvSpPr>
        <p:spPr>
          <a:xfrm>
            <a:off x="1556548" y="358334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929D5DE8-7868-459D-BBBB-658DFC3AC12F}"/>
              </a:ext>
            </a:extLst>
          </p:cNvPr>
          <p:cNvSpPr/>
          <p:nvPr/>
        </p:nvSpPr>
        <p:spPr>
          <a:xfrm>
            <a:off x="1534081" y="3116080"/>
            <a:ext cx="1237055"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帰還する生体信号の選定</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右矢印 81">
            <a:extLst>
              <a:ext uri="{FF2B5EF4-FFF2-40B4-BE49-F238E27FC236}">
                <a16:creationId xmlns:a16="http://schemas.microsoft.com/office/drawing/2014/main" id="{2C986663-366C-4945-BC25-F3EECE28F375}"/>
              </a:ext>
            </a:extLst>
          </p:cNvPr>
          <p:cNvSpPr/>
          <p:nvPr/>
        </p:nvSpPr>
        <p:spPr>
          <a:xfrm>
            <a:off x="7764718" y="242236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39" name="右矢印 81">
            <a:extLst>
              <a:ext uri="{FF2B5EF4-FFF2-40B4-BE49-F238E27FC236}">
                <a16:creationId xmlns:a16="http://schemas.microsoft.com/office/drawing/2014/main" id="{0BC05C67-EB0F-4E3B-A49F-18538371C17E}"/>
              </a:ext>
            </a:extLst>
          </p:cNvPr>
          <p:cNvSpPr/>
          <p:nvPr/>
        </p:nvSpPr>
        <p:spPr>
          <a:xfrm>
            <a:off x="6532108" y="242236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5E50A464-5B1D-480C-99C8-4F76C907B56A}"/>
              </a:ext>
            </a:extLst>
          </p:cNvPr>
          <p:cNvSpPr/>
          <p:nvPr/>
        </p:nvSpPr>
        <p:spPr>
          <a:xfrm>
            <a:off x="4009174" y="2174926"/>
            <a:ext cx="1108076"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プロト機試作</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右矢印 81">
            <a:extLst>
              <a:ext uri="{FF2B5EF4-FFF2-40B4-BE49-F238E27FC236}">
                <a16:creationId xmlns:a16="http://schemas.microsoft.com/office/drawing/2014/main" id="{04E7E4FC-DE5C-4B21-9C33-9C7E7F4D5702}"/>
              </a:ext>
            </a:extLst>
          </p:cNvPr>
          <p:cNvSpPr/>
          <p:nvPr/>
        </p:nvSpPr>
        <p:spPr>
          <a:xfrm>
            <a:off x="5273125" y="2414600"/>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43" name="右矢印 81">
            <a:extLst>
              <a:ext uri="{FF2B5EF4-FFF2-40B4-BE49-F238E27FC236}">
                <a16:creationId xmlns:a16="http://schemas.microsoft.com/office/drawing/2014/main" id="{EB55922B-59FA-4EED-88FD-FBF810EA48C9}"/>
              </a:ext>
            </a:extLst>
          </p:cNvPr>
          <p:cNvSpPr/>
          <p:nvPr/>
        </p:nvSpPr>
        <p:spPr>
          <a:xfrm>
            <a:off x="2774855" y="3590832"/>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5E1801D7-96AF-4453-B536-D0BDE28C2094}"/>
              </a:ext>
            </a:extLst>
          </p:cNvPr>
          <p:cNvSpPr/>
          <p:nvPr/>
        </p:nvSpPr>
        <p:spPr>
          <a:xfrm>
            <a:off x="6822849" y="5886487"/>
            <a:ext cx="1747928"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顧客との</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PoC#2</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実施</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622FE013-3B81-4B22-B7AA-1C1765A054A3}"/>
              </a:ext>
            </a:extLst>
          </p:cNvPr>
          <p:cNvSpPr/>
          <p:nvPr/>
        </p:nvSpPr>
        <p:spPr>
          <a:xfrm>
            <a:off x="2838536" y="3125222"/>
            <a:ext cx="1206533"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感覚刺激制御技術検討</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右矢印 81">
            <a:extLst>
              <a:ext uri="{FF2B5EF4-FFF2-40B4-BE49-F238E27FC236}">
                <a16:creationId xmlns:a16="http://schemas.microsoft.com/office/drawing/2014/main" id="{723353E3-1699-4AD4-A22E-4128DF0677EF}"/>
              </a:ext>
            </a:extLst>
          </p:cNvPr>
          <p:cNvSpPr/>
          <p:nvPr/>
        </p:nvSpPr>
        <p:spPr>
          <a:xfrm>
            <a:off x="4058090" y="3579345"/>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cxnSp>
        <p:nvCxnSpPr>
          <p:cNvPr id="47" name="直線矢印コネクタ 46">
            <a:extLst>
              <a:ext uri="{FF2B5EF4-FFF2-40B4-BE49-F238E27FC236}">
                <a16:creationId xmlns:a16="http://schemas.microsoft.com/office/drawing/2014/main" id="{BF7DDB3C-6C81-4689-B27B-40B5E81ED8CC}"/>
              </a:ext>
            </a:extLst>
          </p:cNvPr>
          <p:cNvCxnSpPr>
            <a:cxnSpLocks/>
          </p:cNvCxnSpPr>
          <p:nvPr/>
        </p:nvCxnSpPr>
        <p:spPr>
          <a:xfrm flipV="1">
            <a:off x="3915895" y="2676525"/>
            <a:ext cx="0" cy="1031559"/>
          </a:xfrm>
          <a:prstGeom prst="straightConnector1">
            <a:avLst/>
          </a:prstGeom>
          <a:ln w="38100">
            <a:solidFill>
              <a:srgbClr val="0000FF"/>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B0E9B9CF-BB89-485B-B4EB-FE57460E958B}"/>
              </a:ext>
            </a:extLst>
          </p:cNvPr>
          <p:cNvCxnSpPr>
            <a:cxnSpLocks/>
            <a:endCxn id="20" idx="3"/>
          </p:cNvCxnSpPr>
          <p:nvPr/>
        </p:nvCxnSpPr>
        <p:spPr>
          <a:xfrm flipV="1">
            <a:off x="4007974" y="2596048"/>
            <a:ext cx="0" cy="3740738"/>
          </a:xfrm>
          <a:prstGeom prst="straightConnector1">
            <a:avLst/>
          </a:prstGeom>
          <a:ln w="38100">
            <a:solidFill>
              <a:srgbClr val="0000FF"/>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B9E21642-3E3B-4539-9ADA-4DDAC834EAE2}"/>
              </a:ext>
            </a:extLst>
          </p:cNvPr>
          <p:cNvSpPr/>
          <p:nvPr/>
        </p:nvSpPr>
        <p:spPr>
          <a:xfrm>
            <a:off x="4106689" y="3142168"/>
            <a:ext cx="1206533"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評価テスト</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方法の検討</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右矢印 81">
            <a:extLst>
              <a:ext uri="{FF2B5EF4-FFF2-40B4-BE49-F238E27FC236}">
                <a16:creationId xmlns:a16="http://schemas.microsoft.com/office/drawing/2014/main" id="{6DBED1CA-E1FE-46D5-8304-501A62B96575}"/>
              </a:ext>
            </a:extLst>
          </p:cNvPr>
          <p:cNvSpPr/>
          <p:nvPr/>
        </p:nvSpPr>
        <p:spPr>
          <a:xfrm>
            <a:off x="5290948" y="3577572"/>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BE8387C6-334E-4582-B3E0-2E94C2BE05D0}"/>
              </a:ext>
            </a:extLst>
          </p:cNvPr>
          <p:cNvSpPr/>
          <p:nvPr/>
        </p:nvSpPr>
        <p:spPr>
          <a:xfrm>
            <a:off x="5289822" y="3250232"/>
            <a:ext cx="1206533"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被験者テスト</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右矢印 81">
            <a:extLst>
              <a:ext uri="{FF2B5EF4-FFF2-40B4-BE49-F238E27FC236}">
                <a16:creationId xmlns:a16="http://schemas.microsoft.com/office/drawing/2014/main" id="{40B6D39D-B04F-4F54-9797-717D06BB6ADF}"/>
              </a:ext>
            </a:extLst>
          </p:cNvPr>
          <p:cNvSpPr/>
          <p:nvPr/>
        </p:nvSpPr>
        <p:spPr>
          <a:xfrm>
            <a:off x="6539005" y="3571348"/>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37" name="右矢印 81">
            <a:extLst>
              <a:ext uri="{FF2B5EF4-FFF2-40B4-BE49-F238E27FC236}">
                <a16:creationId xmlns:a16="http://schemas.microsoft.com/office/drawing/2014/main" id="{D4050DD5-1D21-4520-B206-3A01047472E7}"/>
              </a:ext>
            </a:extLst>
          </p:cNvPr>
          <p:cNvSpPr/>
          <p:nvPr/>
        </p:nvSpPr>
        <p:spPr>
          <a:xfrm>
            <a:off x="7753709" y="3569878"/>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1286F705-050E-4636-A60C-5C720CCCE44F}"/>
              </a:ext>
            </a:extLst>
          </p:cNvPr>
          <p:cNvSpPr/>
          <p:nvPr/>
        </p:nvSpPr>
        <p:spPr>
          <a:xfrm>
            <a:off x="7752583" y="3242538"/>
            <a:ext cx="1206533"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被験者テスト</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0D7B03FA-141E-4FAD-B485-8B50286E7438}"/>
              </a:ext>
            </a:extLst>
          </p:cNvPr>
          <p:cNvSpPr/>
          <p:nvPr/>
        </p:nvSpPr>
        <p:spPr>
          <a:xfrm>
            <a:off x="6569450" y="3125222"/>
            <a:ext cx="1206533"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制御装置</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の改修</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5" name="直線矢印コネクタ 54">
            <a:extLst>
              <a:ext uri="{FF2B5EF4-FFF2-40B4-BE49-F238E27FC236}">
                <a16:creationId xmlns:a16="http://schemas.microsoft.com/office/drawing/2014/main" id="{A162EB8F-207F-40F6-B326-FF43C693917F}"/>
              </a:ext>
            </a:extLst>
          </p:cNvPr>
          <p:cNvCxnSpPr>
            <a:cxnSpLocks/>
          </p:cNvCxnSpPr>
          <p:nvPr/>
        </p:nvCxnSpPr>
        <p:spPr>
          <a:xfrm flipV="1">
            <a:off x="5244593" y="2584852"/>
            <a:ext cx="0" cy="3679451"/>
          </a:xfrm>
          <a:prstGeom prst="straightConnector1">
            <a:avLst/>
          </a:prstGeom>
          <a:ln w="38100">
            <a:solidFill>
              <a:srgbClr val="0000FF"/>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40369A-7FBC-4BEA-A2AE-A5B44F82802E}"/>
              </a:ext>
            </a:extLst>
          </p:cNvPr>
          <p:cNvCxnSpPr>
            <a:cxnSpLocks/>
            <a:endCxn id="39" idx="3"/>
          </p:cNvCxnSpPr>
          <p:nvPr/>
        </p:nvCxnSpPr>
        <p:spPr>
          <a:xfrm flipH="1" flipV="1">
            <a:off x="7733997" y="2592613"/>
            <a:ext cx="1310" cy="3671690"/>
          </a:xfrm>
          <a:prstGeom prst="straightConnector1">
            <a:avLst/>
          </a:prstGeom>
          <a:ln w="38100">
            <a:solidFill>
              <a:srgbClr val="0000FF"/>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5AE89973-8990-453C-AEC8-8AF285285CF3}"/>
              </a:ext>
            </a:extLst>
          </p:cNvPr>
          <p:cNvSpPr/>
          <p:nvPr/>
        </p:nvSpPr>
        <p:spPr>
          <a:xfrm>
            <a:off x="5293740" y="1957657"/>
            <a:ext cx="1104910"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PoC</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評価</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Text Box 25">
            <a:extLst>
              <a:ext uri="{FF2B5EF4-FFF2-40B4-BE49-F238E27FC236}">
                <a16:creationId xmlns:a16="http://schemas.microsoft.com/office/drawing/2014/main" id="{EFDFCC3F-7448-48ED-9AA3-45B17DE8CBE6}"/>
              </a:ext>
            </a:extLst>
          </p:cNvPr>
          <p:cNvSpPr txBox="1">
            <a:spLocks noChangeArrowheads="1"/>
          </p:cNvSpPr>
          <p:nvPr/>
        </p:nvSpPr>
        <p:spPr bwMode="auto">
          <a:xfrm>
            <a:off x="5441132" y="1676760"/>
            <a:ext cx="1151263"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59" name="Text Box 25">
            <a:extLst>
              <a:ext uri="{FF2B5EF4-FFF2-40B4-BE49-F238E27FC236}">
                <a16:creationId xmlns:a16="http://schemas.microsoft.com/office/drawing/2014/main" id="{8BA312E1-6CB4-4D16-965F-C91D6D795E73}"/>
              </a:ext>
            </a:extLst>
          </p:cNvPr>
          <p:cNvSpPr txBox="1">
            <a:spLocks noChangeArrowheads="1"/>
          </p:cNvSpPr>
          <p:nvPr/>
        </p:nvSpPr>
        <p:spPr bwMode="auto">
          <a:xfrm>
            <a:off x="3196692" y="5505774"/>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60" name="右矢印 81">
            <a:extLst>
              <a:ext uri="{FF2B5EF4-FFF2-40B4-BE49-F238E27FC236}">
                <a16:creationId xmlns:a16="http://schemas.microsoft.com/office/drawing/2014/main" id="{EB2CD5BA-0E32-4A61-9CE4-3892652DBAE8}"/>
              </a:ext>
            </a:extLst>
          </p:cNvPr>
          <p:cNvSpPr/>
          <p:nvPr/>
        </p:nvSpPr>
        <p:spPr>
          <a:xfrm>
            <a:off x="1550277" y="5009530"/>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28C85B13-C1BB-488B-9248-D0F3746D1729}"/>
              </a:ext>
            </a:extLst>
          </p:cNvPr>
          <p:cNvSpPr/>
          <p:nvPr/>
        </p:nvSpPr>
        <p:spPr>
          <a:xfrm>
            <a:off x="1471837" y="4560766"/>
            <a:ext cx="1608639"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高速化・高精度化</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アルゴリズム検討</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矢印 81">
            <a:extLst>
              <a:ext uri="{FF2B5EF4-FFF2-40B4-BE49-F238E27FC236}">
                <a16:creationId xmlns:a16="http://schemas.microsoft.com/office/drawing/2014/main" id="{D4CB4F32-CBB4-464D-A3FA-59BB8268D4F2}"/>
              </a:ext>
            </a:extLst>
          </p:cNvPr>
          <p:cNvSpPr/>
          <p:nvPr/>
        </p:nvSpPr>
        <p:spPr>
          <a:xfrm>
            <a:off x="2766871" y="4998423"/>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D0F42F7E-CDAD-4755-8648-36EA7B597DBA}"/>
              </a:ext>
            </a:extLst>
          </p:cNvPr>
          <p:cNvSpPr/>
          <p:nvPr/>
        </p:nvSpPr>
        <p:spPr>
          <a:xfrm>
            <a:off x="2836097" y="4712356"/>
            <a:ext cx="1206533"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実装・評価</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右矢印 81">
            <a:extLst>
              <a:ext uri="{FF2B5EF4-FFF2-40B4-BE49-F238E27FC236}">
                <a16:creationId xmlns:a16="http://schemas.microsoft.com/office/drawing/2014/main" id="{E1793E3A-0A80-4689-9AC6-BEBC8C506EFE}"/>
              </a:ext>
            </a:extLst>
          </p:cNvPr>
          <p:cNvSpPr/>
          <p:nvPr/>
        </p:nvSpPr>
        <p:spPr>
          <a:xfrm>
            <a:off x="4022680" y="5004313"/>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66" name="右矢印 81">
            <a:extLst>
              <a:ext uri="{FF2B5EF4-FFF2-40B4-BE49-F238E27FC236}">
                <a16:creationId xmlns:a16="http://schemas.microsoft.com/office/drawing/2014/main" id="{0A71ECE9-95AF-4A91-A253-56D6B6987AF9}"/>
              </a:ext>
            </a:extLst>
          </p:cNvPr>
          <p:cNvSpPr/>
          <p:nvPr/>
        </p:nvSpPr>
        <p:spPr>
          <a:xfrm>
            <a:off x="5256274" y="501702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68" name="右矢印 81">
            <a:extLst>
              <a:ext uri="{FF2B5EF4-FFF2-40B4-BE49-F238E27FC236}">
                <a16:creationId xmlns:a16="http://schemas.microsoft.com/office/drawing/2014/main" id="{2CCEBB7D-A523-46E9-A82D-8299C10E836C}"/>
              </a:ext>
            </a:extLst>
          </p:cNvPr>
          <p:cNvSpPr/>
          <p:nvPr/>
        </p:nvSpPr>
        <p:spPr>
          <a:xfrm>
            <a:off x="6512473" y="501702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69" name="右矢印 81">
            <a:extLst>
              <a:ext uri="{FF2B5EF4-FFF2-40B4-BE49-F238E27FC236}">
                <a16:creationId xmlns:a16="http://schemas.microsoft.com/office/drawing/2014/main" id="{56B6545A-3169-41D3-A2FD-D6862B3D2B64}"/>
              </a:ext>
            </a:extLst>
          </p:cNvPr>
          <p:cNvSpPr/>
          <p:nvPr/>
        </p:nvSpPr>
        <p:spPr>
          <a:xfrm>
            <a:off x="7761710" y="5017021"/>
            <a:ext cx="1201889" cy="34050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8635B56C-C45E-4F96-8FCF-FF0ABDC55679}"/>
              </a:ext>
            </a:extLst>
          </p:cNvPr>
          <p:cNvSpPr/>
          <p:nvPr/>
        </p:nvSpPr>
        <p:spPr>
          <a:xfrm>
            <a:off x="4007974" y="4530473"/>
            <a:ext cx="1305248"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未知タスク再構築技術検討</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Text Box 25">
            <a:extLst>
              <a:ext uri="{FF2B5EF4-FFF2-40B4-BE49-F238E27FC236}">
                <a16:creationId xmlns:a16="http://schemas.microsoft.com/office/drawing/2014/main" id="{0C6DB624-E2FA-49E0-929F-2CC9D2BE666B}"/>
              </a:ext>
            </a:extLst>
          </p:cNvPr>
          <p:cNvSpPr txBox="1">
            <a:spLocks noChangeArrowheads="1"/>
          </p:cNvSpPr>
          <p:nvPr/>
        </p:nvSpPr>
        <p:spPr bwMode="auto">
          <a:xfrm>
            <a:off x="3196692" y="4134157"/>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2" name="Text Box 25">
            <a:extLst>
              <a:ext uri="{FF2B5EF4-FFF2-40B4-BE49-F238E27FC236}">
                <a16:creationId xmlns:a16="http://schemas.microsoft.com/office/drawing/2014/main" id="{69A29D26-0139-4D75-944D-354C473D421B}"/>
              </a:ext>
            </a:extLst>
          </p:cNvPr>
          <p:cNvSpPr txBox="1">
            <a:spLocks noChangeArrowheads="1"/>
          </p:cNvSpPr>
          <p:nvPr/>
        </p:nvSpPr>
        <p:spPr bwMode="auto">
          <a:xfrm>
            <a:off x="7979329" y="1669510"/>
            <a:ext cx="1074650"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3" name="Text Box 25">
            <a:extLst>
              <a:ext uri="{FF2B5EF4-FFF2-40B4-BE49-F238E27FC236}">
                <a16:creationId xmlns:a16="http://schemas.microsoft.com/office/drawing/2014/main" id="{3223AF6B-2BAE-4970-8E4A-04FECFAF4869}"/>
              </a:ext>
            </a:extLst>
          </p:cNvPr>
          <p:cNvSpPr txBox="1">
            <a:spLocks noChangeArrowheads="1"/>
          </p:cNvSpPr>
          <p:nvPr/>
        </p:nvSpPr>
        <p:spPr bwMode="auto">
          <a:xfrm>
            <a:off x="5693569" y="5484328"/>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4" name="Text Box 25">
            <a:extLst>
              <a:ext uri="{FF2B5EF4-FFF2-40B4-BE49-F238E27FC236}">
                <a16:creationId xmlns:a16="http://schemas.microsoft.com/office/drawing/2014/main" id="{B925AC6B-0206-4CAF-B552-4DF400E5FB25}"/>
              </a:ext>
            </a:extLst>
          </p:cNvPr>
          <p:cNvSpPr txBox="1">
            <a:spLocks noChangeArrowheads="1"/>
          </p:cNvSpPr>
          <p:nvPr/>
        </p:nvSpPr>
        <p:spPr bwMode="auto">
          <a:xfrm>
            <a:off x="8200652" y="5493497"/>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5" name="Text Box 25">
            <a:extLst>
              <a:ext uri="{FF2B5EF4-FFF2-40B4-BE49-F238E27FC236}">
                <a16:creationId xmlns:a16="http://schemas.microsoft.com/office/drawing/2014/main" id="{0217A15E-39D3-49E6-8D9E-584EC8A3C6C1}"/>
              </a:ext>
            </a:extLst>
          </p:cNvPr>
          <p:cNvSpPr txBox="1">
            <a:spLocks noChangeArrowheads="1"/>
          </p:cNvSpPr>
          <p:nvPr/>
        </p:nvSpPr>
        <p:spPr bwMode="auto">
          <a:xfrm>
            <a:off x="3188287" y="2883225"/>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56763CA8-FE8A-4F1C-99E2-95179D3AF8F8}"/>
              </a:ext>
            </a:extLst>
          </p:cNvPr>
          <p:cNvSpPr/>
          <p:nvPr/>
        </p:nvSpPr>
        <p:spPr>
          <a:xfrm>
            <a:off x="5351390" y="4720335"/>
            <a:ext cx="1206533"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実装・評価</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正方形/長方形 79">
            <a:extLst>
              <a:ext uri="{FF2B5EF4-FFF2-40B4-BE49-F238E27FC236}">
                <a16:creationId xmlns:a16="http://schemas.microsoft.com/office/drawing/2014/main" id="{84D7894C-EC2C-4CC9-AE7E-0D1FFFCAC002}"/>
              </a:ext>
            </a:extLst>
          </p:cNvPr>
          <p:cNvSpPr/>
          <p:nvPr/>
        </p:nvSpPr>
        <p:spPr>
          <a:xfrm>
            <a:off x="6557923" y="4537831"/>
            <a:ext cx="1104910" cy="502702"/>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PoC</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自動化検証</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8ED03CCE-89FF-41F3-A43F-31EBF13F3981}"/>
              </a:ext>
            </a:extLst>
          </p:cNvPr>
          <p:cNvSpPr/>
          <p:nvPr/>
        </p:nvSpPr>
        <p:spPr>
          <a:xfrm>
            <a:off x="7698863" y="4720334"/>
            <a:ext cx="1383218" cy="29751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ts val="1600"/>
              </a:lnSpc>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アルゴリズム改修</a:t>
            </a:r>
            <a:endParaRPr lang="ja-JP"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Text Box 25">
            <a:extLst>
              <a:ext uri="{FF2B5EF4-FFF2-40B4-BE49-F238E27FC236}">
                <a16:creationId xmlns:a16="http://schemas.microsoft.com/office/drawing/2014/main" id="{22E45BF7-0E76-4BB1-B6FC-4CF45D84E4F4}"/>
              </a:ext>
            </a:extLst>
          </p:cNvPr>
          <p:cNvSpPr txBox="1">
            <a:spLocks noChangeArrowheads="1"/>
          </p:cNvSpPr>
          <p:nvPr/>
        </p:nvSpPr>
        <p:spPr bwMode="auto">
          <a:xfrm>
            <a:off x="5700789" y="4139899"/>
            <a:ext cx="891606" cy="288147"/>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400" dirty="0">
                <a:latin typeface="Meiryo UI" panose="020B0604030504040204" pitchFamily="50" charset="-128"/>
                <a:ea typeface="Meiryo UI" panose="020B0604030504040204" pitchFamily="50" charset="-128"/>
              </a:rPr>
              <a:t>特許★</a:t>
            </a:r>
            <a:endParaRPr lang="en-US" altLang="ja-JP" sz="14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4404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D847F0AC-B6EE-4171-A6D7-854B921394AC}"/>
              </a:ext>
            </a:extLst>
          </p:cNvPr>
          <p:cNvSpPr>
            <a:spLocks noGrp="1"/>
          </p:cNvSpPr>
          <p:nvPr>
            <p:ph type="body" sz="quarter" idx="13"/>
          </p:nvPr>
        </p:nvSpPr>
        <p:spPr/>
        <p:txBody>
          <a:bodyPr/>
          <a:lstStyle/>
          <a:p>
            <a:pPr>
              <a:spcBef>
                <a:spcPts val="600"/>
              </a:spcBef>
            </a:pPr>
            <a:r>
              <a:rPr lang="en-US" altLang="ja-JP" u="sng" dirty="0">
                <a:solidFill>
                  <a:prstClr val="black"/>
                </a:solidFill>
                <a:latin typeface="Meiryo UI" panose="020B0604030504040204" pitchFamily="50" charset="-128"/>
                <a:ea typeface="Meiryo UI" panose="020B0604030504040204" pitchFamily="50" charset="-128"/>
              </a:rPr>
              <a:t>1. </a:t>
            </a:r>
            <a:r>
              <a:rPr lang="ja-JP" altLang="en-US" u="sng" dirty="0">
                <a:solidFill>
                  <a:prstClr val="black"/>
                </a:solidFill>
                <a:latin typeface="Meiryo UI" panose="020B0604030504040204" pitchFamily="50" charset="-128"/>
                <a:ea typeface="Meiryo UI" panose="020B0604030504040204" pitchFamily="50" charset="-128"/>
              </a:rPr>
              <a:t>競争領域</a:t>
            </a:r>
            <a:r>
              <a:rPr lang="en-US" altLang="ja-JP" u="sng" dirty="0">
                <a:solidFill>
                  <a:prstClr val="black"/>
                </a:solidFill>
                <a:latin typeface="Meiryo UI" panose="020B0604030504040204" pitchFamily="50" charset="-128"/>
                <a:ea typeface="Meiryo UI" panose="020B0604030504040204" pitchFamily="50" charset="-128"/>
              </a:rPr>
              <a:t>/</a:t>
            </a:r>
            <a:r>
              <a:rPr lang="ja-JP" altLang="en-US" u="sng" dirty="0">
                <a:solidFill>
                  <a:prstClr val="black"/>
                </a:solidFill>
                <a:latin typeface="Meiryo UI" panose="020B0604030504040204" pitchFamily="50" charset="-128"/>
                <a:ea typeface="Meiryo UI" panose="020B0604030504040204" pitchFamily="50" charset="-128"/>
              </a:rPr>
              <a:t>協調領域</a:t>
            </a:r>
            <a:endParaRPr lang="en-US" altLang="ja-JP" dirty="0">
              <a:solidFill>
                <a:prstClr val="black"/>
              </a:solidFill>
              <a:latin typeface="Meiryo UI" panose="020B0604030504040204" pitchFamily="50" charset="-128"/>
              <a:ea typeface="Meiryo UI" panose="020B0604030504040204" pitchFamily="50" charset="-128"/>
            </a:endParaRPr>
          </a:p>
          <a:p>
            <a:pPr marL="444500" indent="-336550">
              <a:buFontTx/>
              <a:buAutoNum type="arabicParenBoth"/>
            </a:pPr>
            <a:r>
              <a:rPr lang="ja-JP" altLang="en-US" dirty="0">
                <a:solidFill>
                  <a:prstClr val="black"/>
                </a:solidFill>
                <a:latin typeface="Meiryo UI" panose="020B0604030504040204" pitchFamily="50" charset="-128"/>
                <a:ea typeface="Meiryo UI" panose="020B0604030504040204" pitchFamily="50" charset="-128"/>
              </a:rPr>
              <a:t>競争領域：人の認知特性を活用した遠隔操作</a:t>
            </a:r>
            <a:r>
              <a:rPr lang="en-US" altLang="ja-JP" dirty="0">
                <a:solidFill>
                  <a:prstClr val="black"/>
                </a:solidFill>
              </a:rPr>
              <a:t>I/F</a:t>
            </a:r>
            <a:r>
              <a:rPr lang="ja-JP" altLang="en-US" dirty="0">
                <a:solidFill>
                  <a:prstClr val="black"/>
                </a:solidFill>
                <a:latin typeface="Meiryo UI" panose="020B0604030504040204" pitchFamily="50" charset="-128"/>
                <a:ea typeface="Meiryo UI" panose="020B0604030504040204" pitchFamily="50" charset="-128"/>
              </a:rPr>
              <a:t>技術、段階的自動化技術</a:t>
            </a:r>
            <a:endParaRPr lang="ja-JP" altLang="en-US" dirty="0">
              <a:latin typeface="Meiryo UI" panose="020B0604030504040204" pitchFamily="50" charset="-128"/>
              <a:ea typeface="Meiryo UI" panose="020B0604030504040204" pitchFamily="50" charset="-128"/>
            </a:endParaRPr>
          </a:p>
          <a:p>
            <a:pPr marL="444500" indent="-336550">
              <a:buFontTx/>
              <a:buAutoNum type="arabicParenBoth"/>
            </a:pPr>
            <a:r>
              <a:rPr lang="ja-JP" altLang="en-US" dirty="0">
                <a:latin typeface="Meiryo UI" panose="020B0604030504040204" pitchFamily="50" charset="-128"/>
                <a:ea typeface="Meiryo UI" panose="020B0604030504040204" pitchFamily="50" charset="-128"/>
              </a:rPr>
              <a:t>協調領域：エッジ機器との</a:t>
            </a:r>
            <a:r>
              <a:rPr lang="en-US" altLang="ja-JP" dirty="0">
                <a:latin typeface="Meiryo UI" panose="020B0604030504040204" pitchFamily="50" charset="-128"/>
                <a:ea typeface="Meiryo UI" panose="020B0604030504040204" pitchFamily="50" charset="-128"/>
              </a:rPr>
              <a:t>I/F</a:t>
            </a:r>
            <a:r>
              <a:rPr lang="ja-JP" altLang="en-US" dirty="0">
                <a:latin typeface="Meiryo UI" panose="020B0604030504040204" pitchFamily="50" charset="-128"/>
                <a:ea typeface="Meiryo UI" panose="020B0604030504040204" pitchFamily="50" charset="-128"/>
              </a:rPr>
              <a:t>に関わる技術、通信技術</a:t>
            </a:r>
            <a:endParaRPr lang="en-US" altLang="ja-JP" dirty="0">
              <a:latin typeface="Meiryo UI" panose="020B0604030504040204" pitchFamily="50" charset="-128"/>
              <a:ea typeface="Meiryo UI" panose="020B0604030504040204" pitchFamily="50" charset="-128"/>
            </a:endParaRPr>
          </a:p>
          <a:p>
            <a:pPr>
              <a:spcBef>
                <a:spcPts val="600"/>
              </a:spcBef>
            </a:pPr>
            <a:r>
              <a:rPr lang="en-US" altLang="ja-JP" u="sng" dirty="0">
                <a:solidFill>
                  <a:prstClr val="black"/>
                </a:solidFill>
                <a:latin typeface="Meiryo UI" panose="020B0604030504040204" pitchFamily="50" charset="-128"/>
                <a:ea typeface="Meiryo UI" panose="020B0604030504040204" pitchFamily="50" charset="-128"/>
              </a:rPr>
              <a:t>2.</a:t>
            </a:r>
            <a:r>
              <a:rPr lang="ja-JP" altLang="en-US" u="sng" dirty="0">
                <a:solidFill>
                  <a:prstClr val="black"/>
                </a:solidFill>
                <a:latin typeface="Meiryo UI" panose="020B0604030504040204" pitchFamily="50" charset="-128"/>
                <a:ea typeface="Meiryo UI" panose="020B0604030504040204" pitchFamily="50" charset="-128"/>
              </a:rPr>
              <a:t>知的財産権戦略</a:t>
            </a:r>
            <a:endParaRPr lang="en-US" altLang="ja-JP" u="sng"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dirty="0">
                <a:solidFill>
                  <a:prstClr val="black"/>
                </a:solidFill>
                <a:latin typeface="Meiryo UI" panose="020B0604030504040204" pitchFamily="50" charset="-128"/>
                <a:ea typeface="Meiryo UI" panose="020B0604030504040204" pitchFamily="50" charset="-128"/>
              </a:rPr>
              <a:t>　他社差別化技術である人の認知特性を活用し</a:t>
            </a:r>
            <a:r>
              <a:rPr lang="ja-JP" altLang="en-US" dirty="0">
                <a:solidFill>
                  <a:prstClr val="black"/>
                </a:solidFill>
              </a:rPr>
              <a:t>た遠隔操作</a:t>
            </a:r>
            <a:r>
              <a:rPr lang="en-US" altLang="ja-JP" dirty="0">
                <a:solidFill>
                  <a:prstClr val="black"/>
                </a:solidFill>
              </a:rPr>
              <a:t>I/F</a:t>
            </a:r>
            <a:r>
              <a:rPr lang="ja-JP" altLang="en-US" dirty="0">
                <a:solidFill>
                  <a:prstClr val="black"/>
                </a:solidFill>
              </a:rPr>
              <a:t>技術への更なる出願と、段階的自動化技術、</a:t>
            </a:r>
            <a:br>
              <a:rPr lang="en-US" altLang="ja-JP" dirty="0">
                <a:solidFill>
                  <a:prstClr val="black"/>
                </a:solidFill>
              </a:rPr>
            </a:br>
            <a:r>
              <a:rPr lang="ja-JP" altLang="en-US" dirty="0">
                <a:solidFill>
                  <a:prstClr val="black"/>
                </a:solidFill>
              </a:rPr>
              <a:t>　感覚刺激制御技術に注力して出願。人の認知特性を活用した遠隔操作</a:t>
            </a:r>
            <a:r>
              <a:rPr lang="en-US" altLang="ja-JP" dirty="0">
                <a:solidFill>
                  <a:prstClr val="black"/>
                </a:solidFill>
              </a:rPr>
              <a:t>I/F</a:t>
            </a:r>
            <a:r>
              <a:rPr lang="ja-JP" altLang="en-US" dirty="0">
                <a:solidFill>
                  <a:prstClr val="black"/>
                </a:solidFill>
              </a:rPr>
              <a:t>技術と感覚刺激制御技術に</a:t>
            </a:r>
            <a:br>
              <a:rPr lang="en-US" altLang="ja-JP" dirty="0">
                <a:solidFill>
                  <a:prstClr val="black"/>
                </a:solidFill>
              </a:rPr>
            </a:br>
            <a:r>
              <a:rPr lang="ja-JP" altLang="en-US" dirty="0">
                <a:solidFill>
                  <a:prstClr val="black"/>
                </a:solidFill>
              </a:rPr>
              <a:t>　関しては本開発に関連する注意特許は出願されておらず、先行的な知財権獲得を目指す</a:t>
            </a:r>
            <a:endParaRPr lang="en-US" altLang="ja-JP" dirty="0">
              <a:solidFill>
                <a:prstClr val="black"/>
              </a:solidFill>
              <a:latin typeface="Meiryo UI" panose="020B0604030504040204" pitchFamily="50" charset="-128"/>
              <a:ea typeface="Meiryo UI" panose="020B0604030504040204" pitchFamily="50" charset="-128"/>
            </a:endParaRPr>
          </a:p>
          <a:p>
            <a:pPr>
              <a:spcBef>
                <a:spcPts val="600"/>
              </a:spcBef>
            </a:pPr>
            <a:r>
              <a:rPr lang="en-US" altLang="ja-JP" u="sng" dirty="0">
                <a:solidFill>
                  <a:prstClr val="black"/>
                </a:solidFill>
                <a:latin typeface="Meiryo UI" panose="020B0604030504040204" pitchFamily="50" charset="-128"/>
                <a:ea typeface="Meiryo UI" panose="020B0604030504040204" pitchFamily="50" charset="-128"/>
              </a:rPr>
              <a:t>3.</a:t>
            </a:r>
            <a:r>
              <a:rPr lang="ja-JP" altLang="en-US" u="sng" dirty="0">
                <a:solidFill>
                  <a:prstClr val="black"/>
                </a:solidFill>
                <a:latin typeface="Meiryo UI" panose="020B0604030504040204" pitchFamily="50" charset="-128"/>
                <a:ea typeface="Meiryo UI" panose="020B0604030504040204" pitchFamily="50" charset="-128"/>
              </a:rPr>
              <a:t>標準化活動戦略</a:t>
            </a:r>
            <a:endParaRPr lang="en-US" altLang="ja-JP" u="sng"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sz="1600" dirty="0">
                <a:solidFill>
                  <a:prstClr val="black"/>
                </a:solidFill>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エッジ機器との</a:t>
            </a:r>
            <a:r>
              <a:rPr lang="en-US" altLang="ja-JP" sz="1600" dirty="0">
                <a:latin typeface="Meiryo UI" panose="020B0604030504040204" pitchFamily="50" charset="-128"/>
                <a:ea typeface="Meiryo UI" panose="020B0604030504040204" pitchFamily="50" charset="-128"/>
              </a:rPr>
              <a:t>I/F</a:t>
            </a:r>
            <a:r>
              <a:rPr lang="ja-JP" altLang="en-US" sz="1600" dirty="0">
                <a:latin typeface="Meiryo UI" panose="020B0604030504040204" pitchFamily="50" charset="-128"/>
                <a:ea typeface="Meiryo UI" panose="020B0604030504040204" pitchFamily="50" charset="-128"/>
              </a:rPr>
              <a:t>に関わる標準化活動が</a:t>
            </a:r>
            <a:r>
              <a:rPr lang="en-US" altLang="ja-JP" sz="1600" dirty="0">
                <a:latin typeface="Meiryo UI" panose="020B0604030504040204" pitchFamily="50" charset="-128"/>
                <a:ea typeface="Meiryo UI" panose="020B0604030504040204" pitchFamily="50" charset="-128"/>
              </a:rPr>
              <a:t>2003</a:t>
            </a:r>
            <a:r>
              <a:rPr lang="ja-JP" altLang="en-US" sz="1600" dirty="0">
                <a:latin typeface="Meiryo UI" panose="020B0604030504040204" pitchFamily="50" charset="-128"/>
                <a:ea typeface="Meiryo UI" panose="020B0604030504040204" pitchFamily="50" charset="-128"/>
              </a:rPr>
              <a:t>年よりネットワークロボットフォーラムにて進められている。</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　当社は本標準化活動の動向を注視すると共に、必要があればフォーラムに参画することを検討する</a:t>
            </a:r>
            <a:r>
              <a:rPr lang="ja-JP" altLang="en-US" u="sng" dirty="0">
                <a:solidFill>
                  <a:prstClr val="black"/>
                </a:solidFill>
                <a:latin typeface="Meiryo UI" panose="020B0604030504040204" pitchFamily="50" charset="-128"/>
                <a:ea typeface="Meiryo UI" panose="020B0604030504040204" pitchFamily="50" charset="-128"/>
              </a:rPr>
              <a:t>　</a:t>
            </a:r>
            <a:endParaRPr lang="en-US" altLang="ja-JP" u="sng" dirty="0">
              <a:solidFill>
                <a:prstClr val="black"/>
              </a:solidFill>
              <a:latin typeface="Meiryo UI" panose="020B0604030504040204" pitchFamily="50" charset="-128"/>
              <a:ea typeface="Meiryo UI" panose="020B0604030504040204" pitchFamily="50" charset="-128"/>
            </a:endParaRPr>
          </a:p>
          <a:p>
            <a:pPr>
              <a:spcBef>
                <a:spcPts val="600"/>
              </a:spcBef>
            </a:pPr>
            <a:r>
              <a:rPr lang="en-US" altLang="ja-JP" u="sng" dirty="0">
                <a:solidFill>
                  <a:prstClr val="black"/>
                </a:solidFill>
                <a:latin typeface="Meiryo UI" panose="020B0604030504040204" pitchFamily="50" charset="-128"/>
                <a:ea typeface="Meiryo UI" panose="020B0604030504040204" pitchFamily="50" charset="-128"/>
              </a:rPr>
              <a:t>4. </a:t>
            </a:r>
            <a:r>
              <a:rPr lang="ja-JP" altLang="en-US" u="sng" dirty="0">
                <a:solidFill>
                  <a:prstClr val="black"/>
                </a:solidFill>
                <a:latin typeface="Meiryo UI" panose="020B0604030504040204" pitchFamily="50" charset="-128"/>
                <a:ea typeface="Meiryo UI" panose="020B0604030504040204" pitchFamily="50" charset="-128"/>
              </a:rPr>
              <a:t>産学官連携の活用方針</a:t>
            </a:r>
            <a:endParaRPr lang="en-US" altLang="ja-JP" u="sng" dirty="0">
              <a:solidFill>
                <a:prstClr val="black"/>
              </a:solidFill>
              <a:latin typeface="Meiryo UI" panose="020B0604030504040204" pitchFamily="50" charset="-128"/>
              <a:ea typeface="Meiryo UI" panose="020B0604030504040204" pitchFamily="50" charset="-128"/>
            </a:endParaRPr>
          </a:p>
          <a:p>
            <a:pPr marL="444500" indent="-336550">
              <a:buFontTx/>
              <a:buAutoNum type="arabicParenBoth"/>
            </a:pPr>
            <a:r>
              <a:rPr lang="ja-JP" altLang="en-US" dirty="0">
                <a:solidFill>
                  <a:prstClr val="black"/>
                </a:solidFill>
              </a:rPr>
              <a:t>人の認知特性を活用した遠隔操作</a:t>
            </a:r>
            <a:r>
              <a:rPr lang="en-US" altLang="ja-JP" dirty="0">
                <a:solidFill>
                  <a:prstClr val="black"/>
                </a:solidFill>
              </a:rPr>
              <a:t>I/F</a:t>
            </a:r>
            <a:r>
              <a:rPr lang="ja-JP" altLang="en-US" dirty="0">
                <a:solidFill>
                  <a:prstClr val="black"/>
                </a:solidFill>
              </a:rPr>
              <a:t>技術に関して、関西大が保有する人特性を活用した機械設計技術を活用することで開発加速を計画</a:t>
            </a:r>
            <a:endParaRPr lang="ja-JP" altLang="en-US" dirty="0">
              <a:latin typeface="Meiryo UI" panose="020B0604030504040204" pitchFamily="50" charset="-128"/>
              <a:ea typeface="Meiryo UI" panose="020B0604030504040204" pitchFamily="50" charset="-128"/>
            </a:endParaRPr>
          </a:p>
          <a:p>
            <a:pPr marL="444500" indent="-336550">
              <a:buFontTx/>
              <a:buAutoNum type="arabicParenBoth"/>
            </a:pPr>
            <a:r>
              <a:rPr lang="ja-JP" altLang="en-US" dirty="0"/>
              <a:t>感覚刺激制御技術に関して、産総研冠ラボの連携を通じて産総研が保有するノイズ環境下での脳波信号処理技術等を活用することで、開発加速を計画</a:t>
            </a:r>
            <a:endParaRPr lang="en-US" altLang="ja-JP" dirty="0">
              <a:latin typeface="Meiryo UI" panose="020B0604030504040204" pitchFamily="50" charset="-128"/>
              <a:ea typeface="Meiryo UI" panose="020B0604030504040204" pitchFamily="50" charset="-128"/>
            </a:endParaRPr>
          </a:p>
          <a:p>
            <a:endParaRPr lang="ja-JP" altLang="en-US" dirty="0"/>
          </a:p>
        </p:txBody>
      </p:sp>
      <p:sp>
        <p:nvSpPr>
          <p:cNvPr id="12" name="Text Box 35"/>
          <p:cNvSpPr txBox="1">
            <a:spLocks noChangeArrowheads="1"/>
          </p:cNvSpPr>
          <p:nvPr/>
        </p:nvSpPr>
        <p:spPr bwMode="auto">
          <a:xfrm>
            <a:off x="152400" y="5041204"/>
            <a:ext cx="1416057" cy="338554"/>
          </a:xfrm>
          <a:prstGeom prst="rect">
            <a:avLst/>
          </a:prstGeom>
          <a:noFill/>
          <a:ln w="9525">
            <a:noFill/>
            <a:miter lim="800000"/>
            <a:headEnd/>
            <a:tailEnd/>
          </a:ln>
        </p:spPr>
        <p:txBody>
          <a:bodyPr wrap="square">
            <a:spAutoFit/>
          </a:bodyPr>
          <a:lstStyle/>
          <a:p>
            <a:r>
              <a:rPr lang="ja-JP" altLang="en-US" sz="1600" dirty="0">
                <a:latin typeface="Meiryo UI" panose="020B0604030504040204" pitchFamily="50" charset="-128"/>
                <a:ea typeface="Meiryo UI" panose="020B0604030504040204" pitchFamily="50" charset="-128"/>
              </a:rPr>
              <a:t>出願計画</a:t>
            </a:r>
          </a:p>
        </p:txBody>
      </p:sp>
      <p:graphicFrame>
        <p:nvGraphicFramePr>
          <p:cNvPr id="15" name="Group 36"/>
          <p:cNvGraphicFramePr>
            <a:graphicFrameLocks noGrp="1"/>
          </p:cNvGraphicFramePr>
          <p:nvPr>
            <p:extLst>
              <p:ext uri="{D42A27DB-BD31-4B8C-83A1-F6EECF244321}">
                <p14:modId xmlns:p14="http://schemas.microsoft.com/office/powerpoint/2010/main" val="1242027646"/>
              </p:ext>
            </p:extLst>
          </p:nvPr>
        </p:nvGraphicFramePr>
        <p:xfrm>
          <a:off x="217715" y="5431896"/>
          <a:ext cx="8772288" cy="1222324"/>
        </p:xfrm>
        <a:graphic>
          <a:graphicData uri="http://schemas.openxmlformats.org/drawingml/2006/table">
            <a:tbl>
              <a:tblPr/>
              <a:tblGrid>
                <a:gridCol w="1306285">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2296160">
                  <a:extLst>
                    <a:ext uri="{9D8B030D-6E8A-4147-A177-3AD203B41FA5}">
                      <a16:colId xmlns:a16="http://schemas.microsoft.com/office/drawing/2014/main" val="20002"/>
                    </a:ext>
                  </a:extLst>
                </a:gridCol>
                <a:gridCol w="2161210">
                  <a:extLst>
                    <a:ext uri="{9D8B030D-6E8A-4147-A177-3AD203B41FA5}">
                      <a16:colId xmlns:a16="http://schemas.microsoft.com/office/drawing/2014/main" val="3259153978"/>
                    </a:ext>
                  </a:extLst>
                </a:gridCol>
                <a:gridCol w="824233">
                  <a:extLst>
                    <a:ext uri="{9D8B030D-6E8A-4147-A177-3AD203B41FA5}">
                      <a16:colId xmlns:a16="http://schemas.microsoft.com/office/drawing/2014/main" val="20004"/>
                    </a:ext>
                  </a:extLst>
                </a:gridCol>
              </a:tblGrid>
              <a:tr h="3749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合計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22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件数</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実績</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（国名）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（日、米、独、中）</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（日、米、独、中）</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（日、米、独、中）</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20000"/>
                        </a:spcBef>
                        <a:spcAft>
                          <a:spcPct val="0"/>
                        </a:spcAft>
                        <a:buClrTx/>
                        <a:buSzTx/>
                        <a:buFontTx/>
                        <a:buNone/>
                        <a:tabLst/>
                      </a:pP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タイトル 2">
            <a:extLst>
              <a:ext uri="{FF2B5EF4-FFF2-40B4-BE49-F238E27FC236}">
                <a16:creationId xmlns:a16="http://schemas.microsoft.com/office/drawing/2014/main" id="{94F60A2A-1C7C-4767-A84E-D8FDF78872B3}"/>
              </a:ext>
            </a:extLst>
          </p:cNvPr>
          <p:cNvSpPr>
            <a:spLocks noGrp="1"/>
          </p:cNvSpPr>
          <p:nvPr>
            <p:ph type="title"/>
          </p:nvPr>
        </p:nvSpPr>
        <p:spPr/>
        <p:txBody>
          <a:bodyPr>
            <a:normAutofit/>
          </a:bodyPr>
          <a:lstStyle/>
          <a:p>
            <a:r>
              <a:rPr lang="ja-JP" altLang="en-US" sz="2000" b="1" dirty="0"/>
              <a:t>知財・標準化・産学官連携</a:t>
            </a:r>
            <a:endParaRPr lang="ja-JP" altLang="en-US" dirty="0"/>
          </a:p>
        </p:txBody>
      </p:sp>
      <p:sp>
        <p:nvSpPr>
          <p:cNvPr id="20" name="テキスト ボックス 19">
            <a:extLst>
              <a:ext uri="{FF2B5EF4-FFF2-40B4-BE49-F238E27FC236}">
                <a16:creationId xmlns:a16="http://schemas.microsoft.com/office/drawing/2014/main" id="{D0461CD1-EBF1-4E8F-9980-93E6FDE80E54}"/>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spTree>
    <p:extLst>
      <p:ext uri="{BB962C8B-B14F-4D97-AF65-F5344CB8AC3E}">
        <p14:creationId xmlns:p14="http://schemas.microsoft.com/office/powerpoint/2010/main" val="318348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28A925DC-EB8C-4A1F-B161-DD317912AAE8}"/>
              </a:ext>
            </a:extLst>
          </p:cNvPr>
          <p:cNvSpPr>
            <a:spLocks noGrp="1"/>
          </p:cNvSpPr>
          <p:nvPr>
            <p:ph type="body" sz="quarter" idx="13"/>
          </p:nvPr>
        </p:nvSpPr>
        <p:spPr>
          <a:xfrm>
            <a:off x="156754" y="798627"/>
            <a:ext cx="8908869" cy="1301881"/>
          </a:xfrm>
        </p:spPr>
        <p:txBody>
          <a:bodyPr>
            <a:normAutofit/>
          </a:bodyPr>
          <a:lstStyle/>
          <a:p>
            <a:pPr>
              <a:lnSpc>
                <a:spcPct val="85000"/>
              </a:lnSpc>
              <a:spcBef>
                <a:spcPct val="50000"/>
              </a:spcBef>
            </a:pPr>
            <a:r>
              <a:rPr lang="ja-JP" altLang="en-US" b="1" u="sng" dirty="0">
                <a:solidFill>
                  <a:prstClr val="black"/>
                </a:solidFill>
              </a:rPr>
              <a:t>ベンチマークのコンセプト（補足</a:t>
            </a:r>
            <a:r>
              <a:rPr lang="en-US" altLang="ja-JP" b="1" u="sng" dirty="0">
                <a:solidFill>
                  <a:prstClr val="black"/>
                </a:solidFill>
              </a:rPr>
              <a:t>4</a:t>
            </a:r>
            <a:r>
              <a:rPr lang="ja-JP" altLang="en-US" b="1" u="sng" dirty="0">
                <a:solidFill>
                  <a:prstClr val="black"/>
                </a:solidFill>
              </a:rPr>
              <a:t>　</a:t>
            </a:r>
            <a:r>
              <a:rPr lang="en-US" altLang="ja-JP" b="1" u="sng" dirty="0">
                <a:solidFill>
                  <a:prstClr val="black"/>
                </a:solidFill>
              </a:rPr>
              <a:t>STP</a:t>
            </a:r>
            <a:r>
              <a:rPr lang="ja-JP" altLang="en-US" b="1" u="sng" dirty="0">
                <a:solidFill>
                  <a:prstClr val="black"/>
                </a:solidFill>
              </a:rPr>
              <a:t>分析参照）</a:t>
            </a:r>
            <a:endParaRPr lang="en-US" altLang="ja-JP" b="1" u="sng" dirty="0">
              <a:solidFill>
                <a:prstClr val="black"/>
              </a:solidFill>
            </a:endParaRPr>
          </a:p>
          <a:p>
            <a:pPr>
              <a:lnSpc>
                <a:spcPct val="85000"/>
              </a:lnSpc>
              <a:spcBef>
                <a:spcPct val="50000"/>
              </a:spcBef>
            </a:pPr>
            <a:r>
              <a:rPr lang="en-US" altLang="ja-JP" dirty="0">
                <a:solidFill>
                  <a:prstClr val="black"/>
                </a:solidFill>
                <a:latin typeface="Meiryo UI" panose="020B0604030504040204" pitchFamily="50" charset="-128"/>
                <a:ea typeface="Meiryo UI" panose="020B0604030504040204" pitchFamily="50" charset="-128"/>
              </a:rPr>
              <a:t>STP</a:t>
            </a:r>
            <a:r>
              <a:rPr lang="ja-JP" altLang="en-US" dirty="0">
                <a:solidFill>
                  <a:prstClr val="black"/>
                </a:solidFill>
                <a:latin typeface="Meiryo UI" panose="020B0604030504040204" pitchFamily="50" charset="-128"/>
                <a:ea typeface="Meiryo UI" panose="020B0604030504040204" pitchFamily="50" charset="-128"/>
              </a:rPr>
              <a:t>分析をベースに、当社が対象とする市場・顧客の</a:t>
            </a:r>
            <a:r>
              <a:rPr lang="en-US" altLang="ja-JP" dirty="0">
                <a:solidFill>
                  <a:prstClr val="black"/>
                </a:solidFill>
                <a:latin typeface="Meiryo UI" panose="020B0604030504040204" pitchFamily="50" charset="-128"/>
                <a:ea typeface="Meiryo UI" panose="020B0604030504040204" pitchFamily="50" charset="-128"/>
              </a:rPr>
              <a:t>KBF※</a:t>
            </a:r>
            <a:r>
              <a:rPr lang="ja-JP" altLang="en-US" dirty="0">
                <a:solidFill>
                  <a:prstClr val="black"/>
                </a:solidFill>
                <a:latin typeface="Meiryo UI" panose="020B0604030504040204" pitchFamily="50" charset="-128"/>
                <a:ea typeface="Meiryo UI" panose="020B0604030504040204" pitchFamily="50" charset="-128"/>
              </a:rPr>
              <a:t>に対して、差別化戦略として他社に対して当社が独自のポジショニングを取れる競争軸として、「省人化・導入コスト」、「現地作業の代替性」、「遠隔操作の手軽さ」を選定。選定した競争軸で、開発後に圧倒的な競争優位性を構築することを目指す</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4D4698B9-498D-4124-B733-F36D474A30A0}"/>
              </a:ext>
            </a:extLst>
          </p:cNvPr>
          <p:cNvSpPr>
            <a:spLocks noGrp="1"/>
          </p:cNvSpPr>
          <p:nvPr>
            <p:ph type="title"/>
          </p:nvPr>
        </p:nvSpPr>
        <p:spPr/>
        <p:txBody>
          <a:bodyPr/>
          <a:lstStyle/>
          <a:p>
            <a:r>
              <a:rPr lang="ja-JP" altLang="en-US" dirty="0"/>
              <a:t>競争環境分析</a:t>
            </a:r>
          </a:p>
        </p:txBody>
      </p:sp>
      <p:sp>
        <p:nvSpPr>
          <p:cNvPr id="11" name="Text Box 111">
            <a:extLst>
              <a:ext uri="{FF2B5EF4-FFF2-40B4-BE49-F238E27FC236}">
                <a16:creationId xmlns:a16="http://schemas.microsoft.com/office/drawing/2014/main" id="{BD08DBA3-9E4E-4C2B-8A20-D91F46940BCD}"/>
              </a:ext>
            </a:extLst>
          </p:cNvPr>
          <p:cNvSpPr txBox="1">
            <a:spLocks noChangeArrowheads="1"/>
          </p:cNvSpPr>
          <p:nvPr/>
        </p:nvSpPr>
        <p:spPr bwMode="auto">
          <a:xfrm>
            <a:off x="389266" y="1847347"/>
            <a:ext cx="2791625" cy="369332"/>
          </a:xfrm>
          <a:prstGeom prst="rect">
            <a:avLst/>
          </a:prstGeom>
          <a:noFill/>
          <a:ln w="9525">
            <a:noFill/>
            <a:miter lim="800000"/>
            <a:headEnd/>
            <a:tailEnd/>
          </a:ln>
        </p:spPr>
        <p:txBody>
          <a:bodyPr wrap="square">
            <a:spAutoFit/>
          </a:bodyPr>
          <a:lstStyle/>
          <a:p>
            <a:pPr eaLnBrk="1" hangingPunct="1"/>
            <a:r>
              <a:rPr lang="ja-JP" altLang="en-US" dirty="0">
                <a:latin typeface="+mn-ea"/>
              </a:rPr>
              <a:t>開発前</a:t>
            </a:r>
          </a:p>
        </p:txBody>
      </p:sp>
      <p:sp>
        <p:nvSpPr>
          <p:cNvPr id="12" name="Text Box 111">
            <a:extLst>
              <a:ext uri="{FF2B5EF4-FFF2-40B4-BE49-F238E27FC236}">
                <a16:creationId xmlns:a16="http://schemas.microsoft.com/office/drawing/2014/main" id="{D2CEB1C6-2339-4B6D-B16D-AAD0E6DAF4E7}"/>
              </a:ext>
            </a:extLst>
          </p:cNvPr>
          <p:cNvSpPr txBox="1">
            <a:spLocks noChangeArrowheads="1"/>
          </p:cNvSpPr>
          <p:nvPr/>
        </p:nvSpPr>
        <p:spPr bwMode="auto">
          <a:xfrm>
            <a:off x="389266" y="4230131"/>
            <a:ext cx="5805487" cy="369332"/>
          </a:xfrm>
          <a:prstGeom prst="rect">
            <a:avLst/>
          </a:prstGeom>
          <a:noFill/>
          <a:ln w="9525">
            <a:noFill/>
            <a:miter lim="800000"/>
            <a:headEnd/>
            <a:tailEnd/>
          </a:ln>
        </p:spPr>
        <p:txBody>
          <a:bodyPr wrap="square">
            <a:spAutoFit/>
          </a:bodyPr>
          <a:lstStyle/>
          <a:p>
            <a:pPr eaLnBrk="1" hangingPunct="1"/>
            <a:r>
              <a:rPr lang="ja-JP" altLang="en-US" dirty="0">
                <a:latin typeface="+mn-ea"/>
              </a:rPr>
              <a:t>開発完了後</a:t>
            </a:r>
          </a:p>
        </p:txBody>
      </p:sp>
      <p:sp>
        <p:nvSpPr>
          <p:cNvPr id="14" name="テキスト ボックス 13">
            <a:extLst>
              <a:ext uri="{FF2B5EF4-FFF2-40B4-BE49-F238E27FC236}">
                <a16:creationId xmlns:a16="http://schemas.microsoft.com/office/drawing/2014/main" id="{0E0994C6-A5F2-4897-9504-DFBD0470480B}"/>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graphicFrame>
        <p:nvGraphicFramePr>
          <p:cNvPr id="17" name="Group 88">
            <a:extLst>
              <a:ext uri="{FF2B5EF4-FFF2-40B4-BE49-F238E27FC236}">
                <a16:creationId xmlns:a16="http://schemas.microsoft.com/office/drawing/2014/main" id="{C14FF89E-A2C5-4E53-A35C-54DDC5090AD1}"/>
              </a:ext>
            </a:extLst>
          </p:cNvPr>
          <p:cNvGraphicFramePr>
            <a:graphicFrameLocks noGrp="1"/>
          </p:cNvGraphicFramePr>
          <p:nvPr>
            <p:extLst>
              <p:ext uri="{D42A27DB-BD31-4B8C-83A1-F6EECF244321}">
                <p14:modId xmlns:p14="http://schemas.microsoft.com/office/powerpoint/2010/main" val="650210148"/>
              </p:ext>
            </p:extLst>
          </p:nvPr>
        </p:nvGraphicFramePr>
        <p:xfrm>
          <a:off x="269967" y="2214950"/>
          <a:ext cx="8647610" cy="2028820"/>
        </p:xfrm>
        <a:graphic>
          <a:graphicData uri="http://schemas.openxmlformats.org/drawingml/2006/table">
            <a:tbl>
              <a:tblPr/>
              <a:tblGrid>
                <a:gridCol w="1846216">
                  <a:extLst>
                    <a:ext uri="{9D8B030D-6E8A-4147-A177-3AD203B41FA5}">
                      <a16:colId xmlns:a16="http://schemas.microsoft.com/office/drawing/2014/main" val="20000"/>
                    </a:ext>
                  </a:extLst>
                </a:gridCol>
                <a:gridCol w="2138144">
                  <a:extLst>
                    <a:ext uri="{9D8B030D-6E8A-4147-A177-3AD203B41FA5}">
                      <a16:colId xmlns:a16="http://schemas.microsoft.com/office/drawing/2014/main" val="20001"/>
                    </a:ext>
                  </a:extLst>
                </a:gridCol>
                <a:gridCol w="2321071">
                  <a:extLst>
                    <a:ext uri="{9D8B030D-6E8A-4147-A177-3AD203B41FA5}">
                      <a16:colId xmlns:a16="http://schemas.microsoft.com/office/drawing/2014/main" val="20002"/>
                    </a:ext>
                  </a:extLst>
                </a:gridCol>
                <a:gridCol w="2342179">
                  <a:extLst>
                    <a:ext uri="{9D8B030D-6E8A-4147-A177-3AD203B41FA5}">
                      <a16:colId xmlns:a16="http://schemas.microsoft.com/office/drawing/2014/main" val="20003"/>
                    </a:ext>
                  </a:extLst>
                </a:gridCol>
              </a:tblGrid>
              <a:tr h="3402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競争軸</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当社</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ja-JP" sz="1400" b="0" dirty="0" err="1">
                          <a:latin typeface="Meiryo UI" panose="020B0604030504040204" pitchFamily="50" charset="-128"/>
                          <a:ea typeface="Meiryo UI" panose="020B0604030504040204" pitchFamily="50" charset="-128"/>
                        </a:rPr>
                        <a:t>Telexistence</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Ugo</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306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導入コスト</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（サービス展開なし）</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　</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従量課金制？</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（ロボット稼働率に比例）</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13.8</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万円</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月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(@ugoR)</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3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段階的な省人化</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（事前学習作業のみ）</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（自動化のみ）</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（自動化のみ）</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8476">
                <a:tc>
                  <a:txBody>
                    <a:bodyPr/>
                    <a:lstStyle/>
                    <a:p>
                      <a:pPr algn="ctr"/>
                      <a:r>
                        <a:rPr lang="ja-JP" altLang="en-US" sz="1400" dirty="0">
                          <a:solidFill>
                            <a:schemeClr val="tx1"/>
                          </a:solidFill>
                          <a:latin typeface="Meiryo UI" panose="020B0604030504040204" pitchFamily="50" charset="-128"/>
                          <a:ea typeface="Meiryo UI" panose="020B0604030504040204" pitchFamily="50" charset="-128"/>
                        </a:rPr>
                        <a:t>遠隔作業性</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（一部作業のみ代替）</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（特定作業のみ代替）</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（一部作業のみ代替）</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6388">
                <a:tc>
                  <a:txBody>
                    <a:bodyPr/>
                    <a:lstStyle/>
                    <a:p>
                      <a:pPr algn="ctr"/>
                      <a:r>
                        <a:rPr lang="ja-JP" altLang="en-US" sz="1400" dirty="0">
                          <a:solidFill>
                            <a:schemeClr val="tx1"/>
                          </a:solidFill>
                          <a:latin typeface="Meiryo UI" panose="020B0604030504040204" pitchFamily="50" charset="-128"/>
                          <a:ea typeface="Meiryo UI" panose="020B0604030504040204" pitchFamily="50" charset="-128"/>
                        </a:rPr>
                        <a:t>遠隔操作の手軽さ</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（操作</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I/F</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及び</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ディスプレイが必要）</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VR</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専用</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I/F</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(Meta</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Quest)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が必要）</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（ゲームコントローラー、</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ノート</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等が必要）</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18" name="Group 88">
            <a:extLst>
              <a:ext uri="{FF2B5EF4-FFF2-40B4-BE49-F238E27FC236}">
                <a16:creationId xmlns:a16="http://schemas.microsoft.com/office/drawing/2014/main" id="{13B015E1-AF13-4872-B731-096301077E14}"/>
              </a:ext>
            </a:extLst>
          </p:cNvPr>
          <p:cNvGraphicFramePr>
            <a:graphicFrameLocks noGrp="1"/>
          </p:cNvGraphicFramePr>
          <p:nvPr>
            <p:extLst>
              <p:ext uri="{D42A27DB-BD31-4B8C-83A1-F6EECF244321}">
                <p14:modId xmlns:p14="http://schemas.microsoft.com/office/powerpoint/2010/main" val="2869709341"/>
              </p:ext>
            </p:extLst>
          </p:nvPr>
        </p:nvGraphicFramePr>
        <p:xfrm>
          <a:off x="269967" y="4599463"/>
          <a:ext cx="8647610" cy="2242180"/>
        </p:xfrm>
        <a:graphic>
          <a:graphicData uri="http://schemas.openxmlformats.org/drawingml/2006/table">
            <a:tbl>
              <a:tblPr/>
              <a:tblGrid>
                <a:gridCol w="1854924">
                  <a:extLst>
                    <a:ext uri="{9D8B030D-6E8A-4147-A177-3AD203B41FA5}">
                      <a16:colId xmlns:a16="http://schemas.microsoft.com/office/drawing/2014/main" val="20000"/>
                    </a:ext>
                  </a:extLst>
                </a:gridCol>
                <a:gridCol w="2120262">
                  <a:extLst>
                    <a:ext uri="{9D8B030D-6E8A-4147-A177-3AD203B41FA5}">
                      <a16:colId xmlns:a16="http://schemas.microsoft.com/office/drawing/2014/main" val="20001"/>
                    </a:ext>
                  </a:extLst>
                </a:gridCol>
                <a:gridCol w="2339420">
                  <a:extLst>
                    <a:ext uri="{9D8B030D-6E8A-4147-A177-3AD203B41FA5}">
                      <a16:colId xmlns:a16="http://schemas.microsoft.com/office/drawing/2014/main" val="20002"/>
                    </a:ext>
                  </a:extLst>
                </a:gridCol>
                <a:gridCol w="2333004">
                  <a:extLst>
                    <a:ext uri="{9D8B030D-6E8A-4147-A177-3AD203B41FA5}">
                      <a16:colId xmlns:a16="http://schemas.microsoft.com/office/drawing/2014/main" val="20003"/>
                    </a:ext>
                  </a:extLst>
                </a:gridCol>
              </a:tblGrid>
              <a:tr h="3402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競争軸</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当社</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ja-JP" sz="1400" b="0" dirty="0" err="1">
                          <a:latin typeface="Meiryo UI" panose="020B0604030504040204" pitchFamily="50" charset="-128"/>
                          <a:ea typeface="Meiryo UI" panose="020B0604030504040204" pitchFamily="50" charset="-128"/>
                        </a:rPr>
                        <a:t>Telexistence</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Ugo</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06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導入コスト</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0</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円（成果比例対価型）</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or </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他社同等</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　</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従量課金制？</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（ロボット稼働率に比例）</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13.8</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万円</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月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(@ugoR)</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3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段階的な省人化</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（未知作業にも対応）</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（一部自動化対応）</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△（一部自動化対応）</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6388">
                <a:tc>
                  <a:txBody>
                    <a:bodyPr/>
                    <a:lstStyle/>
                    <a:p>
                      <a:pPr algn="ctr"/>
                      <a:r>
                        <a:rPr lang="ja-JP" altLang="en-US" sz="1400" dirty="0">
                          <a:solidFill>
                            <a:schemeClr val="tx1"/>
                          </a:solidFill>
                          <a:latin typeface="Meiryo UI" panose="020B0604030504040204" pitchFamily="50" charset="-128"/>
                          <a:ea typeface="Meiryo UI" panose="020B0604030504040204" pitchFamily="50" charset="-128"/>
                        </a:rPr>
                        <a:t>遠隔作業性</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（現地人手作業の</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50</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％以上を代替）</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（特定作業のみ代替）</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（一部作業のみ代替）</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6388">
                <a:tc>
                  <a:txBody>
                    <a:bodyPr/>
                    <a:lstStyle/>
                    <a:p>
                      <a:pPr algn="ctr"/>
                      <a:r>
                        <a:rPr lang="ja-JP" altLang="en-US" sz="1400" dirty="0">
                          <a:solidFill>
                            <a:schemeClr val="tx1"/>
                          </a:solidFill>
                          <a:latin typeface="Meiryo UI" panose="020B0604030504040204" pitchFamily="50" charset="-128"/>
                          <a:ea typeface="Meiryo UI" panose="020B0604030504040204" pitchFamily="50" charset="-128"/>
                        </a:rPr>
                        <a:t>遠隔操作の手軽さ</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〇</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（既存のスマホ等で</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作業可能）</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VR</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専用</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I/F</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(Meta</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Quest)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が必要）</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（ゲームコントローラー、</a:t>
                      </a:r>
                      <a:b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ノート</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等が必要）</a:t>
                      </a:r>
                      <a:endParaRPr kumimoji="1" lang="ja-JP"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 name="Text Box 111">
            <a:extLst>
              <a:ext uri="{FF2B5EF4-FFF2-40B4-BE49-F238E27FC236}">
                <a16:creationId xmlns:a16="http://schemas.microsoft.com/office/drawing/2014/main" id="{A99F7949-2D9C-45F2-B8CC-61541E3D923B}"/>
              </a:ext>
            </a:extLst>
          </p:cNvPr>
          <p:cNvSpPr txBox="1">
            <a:spLocks noChangeArrowheads="1"/>
          </p:cNvSpPr>
          <p:nvPr/>
        </p:nvSpPr>
        <p:spPr bwMode="auto">
          <a:xfrm>
            <a:off x="5904854" y="793279"/>
            <a:ext cx="3160769" cy="261610"/>
          </a:xfrm>
          <a:prstGeom prst="rect">
            <a:avLst/>
          </a:prstGeom>
          <a:noFill/>
          <a:ln w="9525">
            <a:noFill/>
            <a:miter lim="800000"/>
            <a:headEnd/>
            <a:tailEnd/>
          </a:ln>
        </p:spPr>
        <p:txBody>
          <a:bodyPr wrap="square">
            <a:spAutoFit/>
          </a:bodyPr>
          <a:lstStyle/>
          <a:p>
            <a:pPr algn="r" eaLnBrk="1" hangingPunct="1"/>
            <a:r>
              <a:rPr lang="en-US" altLang="ja-JP" sz="1100" dirty="0">
                <a:latin typeface="+mn-ea"/>
              </a:rPr>
              <a:t>※KBF: Key Buying Factor</a:t>
            </a:r>
            <a:r>
              <a:rPr lang="ja-JP" altLang="en-US" sz="1100" dirty="0">
                <a:latin typeface="+mn-ea"/>
              </a:rPr>
              <a:t>（購買決定要因）</a:t>
            </a:r>
          </a:p>
        </p:txBody>
      </p:sp>
    </p:spTree>
    <p:extLst>
      <p:ext uri="{BB962C8B-B14F-4D97-AF65-F5344CB8AC3E}">
        <p14:creationId xmlns:p14="http://schemas.microsoft.com/office/powerpoint/2010/main" val="247946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CA65D9A-5836-4B06-8BC4-07ACB026F985}"/>
              </a:ext>
            </a:extLst>
          </p:cNvPr>
          <p:cNvSpPr>
            <a:spLocks noGrp="1"/>
          </p:cNvSpPr>
          <p:nvPr>
            <p:ph type="title"/>
          </p:nvPr>
        </p:nvSpPr>
        <p:spPr/>
        <p:txBody>
          <a:bodyPr/>
          <a:lstStyle/>
          <a:p>
            <a:r>
              <a:rPr lang="ja-JP" altLang="en-US" dirty="0"/>
              <a:t>開発推進体制</a:t>
            </a:r>
          </a:p>
        </p:txBody>
      </p:sp>
      <p:sp>
        <p:nvSpPr>
          <p:cNvPr id="9" name="テキスト ボックス 8">
            <a:extLst>
              <a:ext uri="{FF2B5EF4-FFF2-40B4-BE49-F238E27FC236}">
                <a16:creationId xmlns:a16="http://schemas.microsoft.com/office/drawing/2014/main" id="{444637D8-578F-450B-B20C-8FE9DB7BA793}"/>
              </a:ext>
            </a:extLst>
          </p:cNvPr>
          <p:cNvSpPr txBox="1"/>
          <p:nvPr/>
        </p:nvSpPr>
        <p:spPr>
          <a:xfrm>
            <a:off x="8453539" y="93900"/>
            <a:ext cx="432000" cy="432000"/>
          </a:xfrm>
          <a:prstGeom prst="ellipse">
            <a:avLst/>
          </a:prstGeom>
          <a:noFill/>
          <a:ln>
            <a:solidFill>
              <a:srgbClr val="FF0000"/>
            </a:solidFill>
          </a:ln>
        </p:spPr>
        <p:txBody>
          <a:bodyPr wrap="none" rtlCol="0" anchor="ctr">
            <a:spAutoFit/>
          </a:bodyPr>
          <a:lstStyle/>
          <a:p>
            <a:pPr algn="ctr"/>
            <a:r>
              <a:rPr kumimoji="1" lang="ja-JP" altLang="en-US" dirty="0">
                <a:solidFill>
                  <a:srgbClr val="FF0000"/>
                </a:solidFill>
                <a:latin typeface="Meiryo UI" panose="020B0604030504040204" pitchFamily="50" charset="-128"/>
                <a:ea typeface="Meiryo UI" panose="020B0604030504040204" pitchFamily="50" charset="-128"/>
              </a:rPr>
              <a:t>秘</a:t>
            </a:r>
          </a:p>
        </p:txBody>
      </p:sp>
      <p:sp>
        <p:nvSpPr>
          <p:cNvPr id="11" name="テキスト ボックス 10">
            <a:extLst>
              <a:ext uri="{FF2B5EF4-FFF2-40B4-BE49-F238E27FC236}">
                <a16:creationId xmlns:a16="http://schemas.microsoft.com/office/drawing/2014/main" id="{00E42CE6-F0FB-4819-AEC0-701C64C164FD}"/>
              </a:ext>
            </a:extLst>
          </p:cNvPr>
          <p:cNvSpPr txBox="1"/>
          <p:nvPr/>
        </p:nvSpPr>
        <p:spPr bwMode="auto">
          <a:xfrm>
            <a:off x="7732705" y="335778"/>
            <a:ext cx="1441667" cy="488201"/>
          </a:xfrm>
          <a:prstGeom prst="rect">
            <a:avLst/>
          </a:prstGeom>
          <a:noFill/>
          <a:ln w="9525">
            <a:noFill/>
            <a:miter lim="800000"/>
            <a:headEnd/>
            <a:tailEnd/>
          </a:ln>
        </p:spPr>
        <p:txBody>
          <a:bodyPr wrap="square" lIns="72000" tIns="36000" rIns="72000" bIns="36000" rtlCol="0">
            <a:spAutoFit/>
          </a:bodyPr>
          <a:lstStyle/>
          <a:p>
            <a:pPr marL="542925" indent="-542925"/>
            <a:r>
              <a:rPr kumimoji="1" lang="ja-JP" altLang="en-US" sz="900" dirty="0">
                <a:solidFill>
                  <a:srgbClr val="FF0000"/>
                </a:solidFill>
                <a:latin typeface="Meiryo UI" panose="020B0604030504040204" pitchFamily="50" charset="-128"/>
                <a:ea typeface="Meiryo UI" panose="020B0604030504040204" pitchFamily="50" charset="-128"/>
              </a:rPr>
              <a:t>開示範囲：</a:t>
            </a:r>
            <a:endParaRPr kumimoji="1" lang="en-US" altLang="ja-JP" sz="900" dirty="0">
              <a:solidFill>
                <a:srgbClr val="FF0000"/>
              </a:solidFill>
              <a:latin typeface="Meiryo UI" panose="020B0604030504040204" pitchFamily="50" charset="-128"/>
              <a:ea typeface="Meiryo UI" panose="020B0604030504040204" pitchFamily="50" charset="-128"/>
            </a:endParaRPr>
          </a:p>
          <a:p>
            <a:r>
              <a:rPr kumimoji="1" lang="ja-JP" altLang="en-US" sz="900" dirty="0">
                <a:solidFill>
                  <a:srgbClr val="FF0000"/>
                </a:solidFill>
                <a:latin typeface="Meiryo UI" panose="020B0604030504040204" pitchFamily="50" charset="-128"/>
                <a:ea typeface="Meiryo UI" panose="020B0604030504040204" pitchFamily="50" charset="-128"/>
              </a:rPr>
              <a:t>発本</a:t>
            </a:r>
            <a:r>
              <a:rPr kumimoji="1" lang="en-US" altLang="ja-JP" sz="900" dirty="0">
                <a:solidFill>
                  <a:srgbClr val="FF0000"/>
                </a:solidFill>
                <a:latin typeface="Meiryo UI" panose="020B0604030504040204" pitchFamily="50" charset="-128"/>
                <a:ea typeface="Meiryo UI" panose="020B0604030504040204" pitchFamily="50" charset="-128"/>
              </a:rPr>
              <a:t>〔</a:t>
            </a:r>
            <a:r>
              <a:rPr kumimoji="1" lang="ja-JP" altLang="en-US" sz="900" dirty="0">
                <a:solidFill>
                  <a:srgbClr val="FF0000"/>
                </a:solidFill>
                <a:latin typeface="Meiryo UI" panose="020B0604030504040204" pitchFamily="50" charset="-128"/>
                <a:ea typeface="Meiryo UI" panose="020B0604030504040204" pitchFamily="50" charset="-128"/>
              </a:rPr>
              <a:t>発業、各研セ戦略部門、</a:t>
            </a:r>
            <a:r>
              <a:rPr lang="ja-JP" altLang="en-US" sz="900" dirty="0">
                <a:solidFill>
                  <a:srgbClr val="FF0000"/>
                </a:solidFill>
                <a:latin typeface="Meiryo UI" panose="020B0604030504040204" pitchFamily="50" charset="-128"/>
                <a:ea typeface="Meiryo UI" panose="020B0604030504040204" pitchFamily="50" charset="-128"/>
              </a:rPr>
              <a:t>開発関係者、</a:t>
            </a:r>
            <a:r>
              <a:rPr lang="en-US" altLang="ja-JP" sz="900" dirty="0">
                <a:solidFill>
                  <a:srgbClr val="FF0000"/>
                </a:solidFill>
                <a:latin typeface="Meiryo UI" panose="020B0604030504040204" pitchFamily="50" charset="-128"/>
                <a:ea typeface="Meiryo UI" panose="020B0604030504040204" pitchFamily="50" charset="-128"/>
              </a:rPr>
              <a:t>GR</a:t>
            </a:r>
            <a:r>
              <a:rPr lang="ja-JP" altLang="en-US" sz="900" dirty="0">
                <a:solidFill>
                  <a:srgbClr val="FF0000"/>
                </a:solidFill>
                <a:latin typeface="Meiryo UI" panose="020B0604030504040204" pitchFamily="50" charset="-128"/>
                <a:ea typeface="Meiryo UI" panose="020B0604030504040204" pitchFamily="50" charset="-128"/>
              </a:rPr>
              <a:t>以上</a:t>
            </a:r>
            <a:r>
              <a:rPr lang="en-US" altLang="ja-JP" sz="900" dirty="0">
                <a:solidFill>
                  <a:srgbClr val="FF0000"/>
                </a:solidFill>
                <a:latin typeface="Meiryo UI" panose="020B0604030504040204" pitchFamily="50" charset="-128"/>
                <a:ea typeface="Meiryo UI" panose="020B0604030504040204" pitchFamily="50" charset="-128"/>
              </a:rPr>
              <a:t>〕</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graphicFrame>
        <p:nvGraphicFramePr>
          <p:cNvPr id="3" name="オブジェクト 2">
            <a:extLst>
              <a:ext uri="{FF2B5EF4-FFF2-40B4-BE49-F238E27FC236}">
                <a16:creationId xmlns:a16="http://schemas.microsoft.com/office/drawing/2014/main" id="{B2937371-3FA0-43BC-8706-7102ABACD4B8}"/>
              </a:ext>
            </a:extLst>
          </p:cNvPr>
          <p:cNvGraphicFramePr>
            <a:graphicFrameLocks noChangeAspect="1"/>
          </p:cNvGraphicFramePr>
          <p:nvPr>
            <p:extLst>
              <p:ext uri="{D42A27DB-BD31-4B8C-83A1-F6EECF244321}">
                <p14:modId xmlns:p14="http://schemas.microsoft.com/office/powerpoint/2010/main" val="2248779284"/>
              </p:ext>
            </p:extLst>
          </p:nvPr>
        </p:nvGraphicFramePr>
        <p:xfrm>
          <a:off x="0" y="1628775"/>
          <a:ext cx="9058275" cy="4603750"/>
        </p:xfrm>
        <a:graphic>
          <a:graphicData uri="http://schemas.openxmlformats.org/presentationml/2006/ole">
            <mc:AlternateContent xmlns:mc="http://schemas.openxmlformats.org/markup-compatibility/2006">
              <mc:Choice xmlns:v="urn:schemas-microsoft-com:vml" Requires="v">
                <p:oleObj spid="_x0000_s1455" name="Worksheet" r:id="rId3" imgW="11795760" imgH="5996978" progId="Excel.Sheet.12">
                  <p:embed/>
                </p:oleObj>
              </mc:Choice>
              <mc:Fallback>
                <p:oleObj name="Worksheet" r:id="rId3" imgW="11795760" imgH="5996978" progId="Excel.Sheet.12">
                  <p:embed/>
                  <p:pic>
                    <p:nvPicPr>
                      <p:cNvPr id="0" name=""/>
                      <p:cNvPicPr/>
                      <p:nvPr/>
                    </p:nvPicPr>
                    <p:blipFill>
                      <a:blip r:embed="rId4"/>
                      <a:stretch>
                        <a:fillRect/>
                      </a:stretch>
                    </p:blipFill>
                    <p:spPr>
                      <a:xfrm>
                        <a:off x="0" y="1628775"/>
                        <a:ext cx="9058275" cy="4603750"/>
                      </a:xfrm>
                      <a:prstGeom prst="rect">
                        <a:avLst/>
                      </a:prstGeom>
                    </p:spPr>
                  </p:pic>
                </p:oleObj>
              </mc:Fallback>
            </mc:AlternateContent>
          </a:graphicData>
        </a:graphic>
      </p:graphicFrame>
    </p:spTree>
    <p:extLst>
      <p:ext uri="{BB962C8B-B14F-4D97-AF65-F5344CB8AC3E}">
        <p14:creationId xmlns:p14="http://schemas.microsoft.com/office/powerpoint/2010/main" val="88913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ChangeArrowheads="1"/>
          </p:cNvSpPr>
          <p:nvPr/>
        </p:nvSpPr>
        <p:spPr bwMode="auto">
          <a:xfrm>
            <a:off x="4728721" y="4148241"/>
            <a:ext cx="12700" cy="12700"/>
          </a:xfrm>
          <a:prstGeom prst="rect">
            <a:avLst/>
          </a:prstGeom>
          <a:solidFill>
            <a:srgbClr val="000000"/>
          </a:solidFill>
          <a:ln w="9525">
            <a:noFill/>
            <a:miter lim="800000"/>
            <a:headEnd/>
            <a:tailEnd/>
          </a:ln>
        </p:spPr>
        <p:txBody>
          <a:bodyPr/>
          <a:lstStyle/>
          <a:p>
            <a:endParaRPr lang="ja-JP" altLang="en-US"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5078AFC0-B81D-494F-8097-FA643886593C}"/>
              </a:ext>
            </a:extLst>
          </p:cNvPr>
          <p:cNvSpPr>
            <a:spLocks noGrp="1"/>
          </p:cNvSpPr>
          <p:nvPr>
            <p:ph type="title"/>
          </p:nvPr>
        </p:nvSpPr>
        <p:spPr/>
        <p:txBody>
          <a:bodyPr/>
          <a:lstStyle/>
          <a:p>
            <a:r>
              <a:rPr lang="ja-JP" altLang="en-US" dirty="0"/>
              <a:t>直材費の明細</a:t>
            </a:r>
          </a:p>
        </p:txBody>
      </p:sp>
      <p:sp>
        <p:nvSpPr>
          <p:cNvPr id="8" name="テキスト ボックス 7">
            <a:extLst>
              <a:ext uri="{FF2B5EF4-FFF2-40B4-BE49-F238E27FC236}">
                <a16:creationId xmlns:a16="http://schemas.microsoft.com/office/drawing/2014/main" id="{C3FE2537-C49A-4A4A-AD66-A50835BCFA8E}"/>
              </a:ext>
            </a:extLst>
          </p:cNvPr>
          <p:cNvSpPr txBox="1"/>
          <p:nvPr/>
        </p:nvSpPr>
        <p:spPr>
          <a:xfrm>
            <a:off x="8453539" y="93900"/>
            <a:ext cx="432000" cy="432000"/>
          </a:xfrm>
          <a:prstGeom prst="ellipse">
            <a:avLst/>
          </a:prstGeom>
          <a:noFill/>
          <a:ln>
            <a:solidFill>
              <a:srgbClr val="FF0000"/>
            </a:solidFill>
          </a:ln>
        </p:spPr>
        <p:txBody>
          <a:bodyPr wrap="none" rtlCol="0" anchor="ctr">
            <a:spAutoFit/>
          </a:bodyPr>
          <a:lstStyle/>
          <a:p>
            <a:pPr algn="ctr"/>
            <a:r>
              <a:rPr kumimoji="1" lang="ja-JP" altLang="en-US" dirty="0">
                <a:solidFill>
                  <a:srgbClr val="FF0000"/>
                </a:solidFill>
                <a:latin typeface="Meiryo UI" panose="020B0604030504040204" pitchFamily="50" charset="-128"/>
                <a:ea typeface="Meiryo UI" panose="020B0604030504040204" pitchFamily="50" charset="-128"/>
              </a:rPr>
              <a:t>秘</a:t>
            </a:r>
          </a:p>
        </p:txBody>
      </p:sp>
      <p:sp>
        <p:nvSpPr>
          <p:cNvPr id="10" name="テキスト ボックス 9">
            <a:extLst>
              <a:ext uri="{FF2B5EF4-FFF2-40B4-BE49-F238E27FC236}">
                <a16:creationId xmlns:a16="http://schemas.microsoft.com/office/drawing/2014/main" id="{E2B2790E-7057-4CC8-B839-9222F3CB434D}"/>
              </a:ext>
            </a:extLst>
          </p:cNvPr>
          <p:cNvSpPr txBox="1"/>
          <p:nvPr/>
        </p:nvSpPr>
        <p:spPr bwMode="auto">
          <a:xfrm>
            <a:off x="7732705" y="335778"/>
            <a:ext cx="1441667" cy="488201"/>
          </a:xfrm>
          <a:prstGeom prst="rect">
            <a:avLst/>
          </a:prstGeom>
          <a:noFill/>
          <a:ln w="9525">
            <a:noFill/>
            <a:miter lim="800000"/>
            <a:headEnd/>
            <a:tailEnd/>
          </a:ln>
        </p:spPr>
        <p:txBody>
          <a:bodyPr wrap="square" lIns="72000" tIns="36000" rIns="72000" bIns="36000" rtlCol="0">
            <a:spAutoFit/>
          </a:bodyPr>
          <a:lstStyle/>
          <a:p>
            <a:pPr marL="542925" indent="-542925"/>
            <a:r>
              <a:rPr kumimoji="1" lang="ja-JP" altLang="en-US" sz="900" dirty="0">
                <a:solidFill>
                  <a:srgbClr val="FF0000"/>
                </a:solidFill>
                <a:latin typeface="Meiryo UI" panose="020B0604030504040204" pitchFamily="50" charset="-128"/>
                <a:ea typeface="Meiryo UI" panose="020B0604030504040204" pitchFamily="50" charset="-128"/>
              </a:rPr>
              <a:t>開示範囲：</a:t>
            </a:r>
            <a:endParaRPr kumimoji="1" lang="en-US" altLang="ja-JP" sz="900" dirty="0">
              <a:solidFill>
                <a:srgbClr val="FF0000"/>
              </a:solidFill>
              <a:latin typeface="Meiryo UI" panose="020B0604030504040204" pitchFamily="50" charset="-128"/>
              <a:ea typeface="Meiryo UI" panose="020B0604030504040204" pitchFamily="50" charset="-128"/>
            </a:endParaRPr>
          </a:p>
          <a:p>
            <a:r>
              <a:rPr kumimoji="1" lang="ja-JP" altLang="en-US" sz="900" dirty="0">
                <a:solidFill>
                  <a:srgbClr val="FF0000"/>
                </a:solidFill>
                <a:latin typeface="Meiryo UI" panose="020B0604030504040204" pitchFamily="50" charset="-128"/>
                <a:ea typeface="Meiryo UI" panose="020B0604030504040204" pitchFamily="50" charset="-128"/>
              </a:rPr>
              <a:t>発本</a:t>
            </a:r>
            <a:r>
              <a:rPr kumimoji="1" lang="en-US" altLang="ja-JP" sz="900" dirty="0">
                <a:solidFill>
                  <a:srgbClr val="FF0000"/>
                </a:solidFill>
                <a:latin typeface="Meiryo UI" panose="020B0604030504040204" pitchFamily="50" charset="-128"/>
                <a:ea typeface="Meiryo UI" panose="020B0604030504040204" pitchFamily="50" charset="-128"/>
              </a:rPr>
              <a:t>〔</a:t>
            </a:r>
            <a:r>
              <a:rPr kumimoji="1" lang="ja-JP" altLang="en-US" sz="900" dirty="0">
                <a:solidFill>
                  <a:srgbClr val="FF0000"/>
                </a:solidFill>
                <a:latin typeface="Meiryo UI" panose="020B0604030504040204" pitchFamily="50" charset="-128"/>
                <a:ea typeface="Meiryo UI" panose="020B0604030504040204" pitchFamily="50" charset="-128"/>
              </a:rPr>
              <a:t>発業、各研セ戦略部門、</a:t>
            </a:r>
            <a:r>
              <a:rPr lang="ja-JP" altLang="en-US" sz="900" dirty="0">
                <a:solidFill>
                  <a:srgbClr val="FF0000"/>
                </a:solidFill>
                <a:latin typeface="Meiryo UI" panose="020B0604030504040204" pitchFamily="50" charset="-128"/>
                <a:ea typeface="Meiryo UI" panose="020B0604030504040204" pitchFamily="50" charset="-128"/>
              </a:rPr>
              <a:t>開発関係者、</a:t>
            </a:r>
            <a:r>
              <a:rPr lang="en-US" altLang="ja-JP" sz="900" dirty="0">
                <a:solidFill>
                  <a:srgbClr val="FF0000"/>
                </a:solidFill>
                <a:latin typeface="Meiryo UI" panose="020B0604030504040204" pitchFamily="50" charset="-128"/>
                <a:ea typeface="Meiryo UI" panose="020B0604030504040204" pitchFamily="50" charset="-128"/>
              </a:rPr>
              <a:t>GR</a:t>
            </a:r>
            <a:r>
              <a:rPr lang="ja-JP" altLang="en-US" sz="900" dirty="0">
                <a:solidFill>
                  <a:srgbClr val="FF0000"/>
                </a:solidFill>
                <a:latin typeface="Meiryo UI" panose="020B0604030504040204" pitchFamily="50" charset="-128"/>
                <a:ea typeface="Meiryo UI" panose="020B0604030504040204" pitchFamily="50" charset="-128"/>
              </a:rPr>
              <a:t>以上</a:t>
            </a:r>
            <a:r>
              <a:rPr lang="en-US" altLang="ja-JP" sz="900" dirty="0">
                <a:solidFill>
                  <a:srgbClr val="FF0000"/>
                </a:solidFill>
                <a:latin typeface="Meiryo UI" panose="020B0604030504040204" pitchFamily="50" charset="-128"/>
                <a:ea typeface="Meiryo UI" panose="020B0604030504040204" pitchFamily="50" charset="-128"/>
              </a:rPr>
              <a:t>〕</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graphicFrame>
        <p:nvGraphicFramePr>
          <p:cNvPr id="4" name="オブジェクト 3">
            <a:extLst>
              <a:ext uri="{FF2B5EF4-FFF2-40B4-BE49-F238E27FC236}">
                <a16:creationId xmlns:a16="http://schemas.microsoft.com/office/drawing/2014/main" id="{8F5967A1-EA40-4CE9-9144-DBA1B17F34D3}"/>
              </a:ext>
            </a:extLst>
          </p:cNvPr>
          <p:cNvGraphicFramePr>
            <a:graphicFrameLocks noChangeAspect="1"/>
          </p:cNvGraphicFramePr>
          <p:nvPr>
            <p:extLst>
              <p:ext uri="{D42A27DB-BD31-4B8C-83A1-F6EECF244321}">
                <p14:modId xmlns:p14="http://schemas.microsoft.com/office/powerpoint/2010/main" val="445264202"/>
              </p:ext>
            </p:extLst>
          </p:nvPr>
        </p:nvGraphicFramePr>
        <p:xfrm>
          <a:off x="1131779" y="838623"/>
          <a:ext cx="6600926" cy="5683599"/>
        </p:xfrm>
        <a:graphic>
          <a:graphicData uri="http://schemas.openxmlformats.org/presentationml/2006/ole">
            <mc:AlternateContent xmlns:mc="http://schemas.openxmlformats.org/markup-compatibility/2006">
              <mc:Choice xmlns:v="urn:schemas-microsoft-com:vml" Requires="v">
                <p:oleObj spid="_x0000_s2480" name="Worksheet" r:id="rId3" imgW="10315748" imgH="8867948" progId="Excel.Sheet.12">
                  <p:embed/>
                </p:oleObj>
              </mc:Choice>
              <mc:Fallback>
                <p:oleObj name="Worksheet" r:id="rId3" imgW="10315748" imgH="8867948" progId="Excel.Sheet.12">
                  <p:embed/>
                  <p:pic>
                    <p:nvPicPr>
                      <p:cNvPr id="0" name=""/>
                      <p:cNvPicPr/>
                      <p:nvPr/>
                    </p:nvPicPr>
                    <p:blipFill>
                      <a:blip r:embed="rId4"/>
                      <a:stretch>
                        <a:fillRect/>
                      </a:stretch>
                    </p:blipFill>
                    <p:spPr>
                      <a:xfrm>
                        <a:off x="1131779" y="838623"/>
                        <a:ext cx="6600926" cy="5683599"/>
                      </a:xfrm>
                      <a:prstGeom prst="rect">
                        <a:avLst/>
                      </a:prstGeom>
                    </p:spPr>
                  </p:pic>
                </p:oleObj>
              </mc:Fallback>
            </mc:AlternateContent>
          </a:graphicData>
        </a:graphic>
      </p:graphicFrame>
    </p:spTree>
    <p:extLst>
      <p:ext uri="{BB962C8B-B14F-4D97-AF65-F5344CB8AC3E}">
        <p14:creationId xmlns:p14="http://schemas.microsoft.com/office/powerpoint/2010/main" val="231742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2400" dirty="0"/>
              <a:t>開発比率</a:t>
            </a:r>
            <a:endParaRPr kumimoji="1" lang="ja-JP" altLang="en-US" sz="2400" dirty="0"/>
          </a:p>
        </p:txBody>
      </p:sp>
      <p:sp>
        <p:nvSpPr>
          <p:cNvPr id="11" name="テキスト ボックス 10">
            <a:extLst>
              <a:ext uri="{FF2B5EF4-FFF2-40B4-BE49-F238E27FC236}">
                <a16:creationId xmlns:a16="http://schemas.microsoft.com/office/drawing/2014/main" id="{4ABC2426-065B-4958-9197-15008165A93B}"/>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graphicFrame>
        <p:nvGraphicFramePr>
          <p:cNvPr id="2" name="オブジェクト 1">
            <a:extLst>
              <a:ext uri="{FF2B5EF4-FFF2-40B4-BE49-F238E27FC236}">
                <a16:creationId xmlns:a16="http://schemas.microsoft.com/office/drawing/2014/main" id="{8C14456B-1759-4FAE-9DBA-1450DEE8FC88}"/>
              </a:ext>
            </a:extLst>
          </p:cNvPr>
          <p:cNvGraphicFramePr>
            <a:graphicFrameLocks noChangeAspect="1"/>
          </p:cNvGraphicFramePr>
          <p:nvPr>
            <p:extLst>
              <p:ext uri="{D42A27DB-BD31-4B8C-83A1-F6EECF244321}">
                <p14:modId xmlns:p14="http://schemas.microsoft.com/office/powerpoint/2010/main" val="3728760701"/>
              </p:ext>
            </p:extLst>
          </p:nvPr>
        </p:nvGraphicFramePr>
        <p:xfrm>
          <a:off x="352425" y="847725"/>
          <a:ext cx="8332788" cy="5721350"/>
        </p:xfrm>
        <a:graphic>
          <a:graphicData uri="http://schemas.openxmlformats.org/presentationml/2006/ole">
            <mc:AlternateContent xmlns:mc="http://schemas.openxmlformats.org/markup-compatibility/2006">
              <mc:Choice xmlns:v="urn:schemas-microsoft-com:vml" Requires="v">
                <p:oleObj spid="_x0000_s5540" name="Worksheet" r:id="rId3" imgW="11734800" imgH="8058150" progId="Excel.Sheet.12">
                  <p:embed/>
                </p:oleObj>
              </mc:Choice>
              <mc:Fallback>
                <p:oleObj name="Worksheet" r:id="rId3" imgW="11734800" imgH="8058150" progId="Excel.Sheet.12">
                  <p:embed/>
                  <p:pic>
                    <p:nvPicPr>
                      <p:cNvPr id="0" name=""/>
                      <p:cNvPicPr/>
                      <p:nvPr/>
                    </p:nvPicPr>
                    <p:blipFill>
                      <a:blip r:embed="rId4"/>
                      <a:stretch>
                        <a:fillRect/>
                      </a:stretch>
                    </p:blipFill>
                    <p:spPr>
                      <a:xfrm>
                        <a:off x="352425" y="847725"/>
                        <a:ext cx="8332788" cy="5721350"/>
                      </a:xfrm>
                      <a:prstGeom prst="rect">
                        <a:avLst/>
                      </a:prstGeom>
                    </p:spPr>
                  </p:pic>
                </p:oleObj>
              </mc:Fallback>
            </mc:AlternateContent>
          </a:graphicData>
        </a:graphic>
      </p:graphicFrame>
    </p:spTree>
    <p:extLst>
      <p:ext uri="{BB962C8B-B14F-4D97-AF65-F5344CB8AC3E}">
        <p14:creationId xmlns:p14="http://schemas.microsoft.com/office/powerpoint/2010/main" val="26938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 50"/>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a:t>開発の背景</a:t>
            </a:r>
            <a:endParaRPr lang="en-US" altLang="ja-JP" sz="2400" b="1"/>
          </a:p>
        </p:txBody>
      </p:sp>
      <p:sp>
        <p:nvSpPr>
          <p:cNvPr id="7" name="Text Box 25">
            <a:extLst>
              <a:ext uri="{FF2B5EF4-FFF2-40B4-BE49-F238E27FC236}">
                <a16:creationId xmlns:a16="http://schemas.microsoft.com/office/drawing/2014/main" id="{C006397C-799E-48F2-8454-C191B60FAD66}"/>
              </a:ext>
            </a:extLst>
          </p:cNvPr>
          <p:cNvSpPr txBox="1">
            <a:spLocks noChangeArrowheads="1"/>
          </p:cNvSpPr>
          <p:nvPr/>
        </p:nvSpPr>
        <p:spPr bwMode="auto">
          <a:xfrm>
            <a:off x="208800" y="831600"/>
            <a:ext cx="8706600" cy="5689625"/>
          </a:xfrm>
          <a:prstGeom prst="rect">
            <a:avLst/>
          </a:prstGeom>
          <a:noFill/>
          <a:ln w="9525">
            <a:noFill/>
            <a:miter lim="800000"/>
            <a:headEnd/>
            <a:tailEnd/>
          </a:ln>
        </p:spPr>
        <p:txBody>
          <a:bodyPr wrap="square" lIns="72000" tIns="36000" rIns="72000" bIns="36000">
            <a:spAutoFit/>
          </a:bodyPr>
          <a:lstStyle/>
          <a:p>
            <a:pPr>
              <a:spcBef>
                <a:spcPts val="600"/>
              </a:spcBef>
            </a:pPr>
            <a:r>
              <a:rPr lang="en-US" altLang="ja-JP" b="1" u="sng" dirty="0">
                <a:latin typeface="Meiryo UI" panose="020B0604030504040204" pitchFamily="50" charset="-128"/>
                <a:ea typeface="Meiryo UI" panose="020B0604030504040204" pitchFamily="50" charset="-128"/>
              </a:rPr>
              <a:t>(1) </a:t>
            </a:r>
            <a:r>
              <a:rPr lang="ja-JP" altLang="en-US" b="1" u="sng" dirty="0">
                <a:latin typeface="Meiryo UI" panose="020B0604030504040204" pitchFamily="50" charset="-128"/>
                <a:ea typeface="Meiryo UI" panose="020B0604030504040204" pitchFamily="50" charset="-128"/>
              </a:rPr>
              <a:t>対象事業の市場状況（補足</a:t>
            </a:r>
            <a:r>
              <a:rPr lang="en-US" altLang="ja-JP" b="1" u="sng" dirty="0">
                <a:latin typeface="Meiryo UI" panose="020B0604030504040204" pitchFamily="50" charset="-128"/>
                <a:ea typeface="Meiryo UI" panose="020B0604030504040204" pitchFamily="50" charset="-128"/>
              </a:rPr>
              <a:t>1 PEST</a:t>
            </a:r>
            <a:r>
              <a:rPr lang="ja-JP" altLang="en-US" b="1" u="sng" dirty="0">
                <a:latin typeface="Meiryo UI" panose="020B0604030504040204" pitchFamily="50" charset="-128"/>
                <a:ea typeface="Meiryo UI" panose="020B0604030504040204" pitchFamily="50" charset="-128"/>
              </a:rPr>
              <a:t>分析、補足</a:t>
            </a:r>
            <a:r>
              <a:rPr lang="en-US" altLang="ja-JP" b="1" u="sng" dirty="0">
                <a:latin typeface="Meiryo UI" panose="020B0604030504040204" pitchFamily="50" charset="-128"/>
                <a:ea typeface="Meiryo UI" panose="020B0604030504040204" pitchFamily="50" charset="-128"/>
              </a:rPr>
              <a:t>2 3C</a:t>
            </a:r>
            <a:r>
              <a:rPr lang="ja-JP" altLang="en-US" b="1" u="sng" dirty="0">
                <a:latin typeface="Meiryo UI" panose="020B0604030504040204" pitchFamily="50" charset="-128"/>
                <a:ea typeface="Meiryo UI" panose="020B0604030504040204" pitchFamily="50" charset="-128"/>
              </a:rPr>
              <a:t>分析・市場参照）</a:t>
            </a:r>
            <a:endParaRPr lang="en-US" altLang="ja-JP" b="1" dirty="0">
              <a:latin typeface="Meiryo UI" panose="020B0604030504040204" pitchFamily="50" charset="-128"/>
              <a:ea typeface="Meiryo UI" panose="020B0604030504040204" pitchFamily="50" charset="-128"/>
            </a:endParaRPr>
          </a:p>
          <a:p>
            <a:pPr marL="266700" indent="-266700">
              <a:spcBef>
                <a:spcPts val="600"/>
              </a:spcBef>
            </a:pPr>
            <a:r>
              <a:rPr lang="ja-JP" altLang="en-US" b="1"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先進国の抱える少子高齢化、過度な都市化、労働力不足に加えて、多発する自然災害や新型コロナに関連して危険作業の人代替に関して、様々な産業分野で遠隔操作技術の早期社会実装のニーズが高まっている</a:t>
            </a:r>
            <a:endParaRPr lang="en-US" altLang="ja-JP" dirty="0">
              <a:latin typeface="Meiryo UI" panose="020B0604030504040204" pitchFamily="50" charset="-128"/>
              <a:ea typeface="Meiryo UI" panose="020B0604030504040204" pitchFamily="50" charset="-128"/>
            </a:endParaRPr>
          </a:p>
          <a:p>
            <a:pPr marL="266700" indent="-266700">
              <a:spcBef>
                <a:spcPts val="600"/>
              </a:spcBef>
            </a:pP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2020</a:t>
            </a:r>
            <a:r>
              <a:rPr lang="ja-JP" altLang="en-US" dirty="0">
                <a:latin typeface="Meiryo UI" panose="020B0604030504040204" pitchFamily="50" charset="-128"/>
                <a:ea typeface="Meiryo UI" panose="020B0604030504040204" pitchFamily="50" charset="-128"/>
              </a:rPr>
              <a:t>年頃から多くの遠隔操作サービス企業が実証実験を実施しており、</a:t>
            </a:r>
            <a:r>
              <a:rPr lang="ja-JP" altLang="en-US" b="1" dirty="0">
                <a:latin typeface="Meiryo UI" panose="020B0604030504040204" pitchFamily="50" charset="-128"/>
                <a:ea typeface="Meiryo UI" panose="020B0604030504040204" pitchFamily="50" charset="-128"/>
              </a:rPr>
              <a:t>遠隔操作サービス市場としては導入期の山を登り始めた状態</a:t>
            </a:r>
            <a:r>
              <a:rPr lang="ja-JP" altLang="en-US"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特に、</a:t>
            </a:r>
            <a:r>
              <a:rPr lang="en-US" altLang="ja-JP" b="1" dirty="0">
                <a:latin typeface="Meiryo UI" panose="020B0604030504040204" pitchFamily="50" charset="-128"/>
                <a:ea typeface="Meiryo UI" panose="020B0604030504040204" pitchFamily="50" charset="-128"/>
              </a:rPr>
              <a:t>2021</a:t>
            </a:r>
            <a:r>
              <a:rPr lang="ja-JP" altLang="en-US" b="1" dirty="0">
                <a:latin typeface="Meiryo UI" panose="020B0604030504040204" pitchFamily="50" charset="-128"/>
                <a:ea typeface="Meiryo UI" panose="020B0604030504040204" pitchFamily="50" charset="-128"/>
              </a:rPr>
              <a:t>年には</a:t>
            </a:r>
            <a:r>
              <a:rPr lang="en-US" altLang="ja-JP" b="1" dirty="0" err="1">
                <a:latin typeface="Meiryo UI" panose="020B0604030504040204" pitchFamily="50" charset="-128"/>
                <a:ea typeface="Meiryo UI" panose="020B0604030504040204" pitchFamily="50" charset="-128"/>
              </a:rPr>
              <a:t>ugo</a:t>
            </a:r>
            <a:r>
              <a:rPr lang="ja-JP" altLang="en-US" b="1" dirty="0">
                <a:latin typeface="Meiryo UI" panose="020B0604030504040204" pitchFamily="50" charset="-128"/>
                <a:ea typeface="Meiryo UI" panose="020B0604030504040204" pitchFamily="50" charset="-128"/>
              </a:rPr>
              <a:t>社や</a:t>
            </a:r>
            <a:r>
              <a:rPr lang="en-US" altLang="ja-JP" b="1" dirty="0" err="1">
                <a:latin typeface="Meiryo UI" panose="020B0604030504040204" pitchFamily="50" charset="-128"/>
                <a:ea typeface="Meiryo UI" panose="020B0604030504040204" pitchFamily="50" charset="-128"/>
              </a:rPr>
              <a:t>Telexistence</a:t>
            </a:r>
            <a:r>
              <a:rPr lang="ja-JP" altLang="en-US" b="1" dirty="0">
                <a:latin typeface="Meiryo UI" panose="020B0604030504040204" pitchFamily="50" charset="-128"/>
                <a:ea typeface="Meiryo UI" panose="020B0604030504040204" pitchFamily="50" charset="-128"/>
              </a:rPr>
              <a:t>社が、遠隔操作サービスを警備やコンビニ事業向けに納品しており、市場の形成が具体化</a:t>
            </a:r>
            <a:r>
              <a:rPr lang="ja-JP" altLang="en-US" dirty="0">
                <a:latin typeface="Meiryo UI" panose="020B0604030504040204" pitchFamily="50" charset="-128"/>
                <a:ea typeface="Meiryo UI" panose="020B0604030504040204" pitchFamily="50" charset="-128"/>
              </a:rPr>
              <a:t>しつつある状況</a:t>
            </a:r>
            <a:endParaRPr lang="en-US" altLang="ja-JP" dirty="0">
              <a:latin typeface="Meiryo UI" panose="020B0604030504040204" pitchFamily="50" charset="-128"/>
              <a:ea typeface="Meiryo UI" panose="020B0604030504040204" pitchFamily="50" charset="-128"/>
            </a:endParaRPr>
          </a:p>
          <a:p>
            <a:pPr marL="269875" indent="-269875">
              <a:spcBef>
                <a:spcPts val="600"/>
              </a:spcBef>
            </a:pPr>
            <a:r>
              <a:rPr lang="ja-JP" altLang="en-US" dirty="0">
                <a:latin typeface="Meiryo UI" panose="020B0604030504040204" pitchFamily="50" charset="-128"/>
                <a:ea typeface="Meiryo UI" panose="020B0604030504040204" pitchFamily="50" charset="-128"/>
              </a:rPr>
              <a:t>　・内閣府主導のムーンショット型研究に設定されているサイバネティック・アバター基盤に対して</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年に</a:t>
            </a:r>
            <a:r>
              <a:rPr lang="en-US" altLang="ja-JP" dirty="0" err="1">
                <a:latin typeface="Meiryo UI" panose="020B0604030504040204" pitchFamily="50" charset="-128"/>
                <a:ea typeface="Meiryo UI" panose="020B0604030504040204" pitchFamily="50" charset="-128"/>
              </a:rPr>
              <a:t>MxN</a:t>
            </a:r>
            <a:r>
              <a:rPr lang="ja-JP" altLang="en-US" dirty="0">
                <a:latin typeface="Meiryo UI" panose="020B0604030504040204" pitchFamily="50" charset="-128"/>
                <a:ea typeface="Meiryo UI" panose="020B0604030504040204" pitchFamily="50" charset="-128"/>
              </a:rPr>
              <a:t>マルチペアリング型無線プラットフォームなどの</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つのプロジェクトが更に追加</a:t>
            </a:r>
            <a:endParaRPr lang="en-US" altLang="ja-JP" dirty="0">
              <a:latin typeface="Meiryo UI" panose="020B0604030504040204" pitchFamily="50" charset="-128"/>
              <a:ea typeface="Meiryo UI" panose="020B0604030504040204" pitchFamily="50" charset="-128"/>
            </a:endParaRPr>
          </a:p>
          <a:p>
            <a:pPr marL="269875" indent="-269875">
              <a:spcBef>
                <a:spcPts val="600"/>
              </a:spcBef>
            </a:pPr>
            <a:endParaRPr lang="en-US" altLang="ja-JP" sz="800" i="1" dirty="0">
              <a:latin typeface="Meiryo UI" panose="020B0604030504040204" pitchFamily="50" charset="-128"/>
              <a:ea typeface="Meiryo UI" panose="020B0604030504040204" pitchFamily="50" charset="-128"/>
            </a:endParaRPr>
          </a:p>
          <a:p>
            <a:pPr marL="266700" indent="-266700">
              <a:spcBef>
                <a:spcPts val="600"/>
              </a:spcBef>
            </a:pPr>
            <a:r>
              <a:rPr lang="en-US" altLang="ja-JP" b="1" u="sng" dirty="0">
                <a:latin typeface="Meiryo UI" panose="020B0604030504040204" pitchFamily="50" charset="-128"/>
                <a:ea typeface="Meiryo UI" panose="020B0604030504040204" pitchFamily="50" charset="-128"/>
              </a:rPr>
              <a:t>(2) </a:t>
            </a:r>
            <a:r>
              <a:rPr lang="ja-JP" altLang="en-US" b="1" u="sng" dirty="0">
                <a:latin typeface="Meiryo UI" panose="020B0604030504040204" pitchFamily="50" charset="-128"/>
                <a:ea typeface="Meiryo UI" panose="020B0604030504040204" pitchFamily="50" charset="-128"/>
              </a:rPr>
              <a:t>市場規模と今後の成長性（補足</a:t>
            </a:r>
            <a:r>
              <a:rPr lang="en-US" altLang="ja-JP" b="1" u="sng" dirty="0">
                <a:latin typeface="Meiryo UI" panose="020B0604030504040204" pitchFamily="50" charset="-128"/>
                <a:ea typeface="Meiryo UI" panose="020B0604030504040204" pitchFamily="50" charset="-128"/>
              </a:rPr>
              <a:t>2</a:t>
            </a:r>
            <a:r>
              <a:rPr lang="ja-JP" altLang="en-US" b="1" u="sng" dirty="0">
                <a:latin typeface="Meiryo UI" panose="020B0604030504040204" pitchFamily="50" charset="-128"/>
                <a:ea typeface="Meiryo UI" panose="020B0604030504040204" pitchFamily="50" charset="-128"/>
              </a:rPr>
              <a:t> </a:t>
            </a:r>
            <a:r>
              <a:rPr lang="en-US" altLang="ja-JP" b="1" u="sng" dirty="0">
                <a:latin typeface="Meiryo UI" panose="020B0604030504040204" pitchFamily="50" charset="-128"/>
                <a:ea typeface="Meiryo UI" panose="020B0604030504040204" pitchFamily="50" charset="-128"/>
              </a:rPr>
              <a:t>3C</a:t>
            </a:r>
            <a:r>
              <a:rPr lang="ja-JP" altLang="en-US" b="1" u="sng" dirty="0">
                <a:latin typeface="Meiryo UI" panose="020B0604030504040204" pitchFamily="50" charset="-128"/>
                <a:ea typeface="Meiryo UI" panose="020B0604030504040204" pitchFamily="50" charset="-128"/>
              </a:rPr>
              <a:t>分析・市場参照）</a:t>
            </a:r>
            <a:endParaRPr lang="en-US" altLang="ja-JP" b="1" u="sng" dirty="0">
              <a:latin typeface="Meiryo UI" panose="020B0604030504040204" pitchFamily="50" charset="-128"/>
              <a:ea typeface="Meiryo UI" panose="020B0604030504040204" pitchFamily="50" charset="-128"/>
            </a:endParaRPr>
          </a:p>
          <a:p>
            <a:pPr marL="266700" indent="-266700">
              <a:spcBef>
                <a:spcPts val="600"/>
              </a:spcBef>
            </a:pPr>
            <a:r>
              <a:rPr lang="ja-JP" altLang="en-US" dirty="0">
                <a:latin typeface="Meiryo UI" panose="020B0604030504040204" pitchFamily="50" charset="-128"/>
                <a:ea typeface="Meiryo UI" panose="020B0604030504040204" pitchFamily="50" charset="-128"/>
              </a:rPr>
              <a:t>　・遠隔操作に関連した世界市場は</a:t>
            </a:r>
            <a:r>
              <a:rPr lang="en-US" altLang="ja-JP" dirty="0">
                <a:latin typeface="Meiryo UI" panose="020B0604030504040204" pitchFamily="50" charset="-128"/>
                <a:ea typeface="Meiryo UI" panose="020B0604030504040204" pitchFamily="50" charset="-128"/>
              </a:rPr>
              <a:t>2020</a:t>
            </a:r>
            <a:r>
              <a:rPr lang="ja-JP" altLang="en-US" dirty="0">
                <a:latin typeface="Meiryo UI" panose="020B0604030504040204" pitchFamily="50" charset="-128"/>
                <a:ea typeface="Meiryo UI" panose="020B0604030504040204" pitchFamily="50" charset="-128"/>
              </a:rPr>
              <a:t>年時点で約</a:t>
            </a:r>
            <a:r>
              <a:rPr lang="en-US" altLang="ja-JP" dirty="0">
                <a:latin typeface="Meiryo UI" panose="020B0604030504040204" pitchFamily="50" charset="-128"/>
                <a:ea typeface="Meiryo UI" panose="020B0604030504040204" pitchFamily="50" charset="-128"/>
              </a:rPr>
              <a:t>5600</a:t>
            </a:r>
            <a:r>
              <a:rPr lang="ja-JP" altLang="en-US" dirty="0">
                <a:latin typeface="Meiryo UI" panose="020B0604030504040204" pitchFamily="50" charset="-128"/>
                <a:ea typeface="Meiryo UI" panose="020B0604030504040204" pitchFamily="50" charset="-128"/>
              </a:rPr>
              <a:t>億円（</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）で、今後も市場年平均成長率で約</a:t>
            </a:r>
            <a:r>
              <a:rPr lang="en-US" altLang="ja-JP" dirty="0">
                <a:latin typeface="Meiryo UI" panose="020B0604030504040204" pitchFamily="50" charset="-128"/>
                <a:ea typeface="Meiryo UI" panose="020B0604030504040204" pitchFamily="50" charset="-128"/>
              </a:rPr>
              <a:t>5%</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a:t>
            </a:r>
            <a:r>
              <a:rPr lang="ja-JP" altLang="en-US" dirty="0">
                <a:latin typeface="Meiryo UI" panose="020B0604030504040204" pitchFamily="50" charset="-128"/>
                <a:ea typeface="Meiryo UI" panose="020B0604030504040204" pitchFamily="50" charset="-128"/>
              </a:rPr>
              <a:t>の高い伸長が見込まれている</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　・メタバース市場は</a:t>
            </a:r>
            <a:r>
              <a:rPr lang="en-US" altLang="ja-JP" dirty="0">
                <a:latin typeface="Meiryo UI" panose="020B0604030504040204" pitchFamily="50" charset="-128"/>
                <a:ea typeface="Meiryo UI" panose="020B0604030504040204" pitchFamily="50" charset="-128"/>
              </a:rPr>
              <a:t>2030</a:t>
            </a:r>
            <a:r>
              <a:rPr lang="ja-JP" altLang="en-US" dirty="0">
                <a:latin typeface="Meiryo UI" panose="020B0604030504040204" pitchFamily="50" charset="-128"/>
                <a:ea typeface="Meiryo UI" panose="020B0604030504040204" pitchFamily="50" charset="-128"/>
              </a:rPr>
              <a:t>年に</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兆ドル～</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兆ドルに拡大する見込</a:t>
            </a:r>
            <a:endParaRPr lang="en-US" altLang="ja-JP" dirty="0">
              <a:latin typeface="Meiryo UI" panose="020B0604030504040204" pitchFamily="50" charset="-128"/>
              <a:ea typeface="Meiryo UI" panose="020B0604030504040204" pitchFamily="50" charset="-128"/>
            </a:endParaRPr>
          </a:p>
          <a:p>
            <a:pPr>
              <a:spcBef>
                <a:spcPts val="600"/>
              </a:spcBef>
            </a:pPr>
            <a:endParaRPr lang="en-US" altLang="ja-JP" sz="200" dirty="0">
              <a:latin typeface="Meiryo UI" panose="020B0604030504040204" pitchFamily="50" charset="-128"/>
              <a:ea typeface="Meiryo UI" panose="020B0604030504040204" pitchFamily="50" charset="-128"/>
            </a:endParaRPr>
          </a:p>
          <a:p>
            <a:pPr>
              <a:spcBef>
                <a:spcPts val="600"/>
              </a:spcBef>
            </a:pPr>
            <a:r>
              <a:rPr lang="ja-JP" altLang="en-US" b="1" dirty="0">
                <a:solidFill>
                  <a:srgbClr val="0000FF"/>
                </a:solidFill>
                <a:latin typeface="Meiryo UI" panose="020B0604030504040204" pitchFamily="50" charset="-128"/>
                <a:ea typeface="Meiryo UI" panose="020B0604030504040204" pitchFamily="50" charset="-128"/>
              </a:rPr>
              <a:t>遠隔操作サービスに関連する市場としては、規模と成長性の点で高い予測がある一方で、</a:t>
            </a:r>
            <a:r>
              <a:rPr lang="en-US" altLang="ja-JP" b="1" dirty="0">
                <a:solidFill>
                  <a:srgbClr val="0000FF"/>
                </a:solidFill>
                <a:latin typeface="Meiryo UI" panose="020B0604030504040204" pitchFamily="50" charset="-128"/>
                <a:ea typeface="Meiryo UI" panose="020B0604030504040204" pitchFamily="50" charset="-128"/>
              </a:rPr>
              <a:t>2022</a:t>
            </a:r>
            <a:r>
              <a:rPr lang="ja-JP" altLang="en-US" b="1" dirty="0">
                <a:solidFill>
                  <a:srgbClr val="0000FF"/>
                </a:solidFill>
                <a:latin typeface="Meiryo UI" panose="020B0604030504040204" pitchFamily="50" charset="-128"/>
                <a:ea typeface="Meiryo UI" panose="020B0604030504040204" pitchFamily="50" charset="-128"/>
              </a:rPr>
              <a:t>年時点では市場自体はまだ導入期にあり、早期に事業化を果たすことで先行者利益と高い市場シェアを獲得できる可能性が高い</a:t>
            </a:r>
          </a:p>
        </p:txBody>
      </p:sp>
      <p:sp>
        <p:nvSpPr>
          <p:cNvPr id="10" name="Text Box 25">
            <a:extLst>
              <a:ext uri="{FF2B5EF4-FFF2-40B4-BE49-F238E27FC236}">
                <a16:creationId xmlns:a16="http://schemas.microsoft.com/office/drawing/2014/main" id="{0932BB7E-8DA0-4756-83C5-F0A103F85582}"/>
              </a:ext>
            </a:extLst>
          </p:cNvPr>
          <p:cNvSpPr txBox="1">
            <a:spLocks noChangeArrowheads="1"/>
          </p:cNvSpPr>
          <p:nvPr/>
        </p:nvSpPr>
        <p:spPr bwMode="auto">
          <a:xfrm>
            <a:off x="208800" y="6429960"/>
            <a:ext cx="8411325" cy="241980"/>
          </a:xfrm>
          <a:prstGeom prst="rect">
            <a:avLst/>
          </a:prstGeom>
          <a:noFill/>
          <a:ln w="9525">
            <a:noFill/>
            <a:miter lim="800000"/>
            <a:headEnd/>
            <a:tailEnd/>
          </a:ln>
        </p:spPr>
        <p:txBody>
          <a:bodyPr wrap="square" lIns="72000" tIns="36000" rIns="72000" bIns="36000">
            <a:spAutoFit/>
          </a:bodyPr>
          <a:lstStyle/>
          <a:p>
            <a:pPr>
              <a:spcBef>
                <a:spcPts val="600"/>
              </a:spcBef>
            </a:pPr>
            <a:r>
              <a:rPr lang="en-US" altLang="ja-JP" sz="1100" dirty="0">
                <a:latin typeface="Meiryo UI" panose="020B0604030504040204" pitchFamily="50" charset="-128"/>
                <a:ea typeface="Meiryo UI" panose="020B0604030504040204" pitchFamily="50" charset="-128"/>
              </a:rPr>
              <a:t>※NEDO</a:t>
            </a:r>
            <a:r>
              <a:rPr lang="ja-JP" altLang="en-US" sz="1100" dirty="0">
                <a:latin typeface="Meiryo UI" panose="020B0604030504040204" pitchFamily="50" charset="-128"/>
                <a:ea typeface="Meiryo UI" panose="020B0604030504040204" pitchFamily="50" charset="-128"/>
              </a:rPr>
              <a:t>、「スマートテレオートノミー分野の技術戦略策定に向けて」</a:t>
            </a:r>
            <a:r>
              <a:rPr lang="en-US" altLang="ja-JP" sz="1100" dirty="0">
                <a:latin typeface="Meiryo UI" panose="020B0604030504040204" pitchFamily="50" charset="-128"/>
                <a:ea typeface="Meiryo UI" panose="020B0604030504040204" pitchFamily="50" charset="-128"/>
              </a:rPr>
              <a:t>, TSC Foresight, 2021</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2</a:t>
            </a:r>
            <a:r>
              <a:rPr lang="ja-JP" altLang="en-US" sz="1100" dirty="0">
                <a:latin typeface="Meiryo UI" panose="020B0604030504040204" pitchFamily="50" charset="-128"/>
                <a:ea typeface="Meiryo UI" panose="020B0604030504040204" pitchFamily="50" charset="-128"/>
              </a:rPr>
              <a:t>月の数値を為替レート</a:t>
            </a:r>
            <a:r>
              <a:rPr lang="en-US" altLang="ja-JP" sz="1100" dirty="0">
                <a:latin typeface="Meiryo UI" panose="020B0604030504040204" pitchFamily="50" charset="-128"/>
                <a:ea typeface="Meiryo UI" panose="020B0604030504040204" pitchFamily="50" charset="-128"/>
              </a:rPr>
              <a:t>135</a:t>
            </a:r>
            <a:r>
              <a:rPr lang="ja-JP" altLang="en-US" sz="1100" dirty="0">
                <a:latin typeface="Meiryo UI" panose="020B0604030504040204" pitchFamily="50" charset="-128"/>
                <a:ea typeface="Meiryo UI" panose="020B0604030504040204" pitchFamily="50" charset="-128"/>
              </a:rPr>
              <a:t>円</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＄で換算</a:t>
            </a:r>
            <a:endParaRPr lang="en-US" altLang="ja-JP"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479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2400" dirty="0"/>
              <a:t>変更履歴</a:t>
            </a:r>
            <a:endParaRPr kumimoji="1" lang="ja-JP" altLang="en-US" sz="2400" dirty="0"/>
          </a:p>
        </p:txBody>
      </p:sp>
      <p:graphicFrame>
        <p:nvGraphicFramePr>
          <p:cNvPr id="13" name="表 12"/>
          <p:cNvGraphicFramePr>
            <a:graphicFrameLocks noGrp="1"/>
          </p:cNvGraphicFramePr>
          <p:nvPr>
            <p:extLst>
              <p:ext uri="{D42A27DB-BD31-4B8C-83A1-F6EECF244321}">
                <p14:modId xmlns:p14="http://schemas.microsoft.com/office/powerpoint/2010/main" val="1185632212"/>
              </p:ext>
            </p:extLst>
          </p:nvPr>
        </p:nvGraphicFramePr>
        <p:xfrm>
          <a:off x="251520" y="908720"/>
          <a:ext cx="8640961" cy="4677718"/>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4968553">
                  <a:extLst>
                    <a:ext uri="{9D8B030D-6E8A-4147-A177-3AD203B41FA5}">
                      <a16:colId xmlns:a16="http://schemas.microsoft.com/office/drawing/2014/main" val="20002"/>
                    </a:ext>
                  </a:extLst>
                </a:gridCol>
              </a:tblGrid>
              <a:tr h="396000">
                <a:tc>
                  <a:txBody>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バージョン</a:t>
                      </a:r>
                    </a:p>
                  </a:txBody>
                  <a:tcPr>
                    <a:solidFill>
                      <a:srgbClr val="000000"/>
                    </a:solidFill>
                  </a:tcPr>
                </a:tc>
                <a:tc>
                  <a:txBody>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変更箇所</a:t>
                      </a:r>
                    </a:p>
                  </a:txBody>
                  <a:tcPr>
                    <a:solidFill>
                      <a:srgbClr val="0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latin typeface="Meiryo UI" panose="020B0604030504040204" pitchFamily="50" charset="-128"/>
                          <a:ea typeface="Meiryo UI" panose="020B0604030504040204" pitchFamily="50" charset="-128"/>
                        </a:rPr>
                        <a:t>変更内容</a:t>
                      </a:r>
                    </a:p>
                  </a:txBody>
                  <a:tcPr>
                    <a:solidFill>
                      <a:srgbClr val="000000"/>
                    </a:solidFill>
                  </a:tcPr>
                </a:tc>
                <a:extLst>
                  <a:ext uri="{0D108BD9-81ED-4DB2-BD59-A6C34878D82A}">
                    <a16:rowId xmlns:a16="http://schemas.microsoft.com/office/drawing/2014/main" val="10000"/>
                  </a:ext>
                </a:extLst>
              </a:tr>
              <a:tr h="396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n-ea"/>
                          <a:ea typeface="+mn-ea"/>
                          <a:cs typeface="メイリオ" pitchFamily="50" charset="-128"/>
                        </a:rPr>
                        <a:t>r01</a:t>
                      </a:r>
                      <a:endParaRPr lang="ja-JP" altLang="en-US" sz="1400" dirty="0">
                        <a:solidFill>
                          <a:schemeClr val="tx1"/>
                        </a:solidFill>
                        <a:latin typeface="+mn-ea"/>
                        <a:ea typeface="+mn-ea"/>
                        <a:cs typeface="メイリオ" pitchFamily="50" charset="-128"/>
                      </a:endParaRPr>
                    </a:p>
                  </a:txBody>
                  <a:tcPr>
                    <a:solidFill>
                      <a:srgbClr val="CBCBCB"/>
                    </a:solidFill>
                  </a:tcPr>
                </a:tc>
                <a:tc>
                  <a:txBody>
                    <a:bodyPr/>
                    <a:lstStyle/>
                    <a:p>
                      <a:r>
                        <a:rPr lang="en-US" altLang="ja-JP" sz="1400" dirty="0">
                          <a:latin typeface="+mn-ea"/>
                          <a:ea typeface="+mn-ea"/>
                        </a:rPr>
                        <a:t>-</a:t>
                      </a:r>
                      <a:endParaRPr lang="ja-JP" altLang="en-US" sz="1400" dirty="0">
                        <a:latin typeface="+mn-ea"/>
                        <a:ea typeface="+mn-ea"/>
                      </a:endParaRPr>
                    </a:p>
                  </a:txBody>
                  <a:tcPr>
                    <a:solidFill>
                      <a:srgbClr val="CBCBC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latin typeface="+mn-ea"/>
                          <a:ea typeface="+mn-ea"/>
                        </a:rPr>
                        <a:t>初版</a:t>
                      </a:r>
                    </a:p>
                  </a:txBody>
                  <a:tcPr>
                    <a:solidFill>
                      <a:srgbClr val="CBCBCB"/>
                    </a:solidFill>
                  </a:tcPr>
                </a:tc>
                <a:extLst>
                  <a:ext uri="{0D108BD9-81ED-4DB2-BD59-A6C34878D82A}">
                    <a16:rowId xmlns:a16="http://schemas.microsoft.com/office/drawing/2014/main" val="10001"/>
                  </a:ext>
                </a:extLst>
              </a:tr>
              <a:tr h="1102082">
                <a:tc>
                  <a:txBody>
                    <a:bodyPr/>
                    <a:lstStyle/>
                    <a:p>
                      <a:endParaRPr lang="ja-JP" altLang="en-US" sz="1400" dirty="0">
                        <a:solidFill>
                          <a:schemeClr val="tx1"/>
                        </a:solidFill>
                        <a:latin typeface="+mn-ea"/>
                        <a:ea typeface="+mn-ea"/>
                      </a:endParaRPr>
                    </a:p>
                  </a:txBody>
                  <a:tcPr>
                    <a:solidFill>
                      <a:srgbClr val="E7E7E7"/>
                    </a:solidFill>
                  </a:tcPr>
                </a:tc>
                <a:tc>
                  <a:txBody>
                    <a:bodyPr/>
                    <a:lstStyle/>
                    <a:p>
                      <a:endParaRPr lang="en-US" altLang="ja-JP" sz="1400" u="none" dirty="0">
                        <a:latin typeface="+mn-ea"/>
                        <a:ea typeface="+mn-ea"/>
                      </a:endParaRPr>
                    </a:p>
                  </a:txBody>
                  <a:tcPr>
                    <a:solidFill>
                      <a:srgbClr val="E7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u="none" dirty="0">
                        <a:latin typeface="+mn-ea"/>
                        <a:ea typeface="+mn-ea"/>
                      </a:endParaRPr>
                    </a:p>
                  </a:txBody>
                  <a:tcPr>
                    <a:solidFill>
                      <a:srgbClr val="E7E7E7"/>
                    </a:solidFill>
                  </a:tcPr>
                </a:tc>
                <a:extLst>
                  <a:ext uri="{0D108BD9-81ED-4DB2-BD59-A6C34878D82A}">
                    <a16:rowId xmlns:a16="http://schemas.microsoft.com/office/drawing/2014/main" val="10002"/>
                  </a:ext>
                </a:extLst>
              </a:tr>
              <a:tr h="821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400" dirty="0">
                        <a:solidFill>
                          <a:schemeClr val="tx1"/>
                        </a:solidFill>
                        <a:latin typeface="+mn-ea"/>
                        <a:ea typeface="+mn-ea"/>
                      </a:endParaRPr>
                    </a:p>
                  </a:txBody>
                  <a:tcPr>
                    <a:solidFill>
                      <a:srgbClr val="CBCBC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u="none" dirty="0">
                        <a:latin typeface="+mn-ea"/>
                        <a:ea typeface="+mn-ea"/>
                      </a:endParaRPr>
                    </a:p>
                  </a:txBody>
                  <a:tcPr>
                    <a:solidFill>
                      <a:srgbClr val="CBCBC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u="none" dirty="0">
                        <a:latin typeface="+mn-ea"/>
                        <a:ea typeface="+mn-ea"/>
                      </a:endParaRPr>
                    </a:p>
                  </a:txBody>
                  <a:tcPr>
                    <a:solidFill>
                      <a:srgbClr val="CBCBCB"/>
                    </a:solidFill>
                  </a:tcPr>
                </a:tc>
                <a:extLst>
                  <a:ext uri="{0D108BD9-81ED-4DB2-BD59-A6C34878D82A}">
                    <a16:rowId xmlns:a16="http://schemas.microsoft.com/office/drawing/2014/main" val="10003"/>
                  </a:ext>
                </a:extLst>
              </a:tr>
              <a:tr h="980882">
                <a:tc>
                  <a:txBody>
                    <a:bodyPr/>
                    <a:lstStyle/>
                    <a:p>
                      <a:endParaRPr lang="ja-JP" altLang="en-US" sz="1400" dirty="0">
                        <a:latin typeface="+mn-ea"/>
                        <a:ea typeface="+mn-ea"/>
                      </a:endParaRPr>
                    </a:p>
                  </a:txBody>
                  <a:tcPr>
                    <a:solidFill>
                      <a:srgbClr val="E7E7E7"/>
                    </a:solidFill>
                  </a:tcPr>
                </a:tc>
                <a:tc>
                  <a:txBody>
                    <a:bodyPr/>
                    <a:lstStyle/>
                    <a:p>
                      <a:endParaRPr lang="ja-JP" altLang="en-US" sz="1400" dirty="0">
                        <a:latin typeface="+mn-ea"/>
                        <a:ea typeface="+mn-ea"/>
                      </a:endParaRPr>
                    </a:p>
                  </a:txBody>
                  <a:tcPr>
                    <a:solidFill>
                      <a:srgbClr val="E7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u="none" dirty="0">
                        <a:latin typeface="+mn-ea"/>
                        <a:ea typeface="+mn-ea"/>
                      </a:endParaRPr>
                    </a:p>
                  </a:txBody>
                  <a:tcPr>
                    <a:solidFill>
                      <a:srgbClr val="E7E7E7"/>
                    </a:solidFill>
                  </a:tcPr>
                </a:tc>
                <a:extLst>
                  <a:ext uri="{0D108BD9-81ED-4DB2-BD59-A6C34878D82A}">
                    <a16:rowId xmlns:a16="http://schemas.microsoft.com/office/drawing/2014/main" val="10004"/>
                  </a:ext>
                </a:extLst>
              </a:tr>
              <a:tr h="980882">
                <a:tc>
                  <a:txBody>
                    <a:bodyPr/>
                    <a:lstStyle/>
                    <a:p>
                      <a:endParaRPr lang="ja-JP" altLang="en-US" sz="1400" dirty="0">
                        <a:latin typeface="+mn-ea"/>
                        <a:ea typeface="+mn-ea"/>
                      </a:endParaRPr>
                    </a:p>
                  </a:txBody>
                  <a:tcPr>
                    <a:solidFill>
                      <a:srgbClr val="CBCBC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400" dirty="0">
                        <a:latin typeface="+mn-ea"/>
                        <a:ea typeface="+mn-ea"/>
                      </a:endParaRPr>
                    </a:p>
                  </a:txBody>
                  <a:tcPr>
                    <a:solidFill>
                      <a:srgbClr val="CBCBC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u="none" dirty="0">
                        <a:latin typeface="+mn-ea"/>
                        <a:ea typeface="+mn-ea"/>
                      </a:endParaRPr>
                    </a:p>
                  </a:txBody>
                  <a:tcPr>
                    <a:solidFill>
                      <a:srgbClr val="CBCBCB"/>
                    </a:solidFill>
                  </a:tcPr>
                </a:tc>
                <a:extLst>
                  <a:ext uri="{0D108BD9-81ED-4DB2-BD59-A6C34878D82A}">
                    <a16:rowId xmlns:a16="http://schemas.microsoft.com/office/drawing/2014/main" val="10005"/>
                  </a:ext>
                </a:extLst>
              </a:tr>
            </a:tbl>
          </a:graphicData>
        </a:graphic>
      </p:graphicFrame>
      <p:sp>
        <p:nvSpPr>
          <p:cNvPr id="11" name="テキスト ボックス 10">
            <a:extLst>
              <a:ext uri="{FF2B5EF4-FFF2-40B4-BE49-F238E27FC236}">
                <a16:creationId xmlns:a16="http://schemas.microsoft.com/office/drawing/2014/main" id="{82AF78E8-2E5F-4CF2-8C8D-64BBCA10EAC1}"/>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spTree>
    <p:extLst>
      <p:ext uri="{BB962C8B-B14F-4D97-AF65-F5344CB8AC3E}">
        <p14:creationId xmlns:p14="http://schemas.microsoft.com/office/powerpoint/2010/main" val="3112133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87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2400" dirty="0"/>
              <a:t>補足</a:t>
            </a:r>
            <a:r>
              <a:rPr lang="en-US" altLang="ja-JP" sz="2400" dirty="0"/>
              <a:t>1.</a:t>
            </a:r>
            <a:r>
              <a:rPr lang="ja-JP" altLang="en-US" sz="2400" dirty="0"/>
              <a:t>開発技術のレベル確認結果</a:t>
            </a:r>
            <a:endParaRPr kumimoji="1" lang="ja-JP" altLang="en-US" sz="2400" dirty="0"/>
          </a:p>
        </p:txBody>
      </p:sp>
      <p:sp>
        <p:nvSpPr>
          <p:cNvPr id="11" name="テキスト ボックス 10">
            <a:extLst>
              <a:ext uri="{FF2B5EF4-FFF2-40B4-BE49-F238E27FC236}">
                <a16:creationId xmlns:a16="http://schemas.microsoft.com/office/drawing/2014/main" id="{4ABC2426-065B-4958-9197-15008165A93B}"/>
              </a:ext>
            </a:extLst>
          </p:cNvPr>
          <p:cNvSpPr txBox="1"/>
          <p:nvPr/>
        </p:nvSpPr>
        <p:spPr bwMode="auto">
          <a:xfrm>
            <a:off x="8133268" y="262596"/>
            <a:ext cx="856735" cy="318924"/>
          </a:xfrm>
          <a:prstGeom prst="rect">
            <a:avLst/>
          </a:prstGeom>
          <a:noFill/>
          <a:ln w="9525">
            <a:solidFill>
              <a:srgbClr val="FF0000"/>
            </a:solidFill>
            <a:miter lim="800000"/>
            <a:headEnd/>
            <a:tailEnd/>
          </a:ln>
        </p:spPr>
        <p:txBody>
          <a:bodyPr wrap="square" lIns="72000" tIns="36000" rIns="72000" bIns="36000" rtlCol="0">
            <a:spAutoFit/>
          </a:bodyPr>
          <a:lstStyle/>
          <a:p>
            <a:pPr algn="ctr"/>
            <a:r>
              <a:rPr kumimoji="1" lang="ja-JP" altLang="en-US" sz="1600" dirty="0">
                <a:solidFill>
                  <a:srgbClr val="FF0000"/>
                </a:solidFill>
                <a:latin typeface="Meiryo UI" panose="020B0604030504040204" pitchFamily="50" charset="-128"/>
                <a:ea typeface="Meiryo UI" panose="020B0604030504040204" pitchFamily="50" charset="-128"/>
              </a:rPr>
              <a:t>社外秘</a:t>
            </a:r>
          </a:p>
        </p:txBody>
      </p:sp>
      <p:graphicFrame>
        <p:nvGraphicFramePr>
          <p:cNvPr id="13" name="表 13">
            <a:extLst>
              <a:ext uri="{FF2B5EF4-FFF2-40B4-BE49-F238E27FC236}">
                <a16:creationId xmlns:a16="http://schemas.microsoft.com/office/drawing/2014/main" id="{053CE669-AA36-41AA-A690-809C53E3599B}"/>
              </a:ext>
            </a:extLst>
          </p:cNvPr>
          <p:cNvGraphicFramePr>
            <a:graphicFrameLocks noGrp="1"/>
          </p:cNvGraphicFramePr>
          <p:nvPr>
            <p:extLst>
              <p:ext uri="{D42A27DB-BD31-4B8C-83A1-F6EECF244321}">
                <p14:modId xmlns:p14="http://schemas.microsoft.com/office/powerpoint/2010/main" val="2371995243"/>
              </p:ext>
            </p:extLst>
          </p:nvPr>
        </p:nvGraphicFramePr>
        <p:xfrm>
          <a:off x="159798" y="843641"/>
          <a:ext cx="8679402" cy="5760995"/>
        </p:xfrm>
        <a:graphic>
          <a:graphicData uri="http://schemas.openxmlformats.org/drawingml/2006/table">
            <a:tbl>
              <a:tblPr firstCol="1" bandRow="1">
                <a:tableStyleId>{5940675A-B579-460E-94D1-54222C63F5DA}</a:tableStyleId>
              </a:tblPr>
              <a:tblGrid>
                <a:gridCol w="621437">
                  <a:extLst>
                    <a:ext uri="{9D8B030D-6E8A-4147-A177-3AD203B41FA5}">
                      <a16:colId xmlns:a16="http://schemas.microsoft.com/office/drawing/2014/main" val="2234739388"/>
                    </a:ext>
                  </a:extLst>
                </a:gridCol>
                <a:gridCol w="1180730">
                  <a:extLst>
                    <a:ext uri="{9D8B030D-6E8A-4147-A177-3AD203B41FA5}">
                      <a16:colId xmlns:a16="http://schemas.microsoft.com/office/drawing/2014/main" val="1532596204"/>
                    </a:ext>
                  </a:extLst>
                </a:gridCol>
                <a:gridCol w="6877235">
                  <a:extLst>
                    <a:ext uri="{9D8B030D-6E8A-4147-A177-3AD203B41FA5}">
                      <a16:colId xmlns:a16="http://schemas.microsoft.com/office/drawing/2014/main" val="457794669"/>
                    </a:ext>
                  </a:extLst>
                </a:gridCol>
              </a:tblGrid>
              <a:tr h="286659">
                <a:tc gridSpan="2">
                  <a:txBody>
                    <a:bodyPr/>
                    <a:lstStyle/>
                    <a:p>
                      <a:r>
                        <a:rPr kumimoji="1" lang="ja-JP" altLang="en-US" dirty="0"/>
                        <a:t>確認者</a:t>
                      </a:r>
                    </a:p>
                  </a:txBody>
                  <a:tcPr/>
                </a:tc>
                <a:tc hMerge="1">
                  <a:txBody>
                    <a:bodyPr/>
                    <a:lstStyle/>
                    <a:p>
                      <a:endParaRPr kumimoji="1" lang="ja-JP" altLang="en-US"/>
                    </a:p>
                  </a:txBody>
                  <a:tcPr/>
                </a:tc>
                <a:tc>
                  <a:txBody>
                    <a:bodyPr/>
                    <a:lstStyle/>
                    <a:p>
                      <a:r>
                        <a:rPr kumimoji="1" lang="ja-JP" altLang="en-US" dirty="0"/>
                        <a:t>先端総研　メカトロ（機力）春名</a:t>
                      </a:r>
                      <a:r>
                        <a:rPr kumimoji="1" lang="en-US" altLang="ja-JP" dirty="0"/>
                        <a:t>EK</a:t>
                      </a:r>
                      <a:endParaRPr kumimoji="1" lang="ja-JP" altLang="en-US" dirty="0"/>
                    </a:p>
                  </a:txBody>
                  <a:tcPr/>
                </a:tc>
                <a:extLst>
                  <a:ext uri="{0D108BD9-81ED-4DB2-BD59-A6C34878D82A}">
                    <a16:rowId xmlns:a16="http://schemas.microsoft.com/office/drawing/2014/main" val="392313675"/>
                  </a:ext>
                </a:extLst>
              </a:tr>
              <a:tr h="286659">
                <a:tc rowSpan="2">
                  <a:txBody>
                    <a:bodyPr/>
                    <a:lstStyle/>
                    <a:p>
                      <a:r>
                        <a:rPr kumimoji="1" lang="ja-JP" altLang="en-US" dirty="0"/>
                        <a:t>確認者記載欄</a:t>
                      </a:r>
                    </a:p>
                  </a:txBody>
                  <a:tcPr vert="eaVert"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確認時期</a:t>
                      </a:r>
                    </a:p>
                  </a:txBody>
                  <a:tcPr/>
                </a:tc>
                <a:tc>
                  <a:txBody>
                    <a:bodyPr/>
                    <a:lstStyle/>
                    <a:p>
                      <a:r>
                        <a:rPr kumimoji="1" lang="en-US" altLang="ja-JP" dirty="0"/>
                        <a:t>23</a:t>
                      </a:r>
                      <a:r>
                        <a:rPr kumimoji="1" lang="ja-JP" altLang="en-US" dirty="0"/>
                        <a:t>年度新規テーマ　ブラッシュアップ会議事前</a:t>
                      </a:r>
                    </a:p>
                  </a:txBody>
                  <a:tcPr/>
                </a:tc>
                <a:extLst>
                  <a:ext uri="{0D108BD9-81ED-4DB2-BD59-A6C34878D82A}">
                    <a16:rowId xmlns:a16="http://schemas.microsoft.com/office/drawing/2014/main" val="384484839"/>
                  </a:ext>
                </a:extLst>
              </a:tr>
              <a:tr h="3381650">
                <a:tc vMerge="1">
                  <a:txBody>
                    <a:bodyPr/>
                    <a:lstStyle/>
                    <a:p>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ja-JP" altLang="en-US" dirty="0"/>
                        <a:t>確認結果</a:t>
                      </a:r>
                    </a:p>
                  </a:txBody>
                  <a:tcPr>
                    <a:lnB w="12700" cap="flat" cmpd="sng" algn="ctr">
                      <a:solidFill>
                        <a:schemeClr val="tx1"/>
                      </a:solidFill>
                      <a:prstDash val="solid"/>
                      <a:round/>
                      <a:headEnd type="none" w="med" len="med"/>
                      <a:tailEnd type="none" w="med" len="med"/>
                    </a:lnB>
                  </a:tcPr>
                </a:tc>
                <a:tc>
                  <a:txBody>
                    <a:bodyPr/>
                    <a:lstStyle/>
                    <a:p>
                      <a:endParaRPr kumimoji="1" lang="en-US" altLang="ja-JP" dirty="0"/>
                    </a:p>
                    <a:p>
                      <a:r>
                        <a:rPr kumimoji="1" lang="ja-JP" altLang="en-US" dirty="0"/>
                        <a:t>確認者が開発</a:t>
                      </a:r>
                      <a:r>
                        <a:rPr kumimoji="1" lang="en-US" altLang="ja-JP" dirty="0"/>
                        <a:t>PJ</a:t>
                      </a:r>
                      <a:r>
                        <a:rPr kumimoji="1" lang="ja-JP" altLang="en-US" dirty="0"/>
                        <a:t>のサブリーダーであることもあり、開発技術の確認については省略</a:t>
                      </a:r>
                      <a:endParaRPr kumimoji="1" lang="en-US" altLang="ja-JP"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491780"/>
                  </a:ext>
                </a:extLst>
              </a:tr>
              <a:tr h="1647825">
                <a:tc>
                  <a:txBody>
                    <a:bodyPr/>
                    <a:lstStyle/>
                    <a:p>
                      <a:r>
                        <a:rPr kumimoji="1" lang="ja-JP" altLang="en-US" dirty="0"/>
                        <a:t>開発リーダ</a:t>
                      </a:r>
                      <a:endParaRPr kumimoji="1" lang="en-US" altLang="ja-JP" dirty="0"/>
                    </a:p>
                    <a:p>
                      <a:r>
                        <a:rPr kumimoji="1" lang="ja-JP" altLang="en-US" dirty="0"/>
                        <a:t>記載欄</a:t>
                      </a: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計画書の反映箇所</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7176801"/>
                  </a:ext>
                </a:extLst>
              </a:tr>
            </a:tbl>
          </a:graphicData>
        </a:graphic>
      </p:graphicFrame>
    </p:spTree>
    <p:extLst>
      <p:ext uri="{BB962C8B-B14F-4D97-AF65-F5344CB8AC3E}">
        <p14:creationId xmlns:p14="http://schemas.microsoft.com/office/powerpoint/2010/main" val="257231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539552" y="2177143"/>
            <a:ext cx="8229600" cy="2003363"/>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a:t>補足</a:t>
            </a:r>
            <a:r>
              <a:rPr lang="en-US" altLang="ja-JP"/>
              <a:t>1</a:t>
            </a:r>
          </a:p>
          <a:p>
            <a:endParaRPr lang="en-US" altLang="ja-JP"/>
          </a:p>
          <a:p>
            <a:r>
              <a:rPr lang="en-US" altLang="ja-JP"/>
              <a:t>PEST</a:t>
            </a:r>
            <a:r>
              <a:rPr lang="ja-JP" altLang="en-US"/>
              <a:t>分析</a:t>
            </a:r>
          </a:p>
        </p:txBody>
      </p:sp>
    </p:spTree>
    <p:extLst>
      <p:ext uri="{BB962C8B-B14F-4D97-AF65-F5344CB8AC3E}">
        <p14:creationId xmlns:p14="http://schemas.microsoft.com/office/powerpoint/2010/main" val="241833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5262979"/>
          </a:xfrm>
          <a:prstGeom prst="rect">
            <a:avLst/>
          </a:prstGeom>
          <a:noFill/>
        </p:spPr>
        <p:txBody>
          <a:bodyPr wrap="square" rtlCol="0">
            <a:spAutoFit/>
          </a:bodyPr>
          <a:lstStyle/>
          <a:p>
            <a:r>
              <a:rPr lang="ja-JP" altLang="en-US" sz="1600">
                <a:latin typeface="Meiryo UI" panose="020B0604030504040204" pitchFamily="50" charset="-128"/>
                <a:ea typeface="Meiryo UI" panose="020B0604030504040204" pitchFamily="50" charset="-128"/>
              </a:rPr>
              <a:t>遠隔操作に関わる事業を検討するにあたり、</a:t>
            </a:r>
            <a:r>
              <a:rPr lang="en-US" altLang="ja-JP" sz="1600">
                <a:latin typeface="Meiryo UI" panose="020B0604030504040204" pitchFamily="50" charset="-128"/>
                <a:ea typeface="Meiryo UI" panose="020B0604030504040204" pitchFamily="50" charset="-128"/>
              </a:rPr>
              <a:t>3C</a:t>
            </a:r>
            <a:r>
              <a:rPr lang="ja-JP" altLang="en-US" sz="1600">
                <a:latin typeface="Meiryo UI" panose="020B0604030504040204" pitchFamily="50" charset="-128"/>
                <a:ea typeface="Meiryo UI" panose="020B0604030504040204" pitchFamily="50" charset="-128"/>
              </a:rPr>
              <a:t>分析や</a:t>
            </a:r>
            <a:r>
              <a:rPr lang="en-US" altLang="ja-JP" sz="1600">
                <a:latin typeface="Meiryo UI" panose="020B0604030504040204" pitchFamily="50" charset="-128"/>
                <a:ea typeface="Meiryo UI" panose="020B0604030504040204" pitchFamily="50" charset="-128"/>
              </a:rPr>
              <a:t>SWOT</a:t>
            </a:r>
            <a:r>
              <a:rPr lang="ja-JP" altLang="en-US" sz="1600">
                <a:latin typeface="Meiryo UI" panose="020B0604030504040204" pitchFamily="50" charset="-128"/>
                <a:ea typeface="Meiryo UI" panose="020B0604030504040204" pitchFamily="50" charset="-128"/>
              </a:rPr>
              <a:t>分析のベースとなる外的要因（マクロ分析）の「変化」を</a:t>
            </a:r>
            <a:r>
              <a:rPr lang="en-US" altLang="ja-JP" sz="1600">
                <a:latin typeface="Meiryo UI" panose="020B0604030504040204" pitchFamily="50" charset="-128"/>
                <a:ea typeface="Meiryo UI" panose="020B0604030504040204" pitchFamily="50" charset="-128"/>
              </a:rPr>
              <a:t>PEST</a:t>
            </a:r>
            <a:r>
              <a:rPr lang="ja-JP" altLang="en-US" sz="1600">
                <a:latin typeface="Meiryo UI" panose="020B0604030504040204" pitchFamily="50" charset="-128"/>
                <a:ea typeface="Meiryo UI" panose="020B0604030504040204" pitchFamily="50" charset="-128"/>
              </a:rPr>
              <a:t>分析にてまとめる（</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年までの分析内容に対して情報を更新・追記）</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en-US" altLang="ja-JP" sz="1600" u="sng">
                <a:latin typeface="Meiryo UI" panose="020B0604030504040204" pitchFamily="50" charset="-128"/>
                <a:ea typeface="Meiryo UI" panose="020B0604030504040204" pitchFamily="50" charset="-128"/>
              </a:rPr>
              <a:t>【</a:t>
            </a:r>
            <a:r>
              <a:rPr lang="en-US" altLang="ja-JP" sz="1600" b="1" u="sng">
                <a:latin typeface="Meiryo UI" panose="020B0604030504040204" pitchFamily="50" charset="-128"/>
                <a:ea typeface="Meiryo UI" panose="020B0604030504040204" pitchFamily="50" charset="-128"/>
              </a:rPr>
              <a:t>P</a:t>
            </a:r>
            <a:r>
              <a:rPr lang="en-US" altLang="ja-JP" sz="1600" u="sng">
                <a:latin typeface="Meiryo UI" panose="020B0604030504040204" pitchFamily="50" charset="-128"/>
                <a:ea typeface="Meiryo UI" panose="020B0604030504040204" pitchFamily="50" charset="-128"/>
              </a:rPr>
              <a:t>olitics</a:t>
            </a:r>
            <a:r>
              <a:rPr lang="ja-JP" altLang="en-US" sz="1600" u="sng">
                <a:latin typeface="Meiryo UI" panose="020B0604030504040204" pitchFamily="50" charset="-128"/>
                <a:ea typeface="Meiryo UI" panose="020B0604030504040204" pitchFamily="50" charset="-128"/>
              </a:rPr>
              <a:t>（政治的変化、法改正などの変化）</a:t>
            </a:r>
            <a:r>
              <a:rPr lang="en-US" altLang="ja-JP" sz="1600" u="sng">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米中貿易摩擦の継続</a:t>
            </a:r>
            <a:r>
              <a:rPr lang="ja-JP" altLang="en-US" sz="1600">
                <a:latin typeface="Meiryo UI" panose="020B0604030504040204" pitchFamily="50" charset="-128"/>
                <a:ea typeface="Meiryo UI" panose="020B0604030504040204" pitchFamily="50" charset="-128"/>
              </a:rPr>
              <a:t>：米中間の制裁関税は</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年経過した</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月現在でも継続中。</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制裁関税の撤廃も検討されるものの、米国内の産業界の反発もあり不透明</a:t>
            </a:r>
            <a:r>
              <a:rPr lang="en-US" altLang="ja-JP" sz="1600">
                <a:latin typeface="Meiryo UI" panose="020B0604030504040204" pitchFamily="50" charset="-128"/>
                <a:ea typeface="Meiryo UI" panose="020B0604030504040204" pitchFamily="50" charset="-128"/>
              </a:rPr>
              <a:t>[14]</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ウクライナ紛争（</a:t>
            </a:r>
            <a:r>
              <a:rPr lang="en-US" altLang="ja-JP" sz="1600" b="1">
                <a:latin typeface="Meiryo UI" panose="020B0604030504040204" pitchFamily="50" charset="-128"/>
                <a:ea typeface="Meiryo UI" panose="020B0604030504040204" pitchFamily="50" charset="-128"/>
              </a:rPr>
              <a:t>2022</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月</a:t>
            </a:r>
            <a:r>
              <a:rPr lang="en-US" altLang="ja-JP" sz="1600">
                <a:latin typeface="Meiryo UI" panose="020B0604030504040204" pitchFamily="50" charset="-128"/>
                <a:ea typeface="Meiryo UI" panose="020B0604030504040204" pitchFamily="50" charset="-128"/>
              </a:rPr>
              <a:t>24</a:t>
            </a:r>
            <a:r>
              <a:rPr lang="ja-JP" altLang="en-US" sz="1600">
                <a:latin typeface="Meiryo UI" panose="020B0604030504040204" pitchFamily="50" charset="-128"/>
                <a:ea typeface="Meiryo UI" panose="020B0604030504040204" pitchFamily="50" charset="-128"/>
              </a:rPr>
              <a:t>日にロシアがウクライナに侵攻。</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月現在では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ウクライナ東部とクリミア半島をロシアが占領するもの、戦局は膠着状態。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ウクライナ紛争では、遠隔・自律操作の無人ドローン機が注目を浴び、</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トルコのバイラクタル</a:t>
            </a:r>
            <a:r>
              <a:rPr lang="en-US" altLang="ja-JP" sz="1600">
                <a:latin typeface="Meiryo UI" panose="020B0604030504040204" pitchFamily="50" charset="-128"/>
                <a:ea typeface="Meiryo UI" panose="020B0604030504040204" pitchFamily="50" charset="-128"/>
              </a:rPr>
              <a:t>TB2</a:t>
            </a:r>
            <a:r>
              <a:rPr lang="ja-JP" altLang="en-US" sz="1600">
                <a:latin typeface="Meiryo UI" panose="020B0604030504040204" pitchFamily="50" charset="-128"/>
                <a:ea typeface="Meiryo UI" panose="020B0604030504040204" pitchFamily="50" charset="-128"/>
              </a:rPr>
              <a:t>が紛争初期に大きな戦果を上げた。</a:t>
            </a:r>
            <a:r>
              <a:rPr lang="en-US" altLang="ja-JP" sz="1600">
                <a:latin typeface="Meiryo UI" panose="020B0604030504040204" pitchFamily="50" charset="-128"/>
                <a:ea typeface="Meiryo UI" panose="020B0604030504040204" pitchFamily="50" charset="-128"/>
              </a:rPr>
              <a:t>[15]</a:t>
            </a:r>
          </a:p>
          <a:p>
            <a:r>
              <a:rPr lang="ja-JP" altLang="en-US" sz="1600">
                <a:latin typeface="Meiryo UI" panose="020B0604030504040204" pitchFamily="50" charset="-128"/>
                <a:ea typeface="Meiryo UI" panose="020B0604030504040204" pitchFamily="50" charset="-128"/>
              </a:rPr>
              <a:t>　　　　　　　　　　　　　　　　　　　一方で、</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月現在ではその有効性は薄れつつあるものの、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監視、偵察目的ではロシア側含めて継続して運用されている</a:t>
            </a:r>
            <a:r>
              <a:rPr lang="en-US" altLang="ja-JP" sz="1600">
                <a:latin typeface="Meiryo UI" panose="020B0604030504040204" pitchFamily="50" charset="-128"/>
                <a:ea typeface="Meiryo UI" panose="020B0604030504040204" pitchFamily="50" charset="-128"/>
              </a:rPr>
              <a:t>[16]</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電波法改正（</a:t>
            </a:r>
            <a:r>
              <a:rPr lang="en-US" altLang="ja-JP" sz="1600" b="1">
                <a:latin typeface="Meiryo UI" panose="020B0604030504040204" pitchFamily="50" charset="-128"/>
                <a:ea typeface="Meiryo UI" panose="020B0604030504040204" pitchFamily="50" charset="-128"/>
              </a:rPr>
              <a:t>2019</a:t>
            </a:r>
            <a:r>
              <a:rPr lang="ja-JP" altLang="en-US" sz="1600" b="1">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5G</a:t>
            </a:r>
            <a:r>
              <a:rPr lang="zh-TW" altLang="en-US" sz="1600" b="1">
                <a:latin typeface="Meiryo UI" panose="020B0604030504040204" pitchFamily="50" charset="-128"/>
                <a:ea typeface="Meiryo UI" panose="020B0604030504040204" pitchFamily="50" charset="-128"/>
              </a:rPr>
              <a:t>投資促進税制</a:t>
            </a:r>
            <a:r>
              <a:rPr lang="ja-JP" altLang="en-US" sz="1600" b="1">
                <a:latin typeface="Meiryo UI" panose="020B0604030504040204" pitchFamily="50" charset="-128"/>
                <a:ea typeface="Meiryo UI" panose="020B0604030504040204" pitchFamily="50" charset="-128"/>
              </a:rPr>
              <a:t>の創設（</a:t>
            </a:r>
            <a:r>
              <a:rPr lang="en-US" altLang="ja-JP" sz="1600" b="1">
                <a:latin typeface="Meiryo UI" panose="020B0604030504040204" pitchFamily="50" charset="-128"/>
                <a:ea typeface="Meiryo UI" panose="020B0604030504040204" pitchFamily="50" charset="-128"/>
              </a:rPr>
              <a:t>2020</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国内の</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通信の利用が継続して拡大。</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年度には</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対応スマホの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出荷比率が</a:t>
            </a:r>
            <a:r>
              <a:rPr lang="en-US" altLang="ja-JP" sz="1600">
                <a:latin typeface="Meiryo UI" panose="020B0604030504040204" pitchFamily="50" charset="-128"/>
                <a:ea typeface="Meiryo UI" panose="020B0604030504040204" pitchFamily="50" charset="-128"/>
              </a:rPr>
              <a:t>96.2%</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年度には</a:t>
            </a:r>
            <a:r>
              <a:rPr lang="en-US" altLang="ja-JP" sz="1600">
                <a:latin typeface="Meiryo UI" panose="020B0604030504040204" pitchFamily="50" charset="-128"/>
                <a:ea typeface="Meiryo UI" panose="020B0604030504040204" pitchFamily="50" charset="-128"/>
              </a:rPr>
              <a:t>100%</a:t>
            </a:r>
            <a:r>
              <a:rPr lang="ja-JP" altLang="en-US" sz="1600">
                <a:latin typeface="Meiryo UI" panose="020B0604030504040204" pitchFamily="50" charset="-128"/>
                <a:ea typeface="Meiryo UI" panose="020B0604030504040204" pitchFamily="50" charset="-128"/>
              </a:rPr>
              <a:t>になる見込み</a:t>
            </a:r>
            <a:r>
              <a:rPr lang="en-US" altLang="ja-JP" sz="1600">
                <a:latin typeface="Meiryo UI" panose="020B0604030504040204" pitchFamily="50" charset="-128"/>
                <a:ea typeface="Meiryo UI" panose="020B0604030504040204" pitchFamily="50" charset="-128"/>
              </a:rPr>
              <a:t>[17]</a:t>
            </a:r>
          </a:p>
          <a:p>
            <a:r>
              <a:rPr lang="ja-JP" altLang="en-US" sz="1600" b="1">
                <a:latin typeface="Meiryo UI" panose="020B0604030504040204" pitchFamily="50" charset="-128"/>
                <a:ea typeface="Meiryo UI" panose="020B0604030504040204" pitchFamily="50" charset="-128"/>
              </a:rPr>
              <a:t>・ローカル</a:t>
            </a:r>
            <a:r>
              <a:rPr lang="en-US" altLang="ja-JP" sz="1600" b="1">
                <a:latin typeface="Meiryo UI" panose="020B0604030504040204" pitchFamily="50" charset="-128"/>
                <a:ea typeface="Meiryo UI" panose="020B0604030504040204" pitchFamily="50" charset="-128"/>
              </a:rPr>
              <a:t>5G</a:t>
            </a:r>
            <a:r>
              <a:rPr lang="ja-JP" altLang="en-US" sz="1600" b="1">
                <a:latin typeface="Meiryo UI" panose="020B0604030504040204" pitchFamily="50" charset="-128"/>
                <a:ea typeface="Meiryo UI" panose="020B0604030504040204" pitchFamily="50" charset="-128"/>
              </a:rPr>
              <a:t>制度化（</a:t>
            </a:r>
            <a:r>
              <a:rPr lang="en-US" altLang="ja-JP" sz="1600" b="1">
                <a:latin typeface="Meiryo UI" panose="020B0604030504040204" pitchFamily="50" charset="-128"/>
                <a:ea typeface="Meiryo UI" panose="020B0604030504040204" pitchFamily="50" charset="-128"/>
              </a:rPr>
              <a:t>2019</a:t>
            </a:r>
            <a:r>
              <a:rPr lang="ja-JP" altLang="en-US" sz="1600" b="1">
                <a:latin typeface="Meiryo UI" panose="020B0604030504040204" pitchFamily="50" charset="-128"/>
                <a:ea typeface="Meiryo UI" panose="020B0604030504040204" pitchFamily="50" charset="-128"/>
              </a:rPr>
              <a:t>）、ローカル</a:t>
            </a:r>
            <a:r>
              <a:rPr lang="en-US" altLang="ja-JP" sz="1600" b="1">
                <a:latin typeface="Meiryo UI" panose="020B0604030504040204" pitchFamily="50" charset="-128"/>
                <a:ea typeface="Meiryo UI" panose="020B0604030504040204" pitchFamily="50" charset="-128"/>
              </a:rPr>
              <a:t>5G</a:t>
            </a:r>
            <a:r>
              <a:rPr lang="ja-JP" altLang="en-US" sz="1600" b="1">
                <a:latin typeface="Meiryo UI" panose="020B0604030504040204" pitchFamily="50" charset="-128"/>
                <a:ea typeface="Meiryo UI" panose="020B0604030504040204" pitchFamily="50" charset="-128"/>
              </a:rPr>
              <a:t>法改正（</a:t>
            </a:r>
            <a:r>
              <a:rPr lang="en-US" altLang="ja-JP" sz="1600" b="1">
                <a:latin typeface="Meiryo UI" panose="020B0604030504040204" pitchFamily="50" charset="-128"/>
                <a:ea typeface="Meiryo UI" panose="020B0604030504040204" pitchFamily="50" charset="-128"/>
              </a:rPr>
              <a:t>2020</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無線局の免許申請が必要、無線従事者は第</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級陸技の資格要</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ja-JP" altLang="en-US" sz="1200">
                <a:latin typeface="Meiryo UI" panose="020B0604030504040204" pitchFamily="50" charset="-128"/>
                <a:ea typeface="Meiryo UI" panose="020B0604030504040204" pitchFamily="50" charset="-128"/>
              </a:rPr>
              <a:t>（</a:t>
            </a:r>
            <a:r>
              <a:rPr lang="en-US" altLang="ja-JP" sz="1200">
                <a:latin typeface="Meiryo UI" panose="020B0604030504040204" pitchFamily="50" charset="-128"/>
                <a:ea typeface="Meiryo UI" panose="020B0604030504040204" pitchFamily="50" charset="-128"/>
              </a:rPr>
              <a:t>100W</a:t>
            </a:r>
            <a:r>
              <a:rPr lang="ja-JP" altLang="en-US" sz="1200">
                <a:latin typeface="Meiryo UI" panose="020B0604030504040204" pitchFamily="50" charset="-128"/>
                <a:ea typeface="Meiryo UI" panose="020B0604030504040204" pitchFamily="50" charset="-128"/>
              </a:rPr>
              <a:t>超は</a:t>
            </a:r>
            <a:r>
              <a:rPr lang="en-US" altLang="ja-JP" sz="1200">
                <a:latin typeface="Meiryo UI" panose="020B0604030504040204" pitchFamily="50" charset="-128"/>
                <a:ea typeface="Meiryo UI" panose="020B0604030504040204" pitchFamily="50" charset="-128"/>
              </a:rPr>
              <a:t>1</a:t>
            </a:r>
            <a:r>
              <a:rPr lang="ja-JP" altLang="en-US" sz="1200">
                <a:latin typeface="Meiryo UI" panose="020B0604030504040204" pitchFamily="50" charset="-128"/>
                <a:ea typeface="Meiryo UI" panose="020B0604030504040204" pitchFamily="50" charset="-128"/>
              </a:rPr>
              <a:t>陸技要）</a:t>
            </a:r>
            <a:r>
              <a:rPr lang="ja-JP" altLang="en-US" sz="1600">
                <a:latin typeface="Meiryo UI" panose="020B0604030504040204" pitchFamily="50" charset="-128"/>
                <a:ea typeface="Meiryo UI" panose="020B0604030504040204" pitchFamily="50" charset="-128"/>
              </a:rPr>
              <a:t>、電波利用料は</a:t>
            </a:r>
            <a:r>
              <a:rPr lang="en-US" altLang="ja-JP" sz="1600">
                <a:latin typeface="Meiryo UI" panose="020B0604030504040204" pitchFamily="50" charset="-128"/>
                <a:ea typeface="Meiryo UI" panose="020B0604030504040204" pitchFamily="50" charset="-128"/>
              </a:rPr>
              <a:t>2600</a:t>
            </a:r>
            <a:r>
              <a:rPr lang="ja-JP" altLang="en-US" sz="1600">
                <a:latin typeface="Meiryo UI" panose="020B0604030504040204" pitchFamily="50" charset="-128"/>
                <a:ea typeface="Meiryo UI" panose="020B0604030504040204" pitchFamily="50" charset="-128"/>
              </a:rPr>
              <a:t>円</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局</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年、当面自己の建物内・土地内での利用が基本</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月の法改正で周波数帯の追加、他者土地利用の制限の一部緩和 </a:t>
            </a:r>
            <a:r>
              <a:rPr lang="en-US" altLang="ja-JP" sz="1600">
                <a:latin typeface="Meiryo UI" panose="020B0604030504040204" pitchFamily="50" charset="-128"/>
                <a:ea typeface="Meiryo UI" panose="020B0604030504040204" pitchFamily="50" charset="-128"/>
              </a:rPr>
              <a:t>[18]</a:t>
            </a:r>
          </a:p>
          <a:p>
            <a:r>
              <a:rPr lang="ja-JP" altLang="en-US" sz="1600" b="1">
                <a:latin typeface="Meiryo UI" panose="020B0604030504040204" pitchFamily="50" charset="-128"/>
                <a:ea typeface="Meiryo UI" panose="020B0604030504040204" pitchFamily="50" charset="-128"/>
              </a:rPr>
              <a:t>・道路交通法及び道路運送車両法の改定（</a:t>
            </a:r>
            <a:r>
              <a:rPr lang="en-US" altLang="ja-JP" sz="1600" b="1">
                <a:latin typeface="Meiryo UI" panose="020B0604030504040204" pitchFamily="50" charset="-128"/>
                <a:ea typeface="Meiryo UI" panose="020B0604030504040204" pitchFamily="50" charset="-128"/>
              </a:rPr>
              <a:t>2019</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一定条件化での公道でのレベル</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の自動運転が可能に。レベル</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の自動運転中の事故責任者は運転者</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338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4770537"/>
          </a:xfrm>
          <a:prstGeom prst="rect">
            <a:avLst/>
          </a:prstGeom>
          <a:noFill/>
        </p:spPr>
        <p:txBody>
          <a:bodyPr wrap="square" rtlCol="0">
            <a:spAutoFit/>
          </a:bodyPr>
          <a:lstStyle/>
          <a:p>
            <a:r>
              <a:rPr lang="ja-JP" altLang="en-US" sz="1600" b="1">
                <a:latin typeface="Meiryo UI" panose="020B0604030504040204" pitchFamily="50" charset="-128"/>
                <a:ea typeface="Meiryo UI" panose="020B0604030504040204" pitchFamily="50" charset="-128"/>
              </a:rPr>
              <a:t>・改正道路交通法成立（</a:t>
            </a:r>
            <a:r>
              <a:rPr lang="en-US" altLang="ja-JP" sz="1600" b="1">
                <a:latin typeface="Meiryo UI" panose="020B0604030504040204" pitchFamily="50" charset="-128"/>
                <a:ea typeface="Meiryo UI" panose="020B0604030504040204" pitchFamily="50" charset="-128"/>
              </a:rPr>
              <a:t>2022/4</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：レベル</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相当の自動運転である特定自動運転の許可制度を創設。</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早ければ</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月ごろから公道でのレベル</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運転が可能に。</a:t>
            </a:r>
            <a:r>
              <a:rPr lang="en-US" altLang="ja-JP" sz="1600">
                <a:latin typeface="Meiryo UI" panose="020B0604030504040204" pitchFamily="50" charset="-128"/>
                <a:ea typeface="Meiryo UI" panose="020B0604030504040204" pitchFamily="50" charset="-128"/>
              </a:rPr>
              <a:t>[19]</a:t>
            </a:r>
          </a:p>
          <a:p>
            <a:r>
              <a:rPr lang="ja-JP" altLang="en-US" sz="1600">
                <a:latin typeface="Meiryo UI" panose="020B0604030504040204" pitchFamily="50" charset="-128"/>
                <a:ea typeface="Meiryo UI" panose="020B0604030504040204" pitchFamily="50" charset="-128"/>
              </a:rPr>
              <a:t>　　　　　　　　　　　　　　　　　　　　　　　　また、遠隔操作型小型車（自動配送ロボット等）の交通方法等が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制度化（要件、歩行者と同等の交通ルール適用）</a:t>
            </a:r>
            <a:r>
              <a:rPr lang="en-US" altLang="ja-JP" sz="1600">
                <a:latin typeface="Meiryo UI" panose="020B0604030504040204" pitchFamily="50" charset="-128"/>
                <a:ea typeface="Meiryo UI" panose="020B0604030504040204" pitchFamily="50" charset="-128"/>
              </a:rPr>
              <a:t>[20]</a:t>
            </a:r>
          </a:p>
          <a:p>
            <a:r>
              <a:rPr lang="ja-JP" altLang="en-US" sz="1600" b="1">
                <a:latin typeface="Meiryo UI" panose="020B0604030504040204" pitchFamily="50" charset="-128"/>
                <a:ea typeface="Meiryo UI" panose="020B0604030504040204" pitchFamily="50" charset="-128"/>
              </a:rPr>
              <a:t>・診療報酬改定でオンライン診療要件緩和（</a:t>
            </a:r>
            <a:r>
              <a:rPr lang="en-US" altLang="ja-JP" sz="1600" b="1">
                <a:latin typeface="Meiryo UI" panose="020B0604030504040204" pitchFamily="50" charset="-128"/>
                <a:ea typeface="Meiryo UI" panose="020B0604030504040204" pitchFamily="50" charset="-128"/>
              </a:rPr>
              <a:t>2020</a:t>
            </a:r>
            <a:r>
              <a:rPr lang="ja-JP" altLang="en-US" sz="1600" b="1">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2022</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年改定で対象疾病の拡大、オンライン診療を開始できるまでの期間短縮（</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ヶ月⇒</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ヶ月）など。</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年改定でかかりつけ医による初診からのオンライン診療が可能、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オンライン診療の報酬が対面診療近くまで引き上げ</a:t>
            </a:r>
            <a:endParaRPr lang="en-US" altLang="ja-JP" sz="1600">
              <a:latin typeface="Meiryo UI" panose="020B0604030504040204" pitchFamily="50" charset="-128"/>
              <a:ea typeface="Meiryo UI" panose="020B0604030504040204" pitchFamily="50" charset="-128"/>
            </a:endParaRPr>
          </a:p>
          <a:p>
            <a:r>
              <a:rPr lang="ja-JP" altLang="en-US" sz="1600" b="1">
                <a:latin typeface="Meiryo UI" panose="020B0604030504040204" pitchFamily="50" charset="-128"/>
                <a:ea typeface="Meiryo UI" panose="020B0604030504040204" pitchFamily="50" charset="-128"/>
              </a:rPr>
              <a:t>・サイバネティック・アバターがムーンショット目標の一つに選定（</a:t>
            </a:r>
            <a:r>
              <a:rPr lang="en-US" altLang="ja-JP" sz="1600" b="1">
                <a:latin typeface="Meiryo UI" panose="020B0604030504040204" pitchFamily="50" charset="-128"/>
                <a:ea typeface="Meiryo UI" panose="020B0604030504040204" pitchFamily="50" charset="-128"/>
              </a:rPr>
              <a:t>2020</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内閣府主導のムーンショット型研究のムーンショット目標の一つにサイバネティック・アバターが選定され、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2050</a:t>
            </a:r>
            <a:r>
              <a:rPr lang="ja-JP" altLang="en-US" sz="1600">
                <a:latin typeface="Meiryo UI" panose="020B0604030504040204" pitchFamily="50" charset="-128"/>
                <a:ea typeface="Meiryo UI" panose="020B0604030504040204" pitchFamily="50" charset="-128"/>
              </a:rPr>
              <a:t>年までに人が身体、脳、空間、時間の制約から解放された社会を実現することを目指す</a:t>
            </a:r>
            <a:r>
              <a:rPr lang="en-US" altLang="ja-JP" sz="1600">
                <a:latin typeface="Meiryo UI" panose="020B0604030504040204" pitchFamily="50" charset="-128"/>
                <a:ea typeface="Meiryo UI" panose="020B0604030504040204" pitchFamily="50" charset="-128"/>
              </a:rPr>
              <a:t>[1]</a:t>
            </a:r>
          </a:p>
          <a:p>
            <a:r>
              <a:rPr lang="ja-JP" altLang="en-US" sz="1600" b="1">
                <a:latin typeface="Meiryo UI" panose="020B0604030504040204" pitchFamily="50" charset="-128"/>
                <a:ea typeface="Meiryo UI" panose="020B0604030504040204" pitchFamily="50" charset="-128"/>
              </a:rPr>
              <a:t>・サイバネティック・アバターに</a:t>
            </a:r>
            <a:r>
              <a:rPr lang="en-US" altLang="ja-JP" sz="1600" b="1">
                <a:latin typeface="Meiryo UI" panose="020B0604030504040204" pitchFamily="50" charset="-128"/>
                <a:ea typeface="Meiryo UI" panose="020B0604030504040204" pitchFamily="50" charset="-128"/>
              </a:rPr>
              <a:t>4</a:t>
            </a:r>
            <a:r>
              <a:rPr lang="ja-JP" altLang="en-US" sz="1600" b="1">
                <a:latin typeface="Meiryo UI" panose="020B0604030504040204" pitchFamily="50" charset="-128"/>
                <a:ea typeface="Meiryo UI" panose="020B0604030504040204" pitchFamily="50" charset="-128"/>
              </a:rPr>
              <a:t>つのプロジェクトを追加（</a:t>
            </a:r>
            <a:r>
              <a:rPr lang="en-US" altLang="ja-JP" sz="1600" b="1">
                <a:latin typeface="Meiryo UI" panose="020B0604030504040204" pitchFamily="50" charset="-128"/>
                <a:ea typeface="Meiryo UI" panose="020B0604030504040204" pitchFamily="50" charset="-128"/>
              </a:rPr>
              <a:t>2022</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M×N</a:t>
            </a:r>
            <a:r>
              <a:rPr lang="ja-JP" altLang="en-US" sz="1600">
                <a:latin typeface="Meiryo UI" panose="020B0604030504040204" pitchFamily="50" charset="-128"/>
                <a:ea typeface="Meiryo UI" panose="020B0604030504040204" pitchFamily="50" charset="-128"/>
              </a:rPr>
              <a:t>マルチペアリング型無線プラットフォームの研究開発など</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つのプロジェクトが追加された</a:t>
            </a:r>
            <a:endParaRPr lang="en-US" altLang="ja-JP" sz="1600">
              <a:latin typeface="Meiryo UI" panose="020B0604030504040204" pitchFamily="50" charset="-128"/>
              <a:ea typeface="Meiryo UI" panose="020B0604030504040204" pitchFamily="50" charset="-128"/>
            </a:endParaRPr>
          </a:p>
          <a:p>
            <a:r>
              <a:rPr lang="ja-JP" altLang="en-US" sz="1600" b="1">
                <a:latin typeface="Meiryo UI" panose="020B0604030504040204" pitchFamily="50" charset="-128"/>
                <a:ea typeface="Meiryo UI" panose="020B0604030504040204" pitchFamily="50" charset="-128"/>
              </a:rPr>
              <a:t>・港湾法改正（</a:t>
            </a:r>
            <a:r>
              <a:rPr lang="en-US" altLang="ja-JP" sz="1600" b="1">
                <a:latin typeface="Meiryo UI" panose="020B0604030504040204" pitchFamily="50" charset="-128"/>
                <a:ea typeface="Meiryo UI" panose="020B0604030504040204" pitchFamily="50" charset="-128"/>
              </a:rPr>
              <a:t>2018</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：遠隔操作化された「移動式荷役機械」が技術基準の対象施設に追加</a:t>
            </a:r>
            <a:endParaRPr lang="en-US" altLang="ja-JP" sz="1600">
              <a:latin typeface="Meiryo UI" panose="020B0604030504040204" pitchFamily="50" charset="-128"/>
              <a:ea typeface="Meiryo UI" panose="020B0604030504040204" pitchFamily="50" charset="-128"/>
            </a:endParaRPr>
          </a:p>
          <a:p>
            <a:r>
              <a:rPr lang="ja-JP" altLang="en-US" sz="1600" b="1">
                <a:latin typeface="Meiryo UI" panose="020B0604030504040204" pitchFamily="50" charset="-128"/>
                <a:ea typeface="Meiryo UI" panose="020B0604030504040204" pitchFamily="50" charset="-128"/>
              </a:rPr>
              <a:t>・電技省令改正（</a:t>
            </a:r>
            <a:r>
              <a:rPr lang="en-US" altLang="ja-JP" sz="1600" b="1">
                <a:latin typeface="Meiryo UI" panose="020B0604030504040204" pitchFamily="50" charset="-128"/>
                <a:ea typeface="Meiryo UI" panose="020B0604030504040204" pitchFamily="50" charset="-128"/>
              </a:rPr>
              <a:t>2021</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：汽力及び大型ガスタービン発電所における遠隔からの常時監視制御が可能に</a:t>
            </a:r>
            <a:endParaRPr lang="en-US" altLang="ja-JP" sz="1600">
              <a:latin typeface="Meiryo UI" panose="020B0604030504040204" pitchFamily="50" charset="-128"/>
              <a:ea typeface="Meiryo UI" panose="020B0604030504040204" pitchFamily="50" charset="-128"/>
            </a:endParaRPr>
          </a:p>
          <a:p>
            <a:r>
              <a:rPr lang="ja-JP" altLang="en-US" sz="1600" b="1">
                <a:latin typeface="Meiryo UI" panose="020B0604030504040204" pitchFamily="50" charset="-128"/>
                <a:ea typeface="Meiryo UI" panose="020B0604030504040204" pitchFamily="50" charset="-128"/>
              </a:rPr>
              <a:t>・チリで世界で初めてニューロライツの法律が成立（</a:t>
            </a:r>
            <a:r>
              <a:rPr lang="en-US" altLang="ja-JP" sz="1600" b="1">
                <a:latin typeface="Meiryo UI" panose="020B0604030504040204" pitchFamily="50" charset="-128"/>
                <a:ea typeface="Meiryo UI" panose="020B0604030504040204" pitchFamily="50" charset="-128"/>
              </a:rPr>
              <a:t>2022</a:t>
            </a:r>
            <a:r>
              <a:rPr lang="ja-JP" altLang="en-US" sz="1600" b="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チリでは、世界で初めてニューロライツ</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脳神経活動に関する権利</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を法律で売買・操作することから</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保護することを規定した法律を可決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098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3</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6001643"/>
          </a:xfrm>
          <a:prstGeom prst="rect">
            <a:avLst/>
          </a:prstGeom>
          <a:noFill/>
        </p:spPr>
        <p:txBody>
          <a:bodyPr wrap="square" rtlCol="0">
            <a:spAutoFit/>
          </a:bodyPr>
          <a:lstStyle/>
          <a:p>
            <a:r>
              <a:rPr lang="en-US" altLang="ja-JP" sz="1600" u="sng">
                <a:latin typeface="Meiryo UI" panose="020B0604030504040204" pitchFamily="50" charset="-128"/>
                <a:ea typeface="Meiryo UI" panose="020B0604030504040204" pitchFamily="50" charset="-128"/>
              </a:rPr>
              <a:t>【</a:t>
            </a:r>
            <a:r>
              <a:rPr lang="en-US" altLang="ja-JP" sz="1600" b="1" u="sng">
                <a:latin typeface="Meiryo UI" panose="020B0604030504040204" pitchFamily="50" charset="-128"/>
                <a:ea typeface="Meiryo UI" panose="020B0604030504040204" pitchFamily="50" charset="-128"/>
              </a:rPr>
              <a:t>E</a:t>
            </a:r>
            <a:r>
              <a:rPr lang="en-US" altLang="ja-JP" sz="1600" u="sng">
                <a:latin typeface="Meiryo UI" panose="020B0604030504040204" pitchFamily="50" charset="-128"/>
                <a:ea typeface="Meiryo UI" panose="020B0604030504040204" pitchFamily="50" charset="-128"/>
              </a:rPr>
              <a:t>conomy</a:t>
            </a:r>
            <a:r>
              <a:rPr lang="ja-JP" altLang="en-US" sz="1600" u="sng">
                <a:latin typeface="Meiryo UI" panose="020B0604030504040204" pitchFamily="50" charset="-128"/>
                <a:ea typeface="Meiryo UI" panose="020B0604030504040204" pitchFamily="50" charset="-128"/>
              </a:rPr>
              <a:t>（景気の変化、経済動向の変化）</a:t>
            </a:r>
            <a:r>
              <a:rPr lang="en-US" altLang="ja-JP" sz="1600" u="sng">
                <a:latin typeface="Meiryo UI" panose="020B0604030504040204" pitchFamily="50" charset="-128"/>
                <a:ea typeface="Meiryo UI" panose="020B0604030504040204" pitchFamily="50" charset="-128"/>
              </a:rPr>
              <a:t>】</a:t>
            </a:r>
          </a:p>
          <a:p>
            <a:r>
              <a:rPr lang="ja-JP" altLang="en-US" sz="1600" b="1">
                <a:latin typeface="Meiryo UI" panose="020B0604030504040204" pitchFamily="50" charset="-128"/>
                <a:ea typeface="Meiryo UI" panose="020B0604030504040204" pitchFamily="50" charset="-128"/>
              </a:rPr>
              <a:t>・世界の経済力のシフト</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2030</a:t>
            </a:r>
            <a:r>
              <a:rPr lang="ja-JP" altLang="en-US" sz="1600">
                <a:latin typeface="Meiryo UI" panose="020B0604030504040204" pitchFamily="50" charset="-128"/>
                <a:ea typeface="Meiryo UI" panose="020B0604030504040204" pitchFamily="50" charset="-128"/>
              </a:rPr>
              <a:t>年までに中国が</a:t>
            </a:r>
            <a:r>
              <a:rPr lang="en-US" altLang="ja-JP" sz="1600">
                <a:latin typeface="Meiryo UI" panose="020B0604030504040204" pitchFamily="50" charset="-128"/>
                <a:ea typeface="Meiryo UI" panose="020B0604030504040204" pitchFamily="50" charset="-128"/>
              </a:rPr>
              <a:t>GDP</a:t>
            </a:r>
            <a:r>
              <a:rPr lang="ja-JP" altLang="en-US" sz="1600">
                <a:latin typeface="Meiryo UI" panose="020B0604030504040204" pitchFamily="50" charset="-128"/>
                <a:ea typeface="Meiryo UI" panose="020B0604030504040204" pitchFamily="50" charset="-128"/>
              </a:rPr>
              <a:t>世界</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位（市場為替レート換算）、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2050</a:t>
            </a:r>
            <a:r>
              <a:rPr lang="ja-JP" altLang="en-US" sz="1600">
                <a:latin typeface="Meiryo UI" panose="020B0604030504040204" pitchFamily="50" charset="-128"/>
                <a:ea typeface="Meiryo UI" panose="020B0604030504040204" pitchFamily="50" charset="-128"/>
              </a:rPr>
              <a:t>年には中国とインドで世界全体の約</a:t>
            </a:r>
            <a:r>
              <a:rPr lang="en-US" altLang="ja-JP" sz="1600">
                <a:latin typeface="Meiryo UI" panose="020B0604030504040204" pitchFamily="50" charset="-128"/>
                <a:ea typeface="Meiryo UI" panose="020B0604030504040204" pitchFamily="50" charset="-128"/>
              </a:rPr>
              <a:t>40%</a:t>
            </a:r>
            <a:r>
              <a:rPr lang="ja-JP" altLang="en-US" sz="1600">
                <a:latin typeface="Meiryo UI" panose="020B0604030504040204" pitchFamily="50" charset="-128"/>
                <a:ea typeface="Meiryo UI" panose="020B0604030504040204" pitchFamily="50" charset="-128"/>
              </a:rPr>
              <a:t>を占める見込</a:t>
            </a:r>
            <a:r>
              <a:rPr lang="en-US" altLang="ja-JP" sz="1600">
                <a:latin typeface="Meiryo UI" panose="020B0604030504040204" pitchFamily="50" charset="-128"/>
                <a:ea typeface="Meiryo UI" panose="020B0604030504040204" pitchFamily="50" charset="-128"/>
              </a:rPr>
              <a:t>[2]</a:t>
            </a:r>
          </a:p>
          <a:p>
            <a:r>
              <a:rPr lang="ja-JP" altLang="en-US" sz="1600" b="1">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5G</a:t>
            </a:r>
            <a:r>
              <a:rPr lang="ja-JP" altLang="en-US" sz="1600" b="1">
                <a:latin typeface="Meiryo UI" panose="020B0604030504040204" pitchFamily="50" charset="-128"/>
                <a:ea typeface="Meiryo UI" panose="020B0604030504040204" pitchFamily="50" charset="-128"/>
              </a:rPr>
              <a:t>市場の拡大</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対応基地局の世界市場は</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兆</a:t>
            </a:r>
            <a:r>
              <a:rPr lang="en-US" altLang="ja-JP" sz="1600">
                <a:latin typeface="Meiryo UI" panose="020B0604030504040204" pitchFamily="50" charset="-128"/>
                <a:ea typeface="Meiryo UI" panose="020B0604030504040204" pitchFamily="50" charset="-128"/>
              </a:rPr>
              <a:t>2000</a:t>
            </a:r>
            <a:r>
              <a:rPr lang="ja-JP" altLang="en-US" sz="1600">
                <a:latin typeface="Meiryo UI" panose="020B0604030504040204" pitchFamily="50" charset="-128"/>
                <a:ea typeface="Meiryo UI" panose="020B0604030504040204" pitchFamily="50" charset="-128"/>
              </a:rPr>
              <a:t>億円以上に拡大</a:t>
            </a:r>
            <a:r>
              <a:rPr lang="en-US" altLang="ja-JP" sz="1600">
                <a:latin typeface="Meiryo UI" panose="020B0604030504040204" pitchFamily="50" charset="-128"/>
                <a:ea typeface="Meiryo UI" panose="020B0604030504040204" pitchFamily="50" charset="-128"/>
              </a:rPr>
              <a:t>[3]</a:t>
            </a: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3G</a:t>
            </a:r>
            <a:r>
              <a:rPr lang="ja-JP" altLang="en-US" sz="1600">
                <a:latin typeface="Meiryo UI" panose="020B0604030504040204" pitchFamily="50" charset="-128"/>
                <a:ea typeface="Meiryo UI" panose="020B0604030504040204" pitchFamily="50" charset="-128"/>
              </a:rPr>
              <a:t>・４</a:t>
            </a:r>
            <a:r>
              <a:rPr lang="en-US" altLang="ja-JP" sz="1600">
                <a:latin typeface="Meiryo UI" panose="020B0604030504040204" pitchFamily="50" charset="-128"/>
                <a:ea typeface="Meiryo UI" panose="020B0604030504040204" pitchFamily="50" charset="-128"/>
              </a:rPr>
              <a:t>G</a:t>
            </a:r>
            <a:r>
              <a:rPr lang="ja-JP" altLang="en-US" sz="1600">
                <a:latin typeface="Meiryo UI" panose="020B0604030504040204" pitchFamily="50" charset="-128"/>
                <a:ea typeface="Meiryo UI" panose="020B0604030504040204" pitchFamily="50" charset="-128"/>
              </a:rPr>
              <a:t>通信基地局の世界市場はトップ</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社</a:t>
            </a:r>
            <a:r>
              <a:rPr lang="ja-JP" altLang="en-US" sz="1200">
                <a:latin typeface="Meiryo UI" panose="020B0604030504040204" pitchFamily="50" charset="-128"/>
                <a:ea typeface="Meiryo UI" panose="020B0604030504040204" pitchFamily="50" charset="-128"/>
              </a:rPr>
              <a:t>（</a:t>
            </a:r>
            <a:r>
              <a:rPr lang="en-US" altLang="ja-JP" sz="1200">
                <a:latin typeface="Meiryo UI" panose="020B0604030504040204" pitchFamily="50" charset="-128"/>
                <a:ea typeface="Meiryo UI" panose="020B0604030504040204" pitchFamily="50" charset="-128"/>
              </a:rPr>
              <a:t>HUAWEI</a:t>
            </a:r>
            <a:r>
              <a:rPr lang="ja-JP" altLang="en-US" sz="1200" err="1">
                <a:latin typeface="Meiryo UI" panose="020B0604030504040204" pitchFamily="50" charset="-128"/>
                <a:ea typeface="Meiryo UI" panose="020B0604030504040204" pitchFamily="50" charset="-128"/>
              </a:rPr>
              <a:t>、</a:t>
            </a:r>
            <a:r>
              <a:rPr lang="en-US" altLang="ja-JP" sz="1200">
                <a:latin typeface="Meiryo UI" panose="020B0604030504040204" pitchFamily="50" charset="-128"/>
                <a:ea typeface="Meiryo UI" panose="020B0604030504040204" pitchFamily="50" charset="-128"/>
              </a:rPr>
              <a:t>ERICSSON</a:t>
            </a:r>
            <a:r>
              <a:rPr lang="ja-JP" altLang="en-US" sz="1200" err="1">
                <a:latin typeface="Meiryo UI" panose="020B0604030504040204" pitchFamily="50" charset="-128"/>
                <a:ea typeface="Meiryo UI" panose="020B0604030504040204" pitchFamily="50" charset="-128"/>
              </a:rPr>
              <a:t>、</a:t>
            </a:r>
            <a:r>
              <a:rPr lang="en-US" altLang="ja-JP" sz="1200">
                <a:latin typeface="Meiryo UI" panose="020B0604030504040204" pitchFamily="50" charset="-128"/>
                <a:ea typeface="Meiryo UI" panose="020B0604030504040204" pitchFamily="50" charset="-128"/>
              </a:rPr>
              <a:t>NOKIA</a:t>
            </a:r>
            <a:r>
              <a:rPr lang="ja-JP" altLang="en-US" sz="12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で</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割</a:t>
            </a:r>
            <a:r>
              <a:rPr lang="en-US" altLang="ja-JP" sz="9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の寡占状態）</a:t>
            </a:r>
            <a:endParaRPr lang="en-US" altLang="ja-JP" sz="1600">
              <a:latin typeface="Meiryo UI" panose="020B0604030504040204" pitchFamily="50" charset="-128"/>
              <a:ea typeface="Meiryo UI" panose="020B0604030504040204" pitchFamily="50" charset="-128"/>
            </a:endParaRPr>
          </a:p>
          <a:p>
            <a:r>
              <a:rPr lang="ja-JP" altLang="en-US" sz="1600" b="1">
                <a:latin typeface="Meiryo UI" panose="020B0604030504040204" pitchFamily="50" charset="-128"/>
                <a:ea typeface="Meiryo UI" panose="020B0604030504040204" pitchFamily="50" charset="-128"/>
              </a:rPr>
              <a:t>・パンデミックとウクライナ侵攻による世界経済の減速が鮮明に</a:t>
            </a:r>
            <a:endParaRPr lang="en-US" altLang="ja-JP" sz="1600" b="1">
              <a:latin typeface="Meiryo UI" panose="020B0604030504040204" pitchFamily="50" charset="-128"/>
              <a:ea typeface="Meiryo UI" panose="020B0604030504040204" pitchFamily="50" charset="-128"/>
            </a:endParaRPr>
          </a:p>
          <a:p>
            <a:r>
              <a:rPr lang="ja-JP" altLang="en-US" sz="1600">
                <a:solidFill>
                  <a:srgbClr val="FF0000"/>
                </a:solidFill>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：世界経済はパンデミックやウクライナ侵攻等の影響により減速傾向が明らかとなっており、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7</a:t>
            </a:r>
            <a:r>
              <a:rPr lang="ja-JP" altLang="en-US" sz="1600">
                <a:latin typeface="Meiryo UI" panose="020B0604030504040204" pitchFamily="50" charset="-128"/>
                <a:ea typeface="Meiryo UI" panose="020B0604030504040204" pitchFamily="50" charset="-128"/>
              </a:rPr>
              <a:t>月の</a:t>
            </a:r>
            <a:r>
              <a:rPr lang="en-US" altLang="ja-JP" sz="1600">
                <a:latin typeface="Meiryo UI" panose="020B0604030504040204" pitchFamily="50" charset="-128"/>
                <a:ea typeface="Meiryo UI" panose="020B0604030504040204" pitchFamily="50" charset="-128"/>
              </a:rPr>
              <a:t>IMF</a:t>
            </a:r>
            <a:r>
              <a:rPr lang="ja-JP" altLang="en-US" sz="1600">
                <a:latin typeface="Meiryo UI" panose="020B0604030504040204" pitchFamily="50" charset="-128"/>
                <a:ea typeface="Meiryo UI" panose="020B0604030504040204" pitchFamily="50" charset="-128"/>
              </a:rPr>
              <a:t>による世界経済見通しでは、世界</a:t>
            </a:r>
            <a:r>
              <a:rPr lang="en-US" altLang="ja-JP" sz="1600">
                <a:latin typeface="Meiryo UI" panose="020B0604030504040204" pitchFamily="50" charset="-128"/>
                <a:ea typeface="Meiryo UI" panose="020B0604030504040204" pitchFamily="50" charset="-128"/>
              </a:rPr>
              <a:t>GDP</a:t>
            </a:r>
            <a:r>
              <a:rPr lang="ja-JP" altLang="en-US" sz="1600">
                <a:latin typeface="Meiryo UI" panose="020B0604030504040204" pitchFamily="50" charset="-128"/>
                <a:ea typeface="Meiryo UI" panose="020B0604030504040204" pitchFamily="50" charset="-128"/>
              </a:rPr>
              <a:t>成長率が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6.1%</a:t>
            </a:r>
            <a:r>
              <a:rPr lang="ja-JP" altLang="en-US" sz="1600">
                <a:latin typeface="Meiryo UI" panose="020B0604030504040204" pitchFamily="50" charset="-128"/>
                <a:ea typeface="Meiryo UI" panose="020B0604030504040204" pitchFamily="50" charset="-128"/>
              </a:rPr>
              <a:t>に対して、</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3.2%</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2.9</a:t>
            </a:r>
            <a:r>
              <a:rPr lang="ja-JP" altLang="en-US" sz="1600">
                <a:latin typeface="Meiryo UI" panose="020B0604030504040204" pitchFamily="50" charset="-128"/>
                <a:ea typeface="Meiryo UI" panose="020B0604030504040204" pitchFamily="50" charset="-128"/>
              </a:rPr>
              <a:t>％と予測</a:t>
            </a:r>
            <a:r>
              <a:rPr lang="en-US" altLang="ja-JP" sz="1600">
                <a:latin typeface="Meiryo UI" panose="020B0604030504040204" pitchFamily="50" charset="-128"/>
                <a:ea typeface="Meiryo UI" panose="020B0604030504040204" pitchFamily="50" charset="-128"/>
              </a:rPr>
              <a:t>[4]</a:t>
            </a:r>
          </a:p>
          <a:p>
            <a:r>
              <a:rPr lang="ja-JP" altLang="en-US" sz="1600" b="1">
                <a:latin typeface="Meiryo UI" panose="020B0604030504040204" pitchFamily="50" charset="-128"/>
                <a:ea typeface="Meiryo UI" panose="020B0604030504040204" pitchFamily="50" charset="-128"/>
              </a:rPr>
              <a:t>・日本国内の個人消費はコロナ前の</a:t>
            </a:r>
            <a:r>
              <a:rPr lang="en-US" altLang="ja-JP" sz="1600" b="1">
                <a:latin typeface="Meiryo UI" panose="020B0604030504040204" pitchFamily="50" charset="-128"/>
                <a:ea typeface="Meiryo UI" panose="020B0604030504040204" pitchFamily="50" charset="-128"/>
              </a:rPr>
              <a:t>2020</a:t>
            </a:r>
            <a:r>
              <a:rPr lang="ja-JP" altLang="en-US" sz="1600" b="1">
                <a:latin typeface="Meiryo UI" panose="020B0604030504040204" pitchFamily="50" charset="-128"/>
                <a:ea typeface="Meiryo UI" panose="020B0604030504040204" pitchFamily="50" charset="-128"/>
              </a:rPr>
              <a:t>年並みに回復傾向</a:t>
            </a:r>
            <a:endParaRPr lang="en-US" altLang="ja-JP" sz="1600" b="1">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：小売・娯楽施設への人出や個人のサービス消費額は</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年並みに回復し、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今後も回復基調が継続する見込み</a:t>
            </a:r>
            <a:r>
              <a:rPr lang="en-US" altLang="ja-JP" sz="1600">
                <a:latin typeface="Meiryo UI" panose="020B0604030504040204" pitchFamily="50" charset="-128"/>
                <a:ea typeface="Meiryo UI" panose="020B0604030504040204" pitchFamily="50" charset="-128"/>
              </a:rPr>
              <a:t>[21]</a:t>
            </a:r>
          </a:p>
          <a:p>
            <a:r>
              <a:rPr lang="ja-JP" altLang="en-US" sz="1600" b="1">
                <a:latin typeface="Meiryo UI" panose="020B0604030504040204" pitchFamily="50" charset="-128"/>
                <a:ea typeface="Meiryo UI" panose="020B0604030504040204" pitchFamily="50" charset="-128"/>
              </a:rPr>
              <a:t>・物価高を受けて百貨店の高級品販売で駆け込み需要が増加</a:t>
            </a:r>
            <a:endParaRPr lang="en-US" altLang="ja-JP" sz="1600" b="1">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年の百貨店売上総計は</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年比の同月比で</a:t>
            </a:r>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％と回復していないものの、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美術・宝飾・貴金属等の高級品販売は、今後の物価高を見越した駆け込み需要により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年比で＋</a:t>
            </a:r>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％以上と大幅に増加</a:t>
            </a:r>
            <a:r>
              <a:rPr lang="en-US" altLang="ja-JP" sz="1600">
                <a:latin typeface="Meiryo UI" panose="020B0604030504040204" pitchFamily="50" charset="-128"/>
                <a:ea typeface="Meiryo UI" panose="020B0604030504040204" pitchFamily="50" charset="-128"/>
              </a:rPr>
              <a:t>[21]</a:t>
            </a:r>
          </a:p>
          <a:p>
            <a:r>
              <a:rPr lang="ja-JP" altLang="en-US" sz="1600" b="1">
                <a:latin typeface="Meiryo UI" panose="020B0604030504040204" pitchFamily="50" charset="-128"/>
                <a:ea typeface="Meiryo UI" panose="020B0604030504040204" pitchFamily="50" charset="-128"/>
              </a:rPr>
              <a:t>・欧州の国際線旅客数は回復傾向</a:t>
            </a:r>
            <a:endParaRPr lang="en-US" altLang="ja-JP" sz="1600" b="1">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：欧州の国際線旅客数は</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月時点でコロナ前の</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割強まで回復。先行きとしても</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更に回復基調にある予測</a:t>
            </a:r>
            <a:r>
              <a:rPr lang="en-US" altLang="ja-JP" sz="1600">
                <a:latin typeface="Meiryo UI" panose="020B0604030504040204" pitchFamily="50" charset="-128"/>
                <a:ea typeface="Meiryo UI" panose="020B0604030504040204" pitchFamily="50" charset="-128"/>
              </a:rPr>
              <a:t>[21]</a:t>
            </a:r>
          </a:p>
          <a:p>
            <a:r>
              <a:rPr lang="ja-JP" altLang="en-US" sz="1600" b="1">
                <a:latin typeface="Meiryo UI" panose="020B0604030504040204" pitchFamily="50" charset="-128"/>
                <a:ea typeface="Meiryo UI" panose="020B0604030504040204" pitchFamily="50" charset="-128"/>
              </a:rPr>
              <a:t>・オンラインクレーンゲームの市場が</a:t>
            </a:r>
            <a:r>
              <a:rPr lang="en-US" altLang="ja-JP" sz="1600" b="1">
                <a:latin typeface="Meiryo UI" panose="020B0604030504040204" pitchFamily="50" charset="-128"/>
                <a:ea typeface="Meiryo UI" panose="020B0604030504040204" pitchFamily="50" charset="-128"/>
              </a:rPr>
              <a:t>250</a:t>
            </a:r>
            <a:r>
              <a:rPr lang="ja-JP" altLang="en-US" sz="1600" b="1">
                <a:latin typeface="Meiryo UI" panose="020B0604030504040204" pitchFamily="50" charset="-128"/>
                <a:ea typeface="Meiryo UI" panose="020B0604030504040204" pitchFamily="50" charset="-128"/>
              </a:rPr>
              <a:t>億円超に拡大</a:t>
            </a:r>
            <a:endParaRPr lang="en-US" altLang="ja-JP" sz="1600" b="1">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：オンラインクレーンゲームは</a:t>
            </a:r>
            <a:r>
              <a:rPr lang="en-US" altLang="ja-JP" sz="1600">
                <a:latin typeface="Meiryo UI" panose="020B0604030504040204" pitchFamily="50" charset="-128"/>
                <a:ea typeface="Meiryo UI" panose="020B0604030504040204" pitchFamily="50" charset="-128"/>
              </a:rPr>
              <a:t>2012</a:t>
            </a:r>
            <a:r>
              <a:rPr lang="ja-JP" altLang="en-US" sz="1600">
                <a:latin typeface="Meiryo UI" panose="020B0604030504040204" pitchFamily="50" charset="-128"/>
                <a:ea typeface="Meiryo UI" panose="020B0604030504040204" pitchFamily="50" charset="-128"/>
              </a:rPr>
              <a:t>年ごろからサービスは存在するものの、</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2017</a:t>
            </a:r>
            <a:r>
              <a:rPr lang="ja-JP" altLang="en-US" sz="1600">
                <a:latin typeface="Meiryo UI" panose="020B0604030504040204" pitchFamily="50" charset="-128"/>
                <a:ea typeface="Meiryo UI" panose="020B0604030504040204" pitchFamily="50" charset="-128"/>
              </a:rPr>
              <a:t>年に経産省が風営法の対象にあたらないと判断したことにより、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実店舗における</a:t>
            </a:r>
            <a:r>
              <a:rPr lang="en-US" altLang="ja-JP" sz="1600">
                <a:latin typeface="Meiryo UI" panose="020B0604030504040204" pitchFamily="50" charset="-128"/>
                <a:ea typeface="Meiryo UI" panose="020B0604030504040204" pitchFamily="50" charset="-128"/>
              </a:rPr>
              <a:t>24</a:t>
            </a:r>
            <a:r>
              <a:rPr lang="ja-JP" altLang="en-US" sz="1600">
                <a:latin typeface="Meiryo UI" panose="020B0604030504040204" pitchFamily="50" charset="-128"/>
                <a:ea typeface="Meiryo UI" panose="020B0604030504040204" pitchFamily="50" charset="-128"/>
              </a:rPr>
              <a:t>時間営業、時間帯による年齢制限、景品価格上限の設定などが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なくなり、コロナ禍もあって急激に市場が拡大</a:t>
            </a:r>
            <a:r>
              <a:rPr lang="en-US" altLang="ja-JP" sz="1600">
                <a:latin typeface="Meiryo UI" panose="020B0604030504040204" pitchFamily="50" charset="-128"/>
                <a:ea typeface="Meiryo UI" panose="020B0604030504040204" pitchFamily="50" charset="-128"/>
              </a:rPr>
              <a:t>[23]</a:t>
            </a:r>
          </a:p>
        </p:txBody>
      </p:sp>
    </p:spTree>
    <p:extLst>
      <p:ext uri="{BB962C8B-B14F-4D97-AF65-F5344CB8AC3E}">
        <p14:creationId xmlns:p14="http://schemas.microsoft.com/office/powerpoint/2010/main" val="134805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4" y="836712"/>
            <a:ext cx="8928991" cy="4031873"/>
          </a:xfrm>
          <a:prstGeom prst="rect">
            <a:avLst/>
          </a:prstGeom>
          <a:noFill/>
        </p:spPr>
        <p:txBody>
          <a:bodyPr wrap="square" rtlCol="0">
            <a:spAutoFit/>
          </a:bodyPr>
          <a:lstStyle/>
          <a:p>
            <a:r>
              <a:rPr lang="en-US" altLang="ja-JP" sz="1600" u="sng">
                <a:latin typeface="Meiryo UI" panose="020B0604030504040204" pitchFamily="50" charset="-128"/>
                <a:ea typeface="Meiryo UI" panose="020B0604030504040204" pitchFamily="50" charset="-128"/>
              </a:rPr>
              <a:t>【</a:t>
            </a:r>
            <a:r>
              <a:rPr lang="en-US" altLang="ja-JP" sz="1600" b="1" u="sng">
                <a:latin typeface="Meiryo UI" panose="020B0604030504040204" pitchFamily="50" charset="-128"/>
                <a:ea typeface="Meiryo UI" panose="020B0604030504040204" pitchFamily="50" charset="-128"/>
              </a:rPr>
              <a:t>S</a:t>
            </a:r>
            <a:r>
              <a:rPr lang="en-US" altLang="ja-JP" sz="1600" u="sng">
                <a:latin typeface="Meiryo UI" panose="020B0604030504040204" pitchFamily="50" charset="-128"/>
                <a:ea typeface="Meiryo UI" panose="020B0604030504040204" pitchFamily="50" charset="-128"/>
              </a:rPr>
              <a:t>ociety</a:t>
            </a:r>
            <a:r>
              <a:rPr lang="ja-JP" altLang="en-US" sz="1600" u="sng">
                <a:latin typeface="Meiryo UI" panose="020B0604030504040204" pitchFamily="50" charset="-128"/>
                <a:ea typeface="Meiryo UI" panose="020B0604030504040204" pitchFamily="50" charset="-128"/>
              </a:rPr>
              <a:t>（社会的変化、人口動態の変化、流行の変化、ライフスタイルの変化）</a:t>
            </a:r>
            <a:r>
              <a:rPr lang="en-US" altLang="ja-JP" sz="1600" u="sng">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人口構造の変化</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2050</a:t>
            </a:r>
            <a:r>
              <a:rPr lang="ja-JP" altLang="en-US" sz="1600">
                <a:latin typeface="Meiryo UI" panose="020B0604030504040204" pitchFamily="50" charset="-128"/>
                <a:ea typeface="Meiryo UI" panose="020B0604030504040204" pitchFamily="50" charset="-128"/>
              </a:rPr>
              <a:t>年までに世界人口は約</a:t>
            </a:r>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億人増加（</a:t>
            </a:r>
            <a:r>
              <a:rPr lang="en-US" altLang="ja-JP" sz="1600">
                <a:latin typeface="Meiryo UI" panose="020B0604030504040204" pitchFamily="50" charset="-128"/>
                <a:ea typeface="Meiryo UI" panose="020B0604030504040204" pitchFamily="50" charset="-128"/>
              </a:rPr>
              <a:t>97</a:t>
            </a:r>
            <a:r>
              <a:rPr lang="ja-JP" altLang="en-US" sz="1600">
                <a:latin typeface="Meiryo UI" panose="020B0604030504040204" pitchFamily="50" charset="-128"/>
                <a:ea typeface="Meiryo UI" panose="020B0604030504040204" pitchFamily="50" charset="-128"/>
              </a:rPr>
              <a:t>億人）し、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世界人口に占める</a:t>
            </a:r>
            <a:r>
              <a:rPr lang="en-US" altLang="ja-JP" sz="1600">
                <a:latin typeface="Meiryo UI" panose="020B0604030504040204" pitchFamily="50" charset="-128"/>
                <a:ea typeface="Meiryo UI" panose="020B0604030504040204" pitchFamily="50" charset="-128"/>
              </a:rPr>
              <a:t>65</a:t>
            </a:r>
            <a:r>
              <a:rPr lang="ja-JP" altLang="en-US" sz="1600">
                <a:latin typeface="Meiryo UI" panose="020B0604030504040204" pitchFamily="50" charset="-128"/>
                <a:ea typeface="Meiryo UI" panose="020B0604030504040204" pitchFamily="50" charset="-128"/>
              </a:rPr>
              <a:t>歳以上の割合も</a:t>
            </a:r>
            <a:r>
              <a:rPr lang="en-US" altLang="ja-JP" sz="1600">
                <a:latin typeface="Meiryo UI" panose="020B0604030504040204" pitchFamily="50" charset="-128"/>
                <a:ea typeface="Meiryo UI" panose="020B0604030504040204" pitchFamily="50" charset="-128"/>
              </a:rPr>
              <a:t>16%</a:t>
            </a:r>
            <a:r>
              <a:rPr lang="ja-JP" altLang="en-US" sz="1600">
                <a:latin typeface="Meiryo UI" panose="020B0604030504040204" pitchFamily="50" charset="-128"/>
                <a:ea typeface="Meiryo UI" panose="020B0604030504040204" pitchFamily="50" charset="-128"/>
              </a:rPr>
              <a:t>に増加（</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[5]</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急速な都市人口の増加</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2050</a:t>
            </a:r>
            <a:r>
              <a:rPr lang="ja-JP" altLang="en-US" sz="1600">
                <a:latin typeface="Meiryo UI" panose="020B0604030504040204" pitchFamily="50" charset="-128"/>
                <a:ea typeface="Meiryo UI" panose="020B0604030504040204" pitchFamily="50" charset="-128"/>
              </a:rPr>
              <a:t>年までに世界人口の</a:t>
            </a:r>
            <a:r>
              <a:rPr lang="en-US" altLang="ja-JP" sz="1600">
                <a:latin typeface="Meiryo UI" panose="020B0604030504040204" pitchFamily="50" charset="-128"/>
                <a:ea typeface="Meiryo UI" panose="020B0604030504040204" pitchFamily="50" charset="-128"/>
              </a:rPr>
              <a:t>68%</a:t>
            </a:r>
            <a:r>
              <a:rPr lang="ja-JP" altLang="en-US" sz="1600">
                <a:latin typeface="Meiryo UI" panose="020B0604030504040204" pitchFamily="50" charset="-128"/>
                <a:ea typeface="Meiryo UI" panose="020B0604030504040204" pitchFamily="50" charset="-128"/>
              </a:rPr>
              <a:t>が都市で生活する </a:t>
            </a:r>
            <a:r>
              <a:rPr lang="en-US" altLang="ja-JP" sz="1600">
                <a:latin typeface="Meiryo UI" panose="020B0604030504040204" pitchFamily="50" charset="-128"/>
                <a:ea typeface="Meiryo UI" panose="020B0604030504040204" pitchFamily="50" charset="-128"/>
              </a:rPr>
              <a:t>[6]</a:t>
            </a:r>
          </a:p>
          <a:p>
            <a:r>
              <a:rPr lang="ja-JP" altLang="en-US" sz="1600">
                <a:latin typeface="Meiryo UI" panose="020B0604030504040204" pitchFamily="50" charset="-128"/>
                <a:ea typeface="Meiryo UI" panose="020B0604030504040204" pitchFamily="50" charset="-128"/>
              </a:rPr>
              <a:t>  途上国では農村部から都市部への大規模な人の移動が発生、都市化の進行によりスマートシティや</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都市インフラへの投資需要が高まる見込</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社会課題の深刻化</a:t>
            </a:r>
            <a:r>
              <a:rPr lang="ja-JP" altLang="en-US" sz="1600">
                <a:latin typeface="Meiryo UI" panose="020B0604030504040204" pitchFamily="50" charset="-128"/>
                <a:ea typeface="Meiryo UI" panose="020B0604030504040204" pitchFamily="50" charset="-128"/>
              </a:rPr>
              <a:t>：フードロス（食品廃棄は世界で年</a:t>
            </a:r>
            <a:r>
              <a:rPr lang="en-US" altLang="ja-JP" sz="1600">
                <a:latin typeface="Meiryo UI" panose="020B0604030504040204" pitchFamily="50" charset="-128"/>
                <a:ea typeface="Meiryo UI" panose="020B0604030504040204" pitchFamily="50" charset="-128"/>
              </a:rPr>
              <a:t>13</a:t>
            </a:r>
            <a:r>
              <a:rPr lang="ja-JP" altLang="en-US" sz="1600">
                <a:latin typeface="Meiryo UI" panose="020B0604030504040204" pitchFamily="50" charset="-128"/>
                <a:ea typeface="Meiryo UI" panose="020B0604030504040204" pitchFamily="50" charset="-128"/>
              </a:rPr>
              <a:t>億トン、世界で生産される食糧の</a:t>
            </a:r>
            <a:r>
              <a:rPr lang="en-US" altLang="ja-JP" sz="1600">
                <a:latin typeface="Meiryo UI" panose="020B0604030504040204" pitchFamily="50" charset="-128"/>
                <a:ea typeface="Meiryo UI" panose="020B0604030504040204" pitchFamily="50" charset="-128"/>
              </a:rPr>
              <a:t>1/3[7]</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エネルギー問題（</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年運転開始の陸上風力や太陽光発電は新設の化石燃料発電より安価に</a:t>
            </a:r>
            <a:r>
              <a:rPr lang="en-US" altLang="ja-JP" sz="1600">
                <a:latin typeface="Meiryo UI" panose="020B0604030504040204" pitchFamily="50" charset="-128"/>
                <a:ea typeface="Meiryo UI" panose="020B0604030504040204" pitchFamily="50" charset="-128"/>
              </a:rPr>
              <a:t>[8] </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水不足の深刻化、砂の需要の増加、プラスチックによる環境汚染の深刻化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人間の価値観の変化</a:t>
            </a:r>
            <a:r>
              <a:rPr lang="ja-JP" altLang="en-US" sz="1600">
                <a:latin typeface="Meiryo UI" panose="020B0604030504040204" pitchFamily="50" charset="-128"/>
                <a:ea typeface="Meiryo UI" panose="020B0604030504040204" pitchFamily="50" charset="-128"/>
              </a:rPr>
              <a:t>：資本主義から価値主義へ変化、長寿命化により家族関係やライフスタイルが変化、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ミレニアル世代（</a:t>
            </a:r>
            <a:r>
              <a:rPr lang="en-US" altLang="ja-JP" sz="1600">
                <a:latin typeface="Meiryo UI" panose="020B0604030504040204" pitchFamily="50" charset="-128"/>
                <a:ea typeface="Meiryo UI" panose="020B0604030504040204" pitchFamily="50" charset="-128"/>
              </a:rPr>
              <a:t>1981</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1996</a:t>
            </a:r>
            <a:r>
              <a:rPr lang="ja-JP" altLang="en-US" sz="1600">
                <a:latin typeface="Meiryo UI" panose="020B0604030504040204" pitchFamily="50" charset="-128"/>
                <a:ea typeface="Meiryo UI" panose="020B0604030504040204" pitchFamily="50" charset="-128"/>
              </a:rPr>
              <a:t>年産まれ）の割合が</a:t>
            </a:r>
            <a:r>
              <a:rPr lang="en-US" altLang="ja-JP" sz="1600">
                <a:latin typeface="Meiryo UI" panose="020B0604030504040204" pitchFamily="50" charset="-128"/>
                <a:ea typeface="Meiryo UI" panose="020B0604030504040204" pitchFamily="50" charset="-128"/>
              </a:rPr>
              <a:t>2025</a:t>
            </a:r>
            <a:r>
              <a:rPr lang="ja-JP" altLang="en-US" sz="1600">
                <a:latin typeface="Meiryo UI" panose="020B0604030504040204" pitchFamily="50" charset="-128"/>
                <a:ea typeface="Meiryo UI" panose="020B0604030504040204" pitchFamily="50" charset="-128"/>
              </a:rPr>
              <a:t>年までに米国労働人口の約</a:t>
            </a:r>
            <a:r>
              <a:rPr lang="en-US" altLang="ja-JP" sz="1600">
                <a:latin typeface="Meiryo UI" panose="020B0604030504040204" pitchFamily="50" charset="-128"/>
                <a:ea typeface="Meiryo UI" panose="020B0604030504040204" pitchFamily="50" charset="-128"/>
              </a:rPr>
              <a:t>75%</a:t>
            </a:r>
            <a:r>
              <a:rPr lang="ja-JP" altLang="en-US" sz="1600">
                <a:latin typeface="Meiryo UI" panose="020B0604030504040204" pitchFamily="50" charset="-128"/>
                <a:ea typeface="Meiryo UI" panose="020B0604030504040204" pitchFamily="50" charset="-128"/>
              </a:rPr>
              <a:t>に増加</a:t>
            </a:r>
            <a:r>
              <a:rPr lang="en-US" altLang="ja-JP" sz="1600">
                <a:latin typeface="Meiryo UI" panose="020B0604030504040204" pitchFamily="50" charset="-128"/>
                <a:ea typeface="Meiryo UI" panose="020B0604030504040204" pitchFamily="50" charset="-128"/>
              </a:rPr>
              <a:t>[9]</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新形コロナによる生活様式の変化</a:t>
            </a:r>
            <a:r>
              <a:rPr lang="ja-JP" altLang="en-US" sz="1600">
                <a:latin typeface="Meiryo UI" panose="020B0604030504040204" pitchFamily="50" charset="-128"/>
                <a:ea typeface="Meiryo UI" panose="020B0604030504040204" pitchFamily="50" charset="-128"/>
              </a:rPr>
              <a:t>：世界的に衛生意識の高まり、対面・接触を避けた生活様式に変化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日本国内の特定技能生が増加傾向</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月に制定された特定技能制度に基づく特定技能生が、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月比の</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年で約</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万人増加し、</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倍以上の在留数となっており、今後も増加基調にある。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なお、特定技能生が配属される上位分野は、</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位飲食料品製造、</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位農業、</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位介護、</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位建設、</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位産業機械製造と定型作業で人手不足な分野の労働力確保が目的となっている</a:t>
            </a:r>
            <a:r>
              <a:rPr lang="en-US" altLang="ja-JP" sz="1600">
                <a:latin typeface="Meiryo UI" panose="020B0604030504040204" pitchFamily="50" charset="-128"/>
                <a:ea typeface="Meiryo UI" panose="020B0604030504040204" pitchFamily="50" charset="-128"/>
              </a:rPr>
              <a:t>[22]</a:t>
            </a:r>
          </a:p>
        </p:txBody>
      </p:sp>
    </p:spTree>
    <p:extLst>
      <p:ext uri="{BB962C8B-B14F-4D97-AF65-F5344CB8AC3E}">
        <p14:creationId xmlns:p14="http://schemas.microsoft.com/office/powerpoint/2010/main" val="430606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5</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4" y="836712"/>
            <a:ext cx="8928991" cy="6001643"/>
          </a:xfrm>
          <a:prstGeom prst="rect">
            <a:avLst/>
          </a:prstGeom>
          <a:noFill/>
        </p:spPr>
        <p:txBody>
          <a:bodyPr wrap="square" rtlCol="0">
            <a:spAutoFit/>
          </a:bodyPr>
          <a:lstStyle/>
          <a:p>
            <a:r>
              <a:rPr lang="en-US" altLang="ja-JP" sz="1600" u="sng">
                <a:latin typeface="Meiryo UI" panose="020B0604030504040204" pitchFamily="50" charset="-128"/>
                <a:ea typeface="Meiryo UI" panose="020B0604030504040204" pitchFamily="50" charset="-128"/>
              </a:rPr>
              <a:t>【</a:t>
            </a:r>
            <a:r>
              <a:rPr lang="en-US" altLang="ja-JP" sz="1600" b="1" u="sng">
                <a:latin typeface="Meiryo UI" panose="020B0604030504040204" pitchFamily="50" charset="-128"/>
                <a:ea typeface="Meiryo UI" panose="020B0604030504040204" pitchFamily="50" charset="-128"/>
              </a:rPr>
              <a:t>T</a:t>
            </a:r>
            <a:r>
              <a:rPr lang="en-US" altLang="ja-JP" sz="1600" u="sng">
                <a:latin typeface="Meiryo UI" panose="020B0604030504040204" pitchFamily="50" charset="-128"/>
                <a:ea typeface="Meiryo UI" panose="020B0604030504040204" pitchFamily="50" charset="-128"/>
              </a:rPr>
              <a:t>echnology</a:t>
            </a:r>
            <a:r>
              <a:rPr lang="ja-JP" altLang="en-US" sz="1600" u="sng">
                <a:latin typeface="Meiryo UI" panose="020B0604030504040204" pitchFamily="50" charset="-128"/>
                <a:ea typeface="Meiryo UI" panose="020B0604030504040204" pitchFamily="50" charset="-128"/>
              </a:rPr>
              <a:t>（技術的変化、技術革新、特許切れ、技術の利用形態の変化）</a:t>
            </a:r>
            <a:r>
              <a:rPr lang="en-US" altLang="ja-JP" sz="1600" u="sng">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テクノロジーの進化</a:t>
            </a:r>
            <a:r>
              <a:rPr lang="ja-JP" altLang="en-US" sz="1600">
                <a:latin typeface="Meiryo UI" panose="020B0604030504040204" pitchFamily="50" charset="-128"/>
                <a:ea typeface="Meiryo UI" panose="020B0604030504040204" pitchFamily="50" charset="-128"/>
              </a:rPr>
              <a:t>：</a:t>
            </a:r>
            <a:r>
              <a:rPr lang="en-US" altLang="ja-JP" sz="1600" err="1">
                <a:latin typeface="Meiryo UI" panose="020B0604030504040204" pitchFamily="50" charset="-128"/>
                <a:ea typeface="Meiryo UI" panose="020B0604030504040204" pitchFamily="50" charset="-128"/>
              </a:rPr>
              <a:t>IoT</a:t>
            </a:r>
            <a:r>
              <a:rPr lang="ja-JP" altLang="en-US" sz="1600">
                <a:latin typeface="Meiryo UI" panose="020B0604030504040204" pitchFamily="50" charset="-128"/>
                <a:ea typeface="Meiryo UI" panose="020B0604030504040204" pitchFamily="50" charset="-128"/>
              </a:rPr>
              <a:t>技術の更なる拡大、</a:t>
            </a:r>
            <a:r>
              <a:rPr lang="en-US" altLang="ja-JP" sz="1600">
                <a:latin typeface="Meiryo UI" panose="020B0604030504040204" pitchFamily="50" charset="-128"/>
                <a:ea typeface="Meiryo UI" panose="020B0604030504040204" pitchFamily="50" charset="-128"/>
              </a:rPr>
              <a:t>Connected Device</a:t>
            </a:r>
            <a:r>
              <a:rPr lang="ja-JP" altLang="en-US" sz="1600">
                <a:latin typeface="Meiryo UI" panose="020B0604030504040204" pitchFamily="50" charset="-128"/>
                <a:ea typeface="Meiryo UI" panose="020B0604030504040204" pitchFamily="50" charset="-128"/>
              </a:rPr>
              <a:t>の更なる増加</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2030</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Connected Device</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1250</a:t>
            </a:r>
            <a:r>
              <a:rPr lang="ja-JP" altLang="en-US" sz="1600">
                <a:latin typeface="Meiryo UI" panose="020B0604030504040204" pitchFamily="50" charset="-128"/>
                <a:ea typeface="Meiryo UI" panose="020B0604030504040204" pitchFamily="50" charset="-128"/>
              </a:rPr>
              <a:t>億個に増加し、データ通信量は年間</a:t>
            </a:r>
            <a:r>
              <a:rPr lang="en-US" altLang="ja-JP" sz="1600">
                <a:latin typeface="Meiryo UI" panose="020B0604030504040204" pitchFamily="50" charset="-128"/>
                <a:ea typeface="Meiryo UI" panose="020B0604030504040204" pitchFamily="50" charset="-128"/>
              </a:rPr>
              <a:t>50%</a:t>
            </a:r>
            <a:r>
              <a:rPr lang="ja-JP" altLang="en-US" sz="1600" err="1">
                <a:latin typeface="Meiryo UI" panose="020B0604030504040204" pitchFamily="50" charset="-128"/>
                <a:ea typeface="Meiryo UI" panose="020B0604030504040204" pitchFamily="50" charset="-128"/>
              </a:rPr>
              <a:t>ずつ</a:t>
            </a:r>
            <a:r>
              <a:rPr lang="ja-JP" altLang="en-US" sz="1600">
                <a:latin typeface="Meiryo UI" panose="020B0604030504040204" pitchFamily="50" charset="-128"/>
                <a:ea typeface="Meiryo UI" panose="020B0604030504040204" pitchFamily="50" charset="-128"/>
              </a:rPr>
              <a:t>増加</a:t>
            </a:r>
            <a:r>
              <a:rPr lang="en-US" altLang="ja-JP" sz="1600">
                <a:latin typeface="Meiryo UI" panose="020B0604030504040204" pitchFamily="50" charset="-128"/>
                <a:ea typeface="Meiryo UI" panose="020B0604030504040204" pitchFamily="50" charset="-128"/>
              </a:rPr>
              <a:t>[10]</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5G</a:t>
            </a:r>
            <a:r>
              <a:rPr lang="ja-JP" altLang="en-US" sz="1600" b="1">
                <a:latin typeface="Meiryo UI" panose="020B0604030504040204" pitchFamily="50" charset="-128"/>
                <a:ea typeface="Meiryo UI" panose="020B0604030504040204" pitchFamily="50" charset="-128"/>
              </a:rPr>
              <a:t>回線の利用拡大</a:t>
            </a:r>
            <a:r>
              <a:rPr lang="ja-JP" altLang="en-US" sz="1600">
                <a:latin typeface="Meiryo UI" panose="020B0604030504040204" pitchFamily="50" charset="-128"/>
                <a:ea typeface="Meiryo UI" panose="020B0604030504040204" pitchFamily="50" charset="-128"/>
              </a:rPr>
              <a:t>：５</a:t>
            </a:r>
            <a:r>
              <a:rPr lang="en-US" altLang="ja-JP" sz="1600">
                <a:latin typeface="Meiryo UI" panose="020B0604030504040204" pitchFamily="50" charset="-128"/>
                <a:ea typeface="Meiryo UI" panose="020B0604030504040204" pitchFamily="50" charset="-128"/>
              </a:rPr>
              <a:t>G</a:t>
            </a:r>
            <a:r>
              <a:rPr lang="ja-JP" altLang="en-US" sz="1600">
                <a:latin typeface="Meiryo UI" panose="020B0604030504040204" pitchFamily="50" charset="-128"/>
                <a:ea typeface="Meiryo UI" panose="020B0604030504040204" pitchFamily="50" charset="-128"/>
              </a:rPr>
              <a:t>回線は</a:t>
            </a:r>
            <a:r>
              <a:rPr lang="en-US" altLang="ja-JP" sz="1600">
                <a:latin typeface="Meiryo UI" panose="020B0604030504040204" pitchFamily="50" charset="-128"/>
                <a:ea typeface="Meiryo UI" panose="020B0604030504040204" pitchFamily="50" charset="-128"/>
              </a:rPr>
              <a:t>2025</a:t>
            </a:r>
            <a:r>
              <a:rPr lang="ja-JP" altLang="en-US" sz="1600">
                <a:latin typeface="Meiryo UI" panose="020B0604030504040204" pitchFamily="50" charset="-128"/>
                <a:ea typeface="Meiryo UI" panose="020B0604030504040204" pitchFamily="50" charset="-128"/>
              </a:rPr>
              <a:t>年までに世界モバイル回線の</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に達する見込</a:t>
            </a:r>
            <a:r>
              <a:rPr lang="en-US" altLang="ja-JP" sz="1600">
                <a:latin typeface="Meiryo UI" panose="020B0604030504040204" pitchFamily="50" charset="-128"/>
                <a:ea typeface="Meiryo UI" panose="020B0604030504040204" pitchFamily="50" charset="-128"/>
              </a:rPr>
              <a:t>[11]</a:t>
            </a:r>
          </a:p>
          <a:p>
            <a:r>
              <a:rPr lang="ja-JP" altLang="en-US" sz="1600">
                <a:latin typeface="Meiryo UI" panose="020B0604030504040204" pitchFamily="50" charset="-128"/>
                <a:ea typeface="Meiryo UI" panose="020B0604030504040204" pitchFamily="50" charset="-128"/>
              </a:rPr>
              <a:t>　</a:t>
            </a:r>
            <a:r>
              <a:rPr lang="en-US" altLang="ja-JP" sz="1600" err="1">
                <a:latin typeface="Meiryo UI" panose="020B0604030504040204" pitchFamily="50" charset="-128"/>
                <a:ea typeface="Meiryo UI" panose="020B0604030504040204" pitchFamily="50" charset="-128"/>
              </a:rPr>
              <a:t>Oneweb</a:t>
            </a:r>
            <a:r>
              <a:rPr lang="ja-JP" altLang="en-US" sz="1600">
                <a:latin typeface="Meiryo UI" panose="020B0604030504040204" pitchFamily="50" charset="-128"/>
                <a:ea typeface="Meiryo UI" panose="020B0604030504040204" pitchFamily="50" charset="-128"/>
              </a:rPr>
              <a:t>破産するも、</a:t>
            </a:r>
            <a:r>
              <a:rPr lang="en-US" altLang="ja-JP" sz="1600" err="1">
                <a:latin typeface="Meiryo UI" panose="020B0604030504040204" pitchFamily="50" charset="-128"/>
                <a:ea typeface="Meiryo UI" panose="020B0604030504040204" pitchFamily="50" charset="-128"/>
              </a:rPr>
              <a:t>Starlink</a:t>
            </a:r>
            <a:r>
              <a:rPr lang="ja-JP" altLang="en-US" sz="1600">
                <a:latin typeface="Meiryo UI" panose="020B0604030504040204" pitchFamily="50" charset="-128"/>
                <a:ea typeface="Meiryo UI" panose="020B0604030504040204" pitchFamily="50" charset="-128"/>
              </a:rPr>
              <a:t>衛星は順調に打上実施</a:t>
            </a:r>
            <a:r>
              <a:rPr lang="en-US" altLang="ja-JP" sz="1600">
                <a:latin typeface="Meiryo UI" panose="020B0604030504040204" pitchFamily="50" charset="-128"/>
                <a:ea typeface="Meiryo UI" panose="020B0604030504040204" pitchFamily="50" charset="-128"/>
              </a:rPr>
              <a:t>(3055</a:t>
            </a:r>
            <a:r>
              <a:rPr lang="ja-JP" altLang="en-US" sz="1600">
                <a:latin typeface="Meiryo UI" panose="020B0604030504040204" pitchFamily="50" charset="-128"/>
                <a:ea typeface="Meiryo UI" panose="020B0604030504040204" pitchFamily="50" charset="-128"/>
              </a:rPr>
              <a:t>機</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a:t>
            </a:r>
            <a:r>
              <a:rPr lang="en-US" altLang="ja-JP" sz="1600">
                <a:latin typeface="Meiryo UI" panose="020B0604030504040204" pitchFamily="50" charset="-128"/>
                <a:ea typeface="Meiryo UI" panose="020B0604030504040204" pitchFamily="50" charset="-128"/>
              </a:rPr>
              <a:t>13</a:t>
            </a:r>
            <a:r>
              <a:rPr lang="ja-JP" altLang="en-US" sz="1600">
                <a:latin typeface="Meiryo UI" panose="020B0604030504040204" pitchFamily="50" charset="-128"/>
                <a:ea typeface="Meiryo UI" panose="020B0604030504040204" pitchFamily="50" charset="-128"/>
              </a:rPr>
              <a:t>日時点</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日本サービス展開も視野</a:t>
            </a:r>
            <a:r>
              <a:rPr lang="en-US" altLang="ja-JP" sz="1600">
                <a:latin typeface="Meiryo UI" panose="020B0604030504040204" pitchFamily="50" charset="-128"/>
                <a:ea typeface="Meiryo UI" panose="020B0604030504040204" pitchFamily="50" charset="-128"/>
              </a:rPr>
              <a:t>[13]</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手術ロボット開発競争が激化</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da </a:t>
            </a:r>
            <a:r>
              <a:rPr lang="en-US" altLang="ja-JP" sz="1600" err="1">
                <a:latin typeface="Meiryo UI" panose="020B0604030504040204" pitchFamily="50" charset="-128"/>
                <a:ea typeface="Meiryo UI" panose="020B0604030504040204" pitchFamily="50" charset="-128"/>
              </a:rPr>
              <a:t>vinci</a:t>
            </a:r>
            <a:r>
              <a:rPr lang="ja-JP" altLang="en-US" sz="1100">
                <a:latin typeface="Meiryo UI" panose="020B0604030504040204" pitchFamily="50" charset="-128"/>
                <a:ea typeface="Meiryo UI" panose="020B0604030504040204" pitchFamily="50" charset="-128"/>
              </a:rPr>
              <a:t>（インテュイティブサージカル社）</a:t>
            </a:r>
            <a:r>
              <a:rPr lang="ja-JP" altLang="en-US" sz="1600">
                <a:latin typeface="Meiryo UI" panose="020B0604030504040204" pitchFamily="50" charset="-128"/>
                <a:ea typeface="Meiryo UI" panose="020B0604030504040204" pitchFamily="50" charset="-128"/>
              </a:rPr>
              <a:t>の大部分の特許が</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年に満了。</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Google</a:t>
            </a:r>
            <a:r>
              <a:rPr lang="ja-JP" altLang="en-US" sz="1600">
                <a:latin typeface="Meiryo UI" panose="020B0604030504040204" pitchFamily="50" charset="-128"/>
                <a:ea typeface="Meiryo UI" panose="020B0604030504040204" pitchFamily="50" charset="-128"/>
              </a:rPr>
              <a:t>設立スタートアップをはじめ国内外で開発競争が激化。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なお、手術ロボット市場は</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180</a:t>
            </a:r>
            <a:r>
              <a:rPr lang="ja-JP" altLang="en-US" sz="1600">
                <a:latin typeface="Meiryo UI" panose="020B0604030504040204" pitchFamily="50" charset="-128"/>
                <a:ea typeface="Meiryo UI" panose="020B0604030504040204" pitchFamily="50" charset="-128"/>
              </a:rPr>
              <a:t>億ドル、</a:t>
            </a:r>
            <a:r>
              <a:rPr lang="en-US" altLang="ja-JP" sz="1600">
                <a:latin typeface="Meiryo UI" panose="020B0604030504040204" pitchFamily="50" charset="-128"/>
                <a:ea typeface="Meiryo UI" panose="020B0604030504040204" pitchFamily="50" charset="-128"/>
              </a:rPr>
              <a:t>2026</a:t>
            </a:r>
            <a:r>
              <a:rPr lang="ja-JP" altLang="en-US" sz="1600">
                <a:latin typeface="Meiryo UI" panose="020B0604030504040204" pitchFamily="50" charset="-128"/>
                <a:ea typeface="Meiryo UI" panose="020B0604030504040204" pitchFamily="50" charset="-128"/>
              </a:rPr>
              <a:t>年には米国だけで</a:t>
            </a:r>
            <a:r>
              <a:rPr lang="en-US" altLang="ja-JP" sz="1600">
                <a:latin typeface="Meiryo UI" panose="020B0604030504040204" pitchFamily="50" charset="-128"/>
                <a:ea typeface="Meiryo UI" panose="020B0604030504040204" pitchFamily="50" charset="-128"/>
              </a:rPr>
              <a:t>400</a:t>
            </a:r>
            <a:r>
              <a:rPr lang="ja-JP" altLang="en-US" sz="1600">
                <a:latin typeface="Meiryo UI" panose="020B0604030504040204" pitchFamily="50" charset="-128"/>
                <a:ea typeface="Meiryo UI" panose="020B0604030504040204" pitchFamily="50" charset="-128"/>
              </a:rPr>
              <a:t>億ドルに拡大見込</a:t>
            </a:r>
            <a:r>
              <a:rPr lang="en-US" altLang="ja-JP" sz="1600">
                <a:latin typeface="Meiryo UI" panose="020B0604030504040204" pitchFamily="50" charset="-128"/>
                <a:ea typeface="Meiryo UI" panose="020B0604030504040204" pitchFamily="50" charset="-128"/>
              </a:rPr>
              <a:t>[12]</a:t>
            </a:r>
          </a:p>
          <a:p>
            <a:r>
              <a:rPr lang="ja-JP" altLang="en-US" sz="1600">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BMI</a:t>
            </a:r>
            <a:r>
              <a:rPr lang="ja-JP" altLang="en-US" sz="1600" b="1">
                <a:latin typeface="Meiryo UI" panose="020B0604030504040204" pitchFamily="50" charset="-128"/>
                <a:ea typeface="Meiryo UI" panose="020B0604030504040204" pitchFamily="50" charset="-128"/>
              </a:rPr>
              <a:t>をはじめとするブレインテックへの投資が拡大</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ブレインテック（主に</a:t>
            </a:r>
            <a:r>
              <a:rPr lang="en-US" altLang="ja-JP" sz="1600">
                <a:latin typeface="Meiryo UI" panose="020B0604030504040204" pitchFamily="50" charset="-128"/>
                <a:ea typeface="Meiryo UI" panose="020B0604030504040204" pitchFamily="50" charset="-128"/>
              </a:rPr>
              <a:t>BMI</a:t>
            </a:r>
            <a:r>
              <a:rPr lang="ja-JP" altLang="en-US" sz="1600">
                <a:latin typeface="Meiryo UI" panose="020B0604030504040204" pitchFamily="50" charset="-128"/>
                <a:ea typeface="Meiryo UI" panose="020B0604030504040204" pitchFamily="50" charset="-128"/>
              </a:rPr>
              <a:t>向け）の投資が拡大中で、ニューラリンク社は</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7</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億ドルの資金</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を調達。</a:t>
            </a:r>
            <a:r>
              <a:rPr lang="en-US" altLang="ja-JP" sz="1600">
                <a:latin typeface="Meiryo UI" panose="020B0604030504040204" pitchFamily="50" charset="-128"/>
                <a:ea typeface="Meiryo UI" panose="020B0604030504040204" pitchFamily="50" charset="-128"/>
              </a:rPr>
              <a:t>BMI</a:t>
            </a:r>
            <a:r>
              <a:rPr lang="ja-JP" altLang="en-US" sz="1600">
                <a:latin typeface="Meiryo UI" panose="020B0604030504040204" pitchFamily="50" charset="-128"/>
                <a:ea typeface="Meiryo UI" panose="020B0604030504040204" pitchFamily="50" charset="-128"/>
              </a:rPr>
              <a:t>関連市場では</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年の前半だけで、</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年通年の</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倍以上となる</a:t>
            </a:r>
            <a:r>
              <a:rPr lang="en-US" altLang="ja-JP" sz="1600">
                <a:latin typeface="Meiryo UI" panose="020B0604030504040204" pitchFamily="50" charset="-128"/>
                <a:ea typeface="Meiryo UI" panose="020B0604030504040204" pitchFamily="50" charset="-128"/>
              </a:rPr>
              <a:t>3.5</a:t>
            </a:r>
            <a:r>
              <a:rPr lang="ja-JP" altLang="en-US" sz="1600">
                <a:latin typeface="Meiryo UI" panose="020B0604030504040204" pitchFamily="50" charset="-128"/>
                <a:ea typeface="Meiryo UI" panose="020B0604030504040204" pitchFamily="50" charset="-128"/>
              </a:rPr>
              <a:t>億ドル以上の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投資が行われている</a:t>
            </a:r>
            <a:r>
              <a:rPr lang="en-US" altLang="ja-JP" sz="1600">
                <a:latin typeface="Meiryo UI" panose="020B0604030504040204" pitchFamily="50" charset="-128"/>
                <a:ea typeface="Meiryo UI" panose="020B0604030504040204" pitchFamily="50" charset="-128"/>
              </a:rPr>
              <a:t>[24]</a:t>
            </a: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ブレインテック向けの技術及び研究が急速に進展</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脳活動測定技術が従来装置の性能向上及び機器の小型化・簡易化の進展により向上。加えて、</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AI</a:t>
            </a:r>
            <a:r>
              <a:rPr lang="ja-JP" altLang="en-US" sz="1600">
                <a:latin typeface="Meiryo UI" panose="020B0604030504040204" pitchFamily="50" charset="-128"/>
                <a:ea typeface="Meiryo UI" panose="020B0604030504040204" pitchFamily="50" charset="-128"/>
              </a:rPr>
              <a:t>技術の進歩による脳波信号の分析・予測技術の向上が進むことで急速にブレインテックに関する研究が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増加中（</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年で約</a:t>
            </a:r>
            <a:r>
              <a:rPr lang="en-US" altLang="ja-JP" sz="1600">
                <a:latin typeface="Meiryo UI" panose="020B0604030504040204" pitchFamily="50" charset="-128"/>
                <a:ea typeface="Meiryo UI" panose="020B0604030504040204" pitchFamily="50" charset="-128"/>
              </a:rPr>
              <a:t>650</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年比で約</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倍に増加</a:t>
            </a:r>
            <a:r>
              <a:rPr lang="en-US" altLang="ja-JP" sz="1600">
                <a:latin typeface="Meiryo UI" panose="020B0604030504040204" pitchFamily="50" charset="-128"/>
                <a:ea typeface="Meiryo UI" panose="020B0604030504040204" pitchFamily="50" charset="-128"/>
              </a:rPr>
              <a:t>[25]</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ja-JP" altLang="en-US" sz="1600" b="1">
                <a:latin typeface="Meiryo UI" panose="020B0604030504040204" pitchFamily="50" charset="-128"/>
                <a:ea typeface="Meiryo UI" panose="020B0604030504040204" pitchFamily="50" charset="-128"/>
              </a:rPr>
              <a:t>非侵襲型</a:t>
            </a:r>
            <a:r>
              <a:rPr lang="en-US" altLang="ja-JP" sz="1600" b="1">
                <a:latin typeface="Meiryo UI" panose="020B0604030504040204" pitchFamily="50" charset="-128"/>
                <a:ea typeface="Meiryo UI" panose="020B0604030504040204" pitchFamily="50" charset="-128"/>
              </a:rPr>
              <a:t>BMI</a:t>
            </a:r>
            <a:r>
              <a:rPr lang="ja-JP" altLang="en-US" sz="1600" b="1">
                <a:latin typeface="Meiryo UI" panose="020B0604030504040204" pitchFamily="50" charset="-128"/>
                <a:ea typeface="Meiryo UI" panose="020B0604030504040204" pitchFamily="50" charset="-128"/>
              </a:rPr>
              <a:t>の一般への普及にはまだ長い時間を要する予測あり</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一方で、メタ社（旧</a:t>
            </a:r>
            <a:r>
              <a:rPr lang="en-US" altLang="ja-JP" sz="1600">
                <a:latin typeface="Meiryo UI" panose="020B0604030504040204" pitchFamily="50" charset="-128"/>
                <a:ea typeface="Meiryo UI" panose="020B0604030504040204" pitchFamily="50" charset="-128"/>
              </a:rPr>
              <a:t>Facebook</a:t>
            </a:r>
            <a:r>
              <a:rPr lang="ja-JP" altLang="en-US" sz="1600">
                <a:latin typeface="Meiryo UI" panose="020B0604030504040204" pitchFamily="50" charset="-128"/>
                <a:ea typeface="Meiryo UI" panose="020B0604030504040204" pitchFamily="50" charset="-128"/>
              </a:rPr>
              <a:t>社）は</a:t>
            </a:r>
            <a:r>
              <a:rPr lang="en-US" altLang="ja-JP" sz="1600">
                <a:latin typeface="Meiryo UI" panose="020B0604030504040204" pitchFamily="50" charset="-128"/>
                <a:ea typeface="Meiryo UI" panose="020B0604030504040204" pitchFamily="50" charset="-128"/>
              </a:rPr>
              <a:t>2017</a:t>
            </a:r>
            <a:r>
              <a:rPr lang="ja-JP" altLang="en-US" sz="1600">
                <a:latin typeface="Meiryo UI" panose="020B0604030504040204" pitchFamily="50" charset="-128"/>
                <a:ea typeface="Meiryo UI" panose="020B0604030504040204" pitchFamily="50" charset="-128"/>
              </a:rPr>
              <a:t>年から開発中だった非侵襲型の</a:t>
            </a:r>
            <a:r>
              <a:rPr lang="en-US" altLang="ja-JP" sz="1600">
                <a:latin typeface="Meiryo UI" panose="020B0604030504040204" pitchFamily="50" charset="-128"/>
                <a:ea typeface="Meiryo UI" panose="020B0604030504040204" pitchFamily="50" charset="-128"/>
              </a:rPr>
              <a:t>BMI</a:t>
            </a:r>
            <a:r>
              <a:rPr lang="ja-JP" altLang="en-US" sz="1600">
                <a:latin typeface="Meiryo UI" panose="020B0604030504040204" pitchFamily="50" charset="-128"/>
                <a:ea typeface="Meiryo UI" panose="020B0604030504040204" pitchFamily="50" charset="-128"/>
              </a:rPr>
              <a:t>の開発中止を</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年に発表し、代わりに</a:t>
            </a:r>
            <a:r>
              <a:rPr lang="en-US" altLang="ja-JP" sz="1600">
                <a:latin typeface="Meiryo UI" panose="020B0604030504040204" pitchFamily="50" charset="-128"/>
                <a:ea typeface="Meiryo UI" panose="020B0604030504040204" pitchFamily="50" charset="-128"/>
              </a:rPr>
              <a:t>EMG</a:t>
            </a:r>
            <a:r>
              <a:rPr lang="ja-JP" altLang="en-US" sz="1600">
                <a:latin typeface="Meiryo UI" panose="020B0604030504040204" pitchFamily="50" charset="-128"/>
                <a:ea typeface="Meiryo UI" panose="020B0604030504040204" pitchFamily="50" charset="-128"/>
              </a:rPr>
              <a:t>を使ったニューラルリストバンド等の開発に移行するなど、</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一般消費者向けの</a:t>
            </a:r>
            <a:r>
              <a:rPr lang="en-US" altLang="ja-JP" sz="1600">
                <a:latin typeface="Meiryo UI" panose="020B0604030504040204" pitchFamily="50" charset="-128"/>
                <a:ea typeface="Meiryo UI" panose="020B0604030504040204" pitchFamily="50" charset="-128"/>
              </a:rPr>
              <a:t>BMI</a:t>
            </a:r>
            <a:r>
              <a:rPr lang="ja-JP" altLang="en-US" sz="1600">
                <a:latin typeface="Meiryo UI" panose="020B0604030504040204" pitchFamily="50" charset="-128"/>
                <a:ea typeface="Meiryo UI" panose="020B0604030504040204" pitchFamily="50" charset="-128"/>
              </a:rPr>
              <a:t>の普及にはまだ長い時間を要する予測もある</a:t>
            </a:r>
            <a:r>
              <a:rPr lang="en-US" altLang="ja-JP" sz="1600">
                <a:latin typeface="Meiryo UI" panose="020B0604030504040204" pitchFamily="50" charset="-128"/>
                <a:ea typeface="Meiryo UI" panose="020B0604030504040204" pitchFamily="50" charset="-128"/>
              </a:rPr>
              <a:t>[26]</a:t>
            </a:r>
          </a:p>
          <a:p>
            <a:r>
              <a:rPr lang="ja-JP" altLang="en-US" sz="1600" b="1">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2022</a:t>
            </a:r>
            <a:r>
              <a:rPr lang="ja-JP" altLang="en-US" sz="1600" b="1">
                <a:latin typeface="Meiryo UI" panose="020B0604030504040204" pitchFamily="50" charset="-128"/>
                <a:ea typeface="Meiryo UI" panose="020B0604030504040204" pitchFamily="50" charset="-128"/>
              </a:rPr>
              <a:t>年のガートナーのハイプサイクルにて没入感と関係する技術が成長トレンド</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没入感に関係するメタバース、デジタルツイン、デジタルヒューマンなどがの没入感と関係する技術が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ハイプサイクルにて黎明期に位置付けられた</a:t>
            </a:r>
            <a:r>
              <a:rPr lang="en-US" altLang="ja-JP" sz="1600">
                <a:latin typeface="Meiryo UI" panose="020B0604030504040204" pitchFamily="50" charset="-128"/>
                <a:ea typeface="Meiryo UI" panose="020B0604030504040204" pitchFamily="50" charset="-128"/>
              </a:rPr>
              <a:t>[27]</a:t>
            </a:r>
          </a:p>
        </p:txBody>
      </p:sp>
    </p:spTree>
    <p:extLst>
      <p:ext uri="{BB962C8B-B14F-4D97-AF65-F5344CB8AC3E}">
        <p14:creationId xmlns:p14="http://schemas.microsoft.com/office/powerpoint/2010/main" val="4131950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 情報ソース</a:t>
            </a:r>
          </a:p>
        </p:txBody>
      </p:sp>
      <p:sp>
        <p:nvSpPr>
          <p:cNvPr id="4" name="テキスト ボックス 3"/>
          <p:cNvSpPr txBox="1"/>
          <p:nvPr/>
        </p:nvSpPr>
        <p:spPr>
          <a:xfrm>
            <a:off x="107505" y="836712"/>
            <a:ext cx="8928991" cy="5816977"/>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総合科学技術・イノベーション会議、ムーンショット型研究開発制度が目指すべき「ムーンショット目標」について、</a:t>
            </a:r>
            <a:r>
              <a:rPr lang="en-US" altLang="ja-JP" sz="1600">
                <a:latin typeface="Meiryo UI" panose="020B0604030504040204" pitchFamily="50" charset="-128"/>
                <a:ea typeface="Meiryo UI" panose="020B0604030504040204" pitchFamily="50" charset="-128"/>
              </a:rPr>
              <a:t>2020</a:t>
            </a:r>
          </a:p>
          <a:p>
            <a:r>
              <a:rPr lang="en-US" altLang="ja-JP" sz="1600">
                <a:latin typeface="Meiryo UI" panose="020B0604030504040204" pitchFamily="50" charset="-128"/>
                <a:ea typeface="Meiryo UI" panose="020B0604030504040204" pitchFamily="50" charset="-128"/>
                <a:hlinkClick r:id="rId2"/>
              </a:rPr>
              <a:t>https://www8.cao.go.jp/cstp/moonshot/mokuhyou.pdf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[2]PwC</a:t>
            </a:r>
            <a:r>
              <a:rPr lang="ja-JP" altLang="en-US" sz="1600" err="1">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2050</a:t>
            </a:r>
            <a:r>
              <a:rPr lang="ja-JP" altLang="en-US" sz="1600">
                <a:latin typeface="Meiryo UI" panose="020B0604030504040204" pitchFamily="50" charset="-128"/>
                <a:ea typeface="Meiryo UI" panose="020B0604030504040204" pitchFamily="50" charset="-128"/>
              </a:rPr>
              <a:t>年の世界</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世界の経済力のシフトは続くのか？～」、</a:t>
            </a:r>
            <a:r>
              <a:rPr lang="en-US" altLang="ja-JP" sz="1600">
                <a:latin typeface="Meiryo UI" panose="020B0604030504040204" pitchFamily="50" charset="-128"/>
                <a:ea typeface="Meiryo UI" panose="020B0604030504040204" pitchFamily="50" charset="-128"/>
              </a:rPr>
              <a:t>2015</a:t>
            </a:r>
          </a:p>
          <a:p>
            <a:r>
              <a:rPr lang="en-US" altLang="ja-JP" sz="1600">
                <a:latin typeface="Meiryo UI" panose="020B0604030504040204" pitchFamily="50" charset="-128"/>
                <a:ea typeface="Meiryo UI" panose="020B0604030504040204" pitchFamily="50" charset="-128"/>
                <a:hlinkClick r:id="rId3"/>
              </a:rPr>
              <a:t>https://www.pwc.com/jp/ja/japan-knowledge/archive/assets/pdf/world-in-2050-february-2015.pdf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経産省、「令和</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年度（</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年度）経済産業関係 税制改正について」 </a:t>
            </a:r>
            <a:r>
              <a:rPr lang="en-US" altLang="ja-JP" sz="1600">
                <a:latin typeface="Meiryo UI" panose="020B0604030504040204" pitchFamily="50" charset="-128"/>
                <a:ea typeface="Meiryo UI" panose="020B0604030504040204" pitchFamily="50" charset="-128"/>
              </a:rPr>
              <a:t>P.15</a:t>
            </a:r>
            <a:r>
              <a:rPr lang="ja-JP" altLang="en-US" sz="1600" err="1">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2019</a:t>
            </a:r>
          </a:p>
          <a:p>
            <a:r>
              <a:rPr lang="en-US" altLang="ja-JP" sz="1600">
                <a:latin typeface="Meiryo UI" panose="020B0604030504040204" pitchFamily="50" charset="-128"/>
                <a:ea typeface="Meiryo UI" panose="020B0604030504040204" pitchFamily="50" charset="-128"/>
                <a:hlinkClick r:id="rId4"/>
              </a:rPr>
              <a:t>https://www.meti.go.jp/main/yosan/yosan_fy2020/pdf/zeiseikaisei.pdf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減速する世界経済成長に立ち込める不透明で暗い見通し</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2022/7</a:t>
            </a:r>
          </a:p>
          <a:p>
            <a:r>
              <a:rPr lang="ja-JP" altLang="en-US" sz="1600">
                <a:hlinkClick r:id="rId5"/>
              </a:rPr>
              <a:t>減速する世界経済成長に立ち込める不透明で暗い見通し </a:t>
            </a:r>
            <a:r>
              <a:rPr lang="en-US" altLang="ja-JP" sz="1600">
                <a:hlinkClick r:id="rId5"/>
              </a:rPr>
              <a:t>(imf.org)</a:t>
            </a:r>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[5]United Nations, “World Population Prospects 2019: Highlights”, 2019</a:t>
            </a:r>
          </a:p>
          <a:p>
            <a:r>
              <a:rPr lang="en-US" altLang="ja-JP" sz="1600">
                <a:latin typeface="Meiryo UI" panose="020B0604030504040204" pitchFamily="50" charset="-128"/>
                <a:ea typeface="Meiryo UI" panose="020B0604030504040204" pitchFamily="50" charset="-128"/>
                <a:hlinkClick r:id="rId6"/>
              </a:rPr>
              <a:t>https://population.un.org/wpp2019/Publications/Files/WPP2019_10KeyFindings.pdf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[6]United Nations, “World Urbanization Prospects 2018: Highlights”, 2018</a:t>
            </a:r>
          </a:p>
          <a:p>
            <a:r>
              <a:rPr lang="en-US" altLang="ja-JP" sz="1600">
                <a:latin typeface="Meiryo UI" panose="020B0604030504040204" pitchFamily="50" charset="-128"/>
                <a:ea typeface="Meiryo UI" panose="020B0604030504040204" pitchFamily="50" charset="-128"/>
                <a:hlinkClick r:id="rId7"/>
              </a:rPr>
              <a:t>https://population.un.org/wup/Publications/Files/WUP2018-Highlights.pdf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[7]Food and Agriculture Organization of the United Nations, “Global Food Losses and Food Waste”, 2011</a:t>
            </a:r>
          </a:p>
          <a:p>
            <a:r>
              <a:rPr lang="en-US" altLang="ja-JP" sz="1600">
                <a:latin typeface="Meiryo UI" panose="020B0604030504040204" pitchFamily="50" charset="-128"/>
                <a:ea typeface="Meiryo UI" panose="020B0604030504040204" pitchFamily="50" charset="-128"/>
                <a:hlinkClick r:id="rId8"/>
              </a:rPr>
              <a:t>http://www.fao.org/3/mb060e/mb060e00.pdf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[8]IRENA, “Falling Renewable Power Costs Open Door to Greater Climate Ambition”, 2019</a:t>
            </a:r>
          </a:p>
          <a:p>
            <a:r>
              <a:rPr lang="en-US" altLang="ja-JP" sz="1600">
                <a:latin typeface="Meiryo UI" panose="020B0604030504040204" pitchFamily="50" charset="-128"/>
                <a:ea typeface="Meiryo UI" panose="020B0604030504040204" pitchFamily="50" charset="-128"/>
                <a:hlinkClick r:id="rId9"/>
              </a:rPr>
              <a:t>https://www.irena.org/newsroom/pressreleases/2019/May/Falling-Renewable-Power-Costs-Open-Door-to-Greater-Climate-Ambition</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1268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 50"/>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a:t>開発の背景</a:t>
            </a:r>
            <a:endParaRPr lang="en-US" altLang="ja-JP" sz="2400" b="1"/>
          </a:p>
        </p:txBody>
      </p:sp>
      <p:sp>
        <p:nvSpPr>
          <p:cNvPr id="7" name="Text Box 25">
            <a:extLst>
              <a:ext uri="{FF2B5EF4-FFF2-40B4-BE49-F238E27FC236}">
                <a16:creationId xmlns:a16="http://schemas.microsoft.com/office/drawing/2014/main" id="{C006397C-799E-48F2-8454-C191B60FAD66}"/>
              </a:ext>
            </a:extLst>
          </p:cNvPr>
          <p:cNvSpPr txBox="1">
            <a:spLocks noChangeArrowheads="1"/>
          </p:cNvSpPr>
          <p:nvPr/>
        </p:nvSpPr>
        <p:spPr bwMode="auto">
          <a:xfrm>
            <a:off x="208800" y="831600"/>
            <a:ext cx="8754225" cy="6151290"/>
          </a:xfrm>
          <a:prstGeom prst="rect">
            <a:avLst/>
          </a:prstGeom>
          <a:noFill/>
          <a:ln w="9525">
            <a:noFill/>
            <a:miter lim="800000"/>
            <a:headEnd/>
            <a:tailEnd/>
          </a:ln>
        </p:spPr>
        <p:txBody>
          <a:bodyPr wrap="square" lIns="72000" tIns="36000" rIns="72000" bIns="36000">
            <a:spAutoFit/>
          </a:bodyPr>
          <a:lstStyle/>
          <a:p>
            <a:pPr>
              <a:spcBef>
                <a:spcPts val="600"/>
              </a:spcBef>
            </a:pPr>
            <a:r>
              <a:rPr lang="en-US" altLang="ja-JP" b="1" u="sng" dirty="0">
                <a:latin typeface="Meiryo UI" panose="020B0604030504040204" pitchFamily="50" charset="-128"/>
                <a:ea typeface="Meiryo UI" panose="020B0604030504040204" pitchFamily="50" charset="-128"/>
              </a:rPr>
              <a:t>(3) </a:t>
            </a:r>
            <a:r>
              <a:rPr lang="ja-JP" altLang="en-US" b="1" u="sng" dirty="0">
                <a:latin typeface="Meiryo UI" panose="020B0604030504040204" pitchFamily="50" charset="-128"/>
                <a:ea typeface="Meiryo UI" panose="020B0604030504040204" pitchFamily="50" charset="-128"/>
              </a:rPr>
              <a:t>他社動向（補足</a:t>
            </a:r>
            <a:r>
              <a:rPr lang="en-US" altLang="ja-JP" b="1" u="sng" dirty="0">
                <a:latin typeface="Meiryo UI" panose="020B0604030504040204" pitchFamily="50" charset="-128"/>
                <a:ea typeface="Meiryo UI" panose="020B0604030504040204" pitchFamily="50" charset="-128"/>
              </a:rPr>
              <a:t>2 3C</a:t>
            </a:r>
            <a:r>
              <a:rPr lang="ja-JP" altLang="en-US" b="1" u="sng" dirty="0">
                <a:latin typeface="Meiryo UI" panose="020B0604030504040204" pitchFamily="50" charset="-128"/>
                <a:ea typeface="Meiryo UI" panose="020B0604030504040204" pitchFamily="50" charset="-128"/>
              </a:rPr>
              <a:t>分析・競合参照）</a:t>
            </a:r>
            <a:endParaRPr lang="en-US" altLang="ja-JP" b="1" u="sng"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月に米国の</a:t>
            </a:r>
            <a:r>
              <a:rPr lang="en-US" altLang="ja-JP" dirty="0" err="1">
                <a:latin typeface="Meiryo UI" panose="020B0604030504040204" pitchFamily="50" charset="-128"/>
                <a:ea typeface="Meiryo UI" panose="020B0604030504040204" pitchFamily="50" charset="-128"/>
              </a:rPr>
              <a:t>Sarcos</a:t>
            </a:r>
            <a:r>
              <a:rPr lang="ja-JP" altLang="en-US" dirty="0">
                <a:latin typeface="Meiryo UI" panose="020B0604030504040204" pitchFamily="50" charset="-128"/>
                <a:ea typeface="Meiryo UI" panose="020B0604030504040204" pitchFamily="50" charset="-128"/>
              </a:rPr>
              <a:t>が遠隔操作ロボット企業の</a:t>
            </a:r>
            <a:r>
              <a:rPr lang="en-US" altLang="ja-JP" dirty="0">
                <a:latin typeface="Meiryo UI" panose="020B0604030504040204" pitchFamily="50" charset="-128"/>
                <a:ea typeface="Meiryo UI" panose="020B0604030504040204" pitchFamily="50" charset="-128"/>
              </a:rPr>
              <a:t>RE2 Robotics</a:t>
            </a:r>
            <a:r>
              <a:rPr lang="ja-JP" altLang="en-US" dirty="0">
                <a:latin typeface="Meiryo UI" panose="020B0604030504040204" pitchFamily="50" charset="-128"/>
                <a:ea typeface="Meiryo UI" panose="020B0604030504040204" pitchFamily="50" charset="-128"/>
              </a:rPr>
              <a:t>を</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億ドルで買収。</a:t>
            </a:r>
            <a:br>
              <a:rPr lang="en-US" altLang="ja-JP" dirty="0">
                <a:latin typeface="Meiryo UI" panose="020B0604030504040204" pitchFamily="50" charset="-128"/>
                <a:ea typeface="Meiryo UI" panose="020B0604030504040204" pitchFamily="50" charset="-128"/>
              </a:rPr>
            </a:br>
            <a:r>
              <a:rPr lang="en-US" altLang="ja-JP" dirty="0">
                <a:latin typeface="Meiryo UI" panose="020B0604030504040204" pitchFamily="50" charset="-128"/>
                <a:ea typeface="Meiryo UI" panose="020B0604030504040204" pitchFamily="50" charset="-128"/>
              </a:rPr>
              <a:t> 2023</a:t>
            </a:r>
            <a:r>
              <a:rPr lang="ja-JP" altLang="en-US" dirty="0">
                <a:latin typeface="Meiryo UI" panose="020B0604030504040204" pitchFamily="50" charset="-128"/>
                <a:ea typeface="Meiryo UI" panose="020B0604030504040204" pitchFamily="50" charset="-128"/>
              </a:rPr>
              <a:t>年から電力線保守作業などの危険作業向けにサブスクリプションビジネスとして出荷予定</a:t>
            </a:r>
            <a:endParaRPr lang="en-US" altLang="ja-JP"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・川崎重工とソニーが合弁会社「リモートロボティクス」を</a:t>
            </a:r>
            <a:r>
              <a:rPr lang="en-US" altLang="ja-JP" dirty="0">
                <a:latin typeface="Meiryo UI" panose="020B0604030504040204" pitchFamily="50" charset="-128"/>
                <a:ea typeface="Meiryo UI" panose="020B0604030504040204" pitchFamily="50" charset="-128"/>
              </a:rPr>
              <a:t>2021</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12</a:t>
            </a:r>
            <a:r>
              <a:rPr lang="ja-JP" altLang="en-US" dirty="0">
                <a:latin typeface="Meiryo UI" panose="020B0604030504040204" pitchFamily="50" charset="-128"/>
                <a:ea typeface="Meiryo UI" panose="020B0604030504040204" pitchFamily="50" charset="-128"/>
              </a:rPr>
              <a:t>月に設立。</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月に公衆回線を使用した実証実験を実施。</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9</a:t>
            </a:r>
            <a:r>
              <a:rPr lang="ja-JP" altLang="en-US" dirty="0">
                <a:latin typeface="Meiryo UI" panose="020B0604030504040204" pitchFamily="50" charset="-128"/>
                <a:ea typeface="Meiryo UI" panose="020B0604030504040204" pitchFamily="50" charset="-128"/>
              </a:rPr>
              <a:t>月にサービス</a:t>
            </a:r>
            <a:r>
              <a:rPr lang="en-US" altLang="ja-JP" dirty="0">
                <a:latin typeface="Meiryo UI" panose="020B0604030504040204" pitchFamily="50" charset="-128"/>
                <a:ea typeface="Meiryo UI" panose="020B0604030504040204" pitchFamily="50" charset="-128"/>
              </a:rPr>
              <a:t>PF</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Remolink</a:t>
            </a:r>
            <a:r>
              <a:rPr lang="ja-JP" altLang="en-US" dirty="0">
                <a:latin typeface="Meiryo UI" panose="020B0604030504040204" pitchFamily="50" charset="-128"/>
                <a:ea typeface="Meiryo UI" panose="020B0604030504040204" pitchFamily="50" charset="-128"/>
              </a:rPr>
              <a:t>」を発表</a:t>
            </a:r>
            <a:endParaRPr lang="en-US" altLang="ja-JP"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TELEXISTENCE</a:t>
            </a:r>
            <a:r>
              <a:rPr lang="ja-JP" altLang="en-US" dirty="0">
                <a:latin typeface="Meiryo UI" panose="020B0604030504040204" pitchFamily="50" charset="-128"/>
                <a:ea typeface="Meiryo UI" panose="020B0604030504040204" pitchFamily="50" charset="-128"/>
              </a:rPr>
              <a:t>が</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8</a:t>
            </a:r>
            <a:r>
              <a:rPr lang="ja-JP" altLang="en-US" dirty="0">
                <a:latin typeface="Meiryo UI" panose="020B0604030504040204" pitchFamily="50" charset="-128"/>
                <a:ea typeface="Meiryo UI" panose="020B0604030504040204" pitchFamily="50" charset="-128"/>
              </a:rPr>
              <a:t>月から</a:t>
            </a:r>
            <a:r>
              <a:rPr lang="en-US" altLang="ja-JP" dirty="0">
                <a:latin typeface="Meiryo UI" panose="020B0604030504040204" pitchFamily="50" charset="-128"/>
                <a:ea typeface="Meiryo UI" panose="020B0604030504040204" pitchFamily="50" charset="-128"/>
              </a:rPr>
              <a:t>TX SCARA</a:t>
            </a:r>
            <a:r>
              <a:rPr lang="ja-JP" altLang="en-US" dirty="0">
                <a:latin typeface="Meiryo UI" panose="020B0604030504040204" pitchFamily="50" charset="-128"/>
                <a:ea typeface="Meiryo UI" panose="020B0604030504040204" pitchFamily="50" charset="-128"/>
              </a:rPr>
              <a:t>をファミリーマート</a:t>
            </a:r>
            <a:r>
              <a:rPr lang="en-US" altLang="ja-JP" dirty="0">
                <a:latin typeface="Meiryo UI" panose="020B0604030504040204" pitchFamily="50" charset="-128"/>
                <a:ea typeface="Meiryo UI" panose="020B0604030504040204" pitchFamily="50" charset="-128"/>
              </a:rPr>
              <a:t>300</a:t>
            </a:r>
            <a:r>
              <a:rPr lang="ja-JP" altLang="en-US" dirty="0">
                <a:latin typeface="Meiryo UI" panose="020B0604030504040204" pitchFamily="50" charset="-128"/>
                <a:ea typeface="Meiryo UI" panose="020B0604030504040204" pitchFamily="50" charset="-128"/>
              </a:rPr>
              <a:t>店舗に納入開始。なお、</a:t>
            </a:r>
            <a:r>
              <a:rPr lang="en-US" altLang="ja-JP" b="1" dirty="0">
                <a:latin typeface="Meiryo UI" panose="020B0604030504040204" pitchFamily="50" charset="-128"/>
                <a:ea typeface="Meiryo UI" panose="020B0604030504040204" pitchFamily="50" charset="-128"/>
              </a:rPr>
              <a:t>2021</a:t>
            </a:r>
            <a:r>
              <a:rPr lang="ja-JP" altLang="en-US" b="1" dirty="0">
                <a:latin typeface="Meiryo UI" panose="020B0604030504040204" pitchFamily="50" charset="-128"/>
                <a:ea typeface="Meiryo UI" panose="020B0604030504040204" pitchFamily="50" charset="-128"/>
              </a:rPr>
              <a:t>年では遠隔操作の計画が、自動ロボットに遠隔操作バックアップ機能付きに計画変更</a:t>
            </a:r>
            <a:endParaRPr lang="en-US" altLang="ja-JP" b="1"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ugo</a:t>
            </a:r>
            <a:r>
              <a:rPr lang="ja-JP" altLang="en-US" dirty="0">
                <a:latin typeface="Meiryo UI" panose="020B0604030504040204" pitchFamily="50" charset="-128"/>
                <a:ea typeface="Meiryo UI" panose="020B0604030504040204" pitchFamily="50" charset="-128"/>
              </a:rPr>
              <a:t>が</a:t>
            </a:r>
            <a:r>
              <a:rPr lang="en-US" altLang="ja-JP" dirty="0">
                <a:latin typeface="Meiryo UI" panose="020B0604030504040204" pitchFamily="50" charset="-128"/>
                <a:ea typeface="Meiryo UI" panose="020B0604030504040204" pitchFamily="50" charset="-128"/>
              </a:rPr>
              <a:t>2021</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6</a:t>
            </a:r>
            <a:r>
              <a:rPr lang="ja-JP" altLang="en-US" dirty="0">
                <a:latin typeface="Meiryo UI" panose="020B0604030504040204" pitchFamily="50" charset="-128"/>
                <a:ea typeface="Meiryo UI" panose="020B0604030504040204" pitchFamily="50" charset="-128"/>
              </a:rPr>
              <a:t>月に</a:t>
            </a:r>
            <a:r>
              <a:rPr lang="en-US" altLang="ja-JP" dirty="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系の製造メーカと業務提携し、生産体制を強化。警備用途で複数納入実績あり。なお、</a:t>
            </a:r>
            <a:r>
              <a:rPr lang="en-US" altLang="ja-JP" b="1" dirty="0">
                <a:latin typeface="Meiryo UI" panose="020B0604030504040204" pitchFamily="50" charset="-128"/>
                <a:ea typeface="Meiryo UI" panose="020B0604030504040204" pitchFamily="50" charset="-128"/>
              </a:rPr>
              <a:t>2020</a:t>
            </a:r>
            <a:r>
              <a:rPr lang="ja-JP" altLang="en-US" b="1" dirty="0">
                <a:latin typeface="Meiryo UI" panose="020B0604030504040204" pitchFamily="50" charset="-128"/>
                <a:ea typeface="Meiryo UI" panose="020B0604030504040204" pitchFamily="50" charset="-128"/>
              </a:rPr>
              <a:t>年頃までは、遠隔操作による家事支援ロボットを開発していたが、現在販売中のロボットはアーム付き</a:t>
            </a:r>
            <a:r>
              <a:rPr lang="en-US" altLang="ja-JP" b="1" dirty="0">
                <a:latin typeface="Meiryo UI" panose="020B0604030504040204" pitchFamily="50" charset="-128"/>
                <a:ea typeface="Meiryo UI" panose="020B0604030504040204" pitchFamily="50" charset="-128"/>
              </a:rPr>
              <a:t>AMR</a:t>
            </a:r>
            <a:r>
              <a:rPr lang="ja-JP" altLang="en-US" b="1" dirty="0">
                <a:latin typeface="Meiryo UI" panose="020B0604030504040204" pitchFamily="50" charset="-128"/>
                <a:ea typeface="Meiryo UI" panose="020B0604030504040204" pitchFamily="50" charset="-128"/>
              </a:rPr>
              <a:t>に遠隔操作のバックアップ機能付きに計画変更</a:t>
            </a:r>
            <a:endParaRPr lang="en-US" altLang="ja-JP" b="1"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GITAI</a:t>
            </a:r>
            <a:r>
              <a:rPr lang="ja-JP" altLang="en-US" dirty="0">
                <a:latin typeface="Meiryo UI" panose="020B0604030504040204" pitchFamily="50" charset="-128"/>
                <a:ea typeface="Meiryo UI" panose="020B0604030504040204" pitchFamily="50" charset="-128"/>
              </a:rPr>
              <a:t>が</a:t>
            </a:r>
            <a:r>
              <a:rPr lang="en-US" altLang="ja-JP" dirty="0">
                <a:latin typeface="Meiryo UI" panose="020B0604030504040204" pitchFamily="50" charset="-128"/>
                <a:ea typeface="Meiryo UI" panose="020B0604030504040204" pitchFamily="50" charset="-128"/>
              </a:rPr>
              <a:t>2021</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月に</a:t>
            </a:r>
            <a:r>
              <a:rPr lang="en-US" altLang="ja-JP" dirty="0">
                <a:latin typeface="Meiryo UI" panose="020B0604030504040204" pitchFamily="50" charset="-128"/>
                <a:ea typeface="Meiryo UI" panose="020B0604030504040204" pitchFamily="50" charset="-128"/>
              </a:rPr>
              <a:t>18</a:t>
            </a:r>
            <a:r>
              <a:rPr lang="ja-JP" altLang="en-US" dirty="0">
                <a:latin typeface="Meiryo UI" panose="020B0604030504040204" pitchFamily="50" charset="-128"/>
                <a:ea typeface="Meiryo UI" panose="020B0604030504040204" pitchFamily="50" charset="-128"/>
              </a:rPr>
              <a:t>億円の資金を調達。</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8</a:t>
            </a:r>
            <a:r>
              <a:rPr lang="ja-JP" altLang="en-US" dirty="0">
                <a:latin typeface="Meiryo UI" panose="020B0604030504040204" pitchFamily="50" charset="-128"/>
                <a:ea typeface="Meiryo UI" panose="020B0604030504040204" pitchFamily="50" charset="-128"/>
              </a:rPr>
              <a:t>月には</a:t>
            </a:r>
            <a:r>
              <a:rPr lang="en-US" altLang="ja-JP" dirty="0">
                <a:latin typeface="Meiryo UI" panose="020B0604030504040204" pitchFamily="50" charset="-128"/>
                <a:ea typeface="Meiryo UI" panose="020B0604030504040204" pitchFamily="50" charset="-128"/>
              </a:rPr>
              <a:t>ISS</a:t>
            </a:r>
            <a:r>
              <a:rPr lang="ja-JP" altLang="en-US" dirty="0">
                <a:latin typeface="Meiryo UI" panose="020B0604030504040204" pitchFamily="50" charset="-128"/>
                <a:ea typeface="Meiryo UI" panose="020B0604030504040204" pitchFamily="50" charset="-128"/>
              </a:rPr>
              <a:t>向けの</a:t>
            </a:r>
            <a:r>
              <a:rPr lang="en-US" altLang="ja-JP" dirty="0">
                <a:latin typeface="Meiryo UI" panose="020B0604030504040204" pitchFamily="50" charset="-128"/>
                <a:ea typeface="Meiryo UI" panose="020B0604030504040204" pitchFamily="50" charset="-128"/>
              </a:rPr>
              <a:t>10m</a:t>
            </a:r>
            <a:r>
              <a:rPr lang="ja-JP" altLang="en-US" dirty="0">
                <a:latin typeface="Meiryo UI" panose="020B0604030504040204" pitchFamily="50" charset="-128"/>
                <a:ea typeface="Meiryo UI" panose="020B0604030504040204" pitchFamily="50" charset="-128"/>
              </a:rPr>
              <a:t>級大型自律ロボットアームの地上実証試験を完了し、</a:t>
            </a:r>
            <a:r>
              <a:rPr lang="en-US" altLang="ja-JP" dirty="0">
                <a:latin typeface="Meiryo UI" panose="020B0604030504040204" pitchFamily="50" charset="-128"/>
                <a:ea typeface="Meiryo UI" panose="020B0604030504040204" pitchFamily="50" charset="-128"/>
              </a:rPr>
              <a:t>2023</a:t>
            </a:r>
            <a:r>
              <a:rPr lang="ja-JP" altLang="en-US" dirty="0">
                <a:latin typeface="Meiryo UI" panose="020B0604030504040204" pitchFamily="50" charset="-128"/>
                <a:ea typeface="Meiryo UI" panose="020B0604030504040204" pitchFamily="50" charset="-128"/>
              </a:rPr>
              <a:t>年に</a:t>
            </a:r>
            <a:r>
              <a:rPr lang="en-US" altLang="ja-JP" dirty="0">
                <a:latin typeface="Meiryo UI" panose="020B0604030504040204" pitchFamily="50" charset="-128"/>
                <a:ea typeface="Meiryo UI" panose="020B0604030504040204" pitchFamily="50" charset="-128"/>
              </a:rPr>
              <a:t>ISS</a:t>
            </a:r>
            <a:r>
              <a:rPr lang="ja-JP" altLang="en-US" dirty="0">
                <a:latin typeface="Meiryo UI" panose="020B0604030504040204" pitchFamily="50" charset="-128"/>
                <a:ea typeface="Meiryo UI" panose="020B0604030504040204" pitchFamily="50" charset="-128"/>
              </a:rPr>
              <a:t>船外での技術実証を予定。なお、</a:t>
            </a:r>
            <a:r>
              <a:rPr lang="ja-JP" altLang="en-US" b="1" dirty="0">
                <a:latin typeface="Meiryo UI" panose="020B0604030504040204" pitchFamily="50" charset="-128"/>
                <a:ea typeface="Meiryo UI" panose="020B0604030504040204" pitchFamily="50" charset="-128"/>
              </a:rPr>
              <a:t>元々は遠隔操作ロボットを開発していたが、現在は完全に宇宙用自動ロボット開発にピボット</a:t>
            </a:r>
            <a:endParaRPr lang="en-US" altLang="ja-JP" b="1"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・ホンダが</a:t>
            </a:r>
            <a:r>
              <a:rPr lang="en-US" altLang="ja-JP" dirty="0">
                <a:latin typeface="Meiryo UI" panose="020B0604030504040204" pitchFamily="50" charset="-128"/>
                <a:ea typeface="Meiryo UI" panose="020B0604030504040204" pitchFamily="50" charset="-128"/>
              </a:rPr>
              <a:t>2021</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9</a:t>
            </a:r>
            <a:r>
              <a:rPr lang="ja-JP" altLang="en-US" dirty="0">
                <a:latin typeface="Meiryo UI" panose="020B0604030504040204" pitchFamily="50" charset="-128"/>
                <a:ea typeface="Meiryo UI" panose="020B0604030504040204" pitchFamily="50" charset="-128"/>
              </a:rPr>
              <a:t>月にアバターロボットの開発を発表し、</a:t>
            </a:r>
            <a:r>
              <a:rPr lang="en-US" altLang="ja-JP" dirty="0">
                <a:latin typeface="Meiryo UI" panose="020B0604030504040204" pitchFamily="50" charset="-128"/>
                <a:ea typeface="Meiryo UI" panose="020B0604030504040204" pitchFamily="50" charset="-128"/>
              </a:rPr>
              <a:t>2023</a:t>
            </a:r>
            <a:r>
              <a:rPr lang="ja-JP" altLang="en-US" dirty="0">
                <a:latin typeface="Meiryo UI" panose="020B0604030504040204" pitchFamily="50" charset="-128"/>
                <a:ea typeface="Meiryo UI" panose="020B0604030504040204" pitchFamily="50" charset="-128"/>
              </a:rPr>
              <a:t>年度中に技術実証、</a:t>
            </a:r>
            <a:r>
              <a:rPr lang="en-US" altLang="ja-JP" dirty="0">
                <a:latin typeface="Meiryo UI" panose="020B0604030504040204" pitchFamily="50" charset="-128"/>
                <a:ea typeface="Meiryo UI" panose="020B0604030504040204" pitchFamily="50" charset="-128"/>
              </a:rPr>
              <a:t>2030</a:t>
            </a:r>
            <a:r>
              <a:rPr lang="ja-JP" altLang="en-US" dirty="0">
                <a:latin typeface="Meiryo UI" panose="020B0604030504040204" pitchFamily="50" charset="-128"/>
                <a:ea typeface="Meiryo UI" panose="020B0604030504040204" pitchFamily="50" charset="-128"/>
              </a:rPr>
              <a:t>年代の実用化を計画中</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b="1" dirty="0">
                <a:solidFill>
                  <a:srgbClr val="0000FF"/>
                </a:solidFill>
                <a:latin typeface="Meiryo UI" panose="020B0604030504040204" pitchFamily="50" charset="-128"/>
                <a:ea typeface="Meiryo UI" panose="020B0604030504040204" pitchFamily="50" charset="-128"/>
              </a:rPr>
              <a:t>他社は</a:t>
            </a:r>
            <a:r>
              <a:rPr lang="en-US" altLang="ja-JP" b="1" dirty="0">
                <a:solidFill>
                  <a:srgbClr val="0000FF"/>
                </a:solidFill>
                <a:latin typeface="Meiryo UI" panose="020B0604030504040204" pitchFamily="50" charset="-128"/>
                <a:ea typeface="Meiryo UI" panose="020B0604030504040204" pitchFamily="50" charset="-128"/>
              </a:rPr>
              <a:t>2020</a:t>
            </a:r>
            <a:r>
              <a:rPr lang="ja-JP" altLang="en-US" b="1" dirty="0">
                <a:solidFill>
                  <a:srgbClr val="0000FF"/>
                </a:solidFill>
                <a:latin typeface="Meiryo UI" panose="020B0604030504040204" pitchFamily="50" charset="-128"/>
                <a:ea typeface="Meiryo UI" panose="020B0604030504040204" pitchFamily="50" charset="-128"/>
              </a:rPr>
              <a:t>年時点から比べると、いずれも累積調達資金が数十億に達し、従業員数も倍近くの</a:t>
            </a:r>
            <a:r>
              <a:rPr lang="en-US" altLang="ja-JP" b="1" dirty="0">
                <a:solidFill>
                  <a:srgbClr val="0000FF"/>
                </a:solidFill>
                <a:latin typeface="Meiryo UI" panose="020B0604030504040204" pitchFamily="50" charset="-128"/>
                <a:ea typeface="Meiryo UI" panose="020B0604030504040204" pitchFamily="50" charset="-128"/>
              </a:rPr>
              <a:t>50</a:t>
            </a:r>
            <a:r>
              <a:rPr lang="ja-JP" altLang="en-US" b="1" dirty="0">
                <a:solidFill>
                  <a:srgbClr val="0000FF"/>
                </a:solidFill>
                <a:latin typeface="Meiryo UI" panose="020B0604030504040204" pitchFamily="50" charset="-128"/>
                <a:ea typeface="Meiryo UI" panose="020B0604030504040204" pitchFamily="50" charset="-128"/>
              </a:rPr>
              <a:t>人弱へと規模が拡大。一方で、多くの企業で遠隔操作サービスの事業化に苦しんでいる印象（コストや人代替作業性など）で、短期的な資金確保のために、自動ロボットサービスにピボットする企業が増加。ただ、川崎重工などの大企業が参入しつつあり、競合他社の脅威は増している状況</a:t>
            </a:r>
            <a:endParaRPr lang="en-US" altLang="ja-JP" b="1" dirty="0">
              <a:solidFill>
                <a:srgbClr val="0000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31225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 情報ソース</a:t>
            </a:r>
          </a:p>
        </p:txBody>
      </p:sp>
      <p:sp>
        <p:nvSpPr>
          <p:cNvPr id="4" name="テキスト ボックス 3"/>
          <p:cNvSpPr txBox="1"/>
          <p:nvPr/>
        </p:nvSpPr>
        <p:spPr>
          <a:xfrm>
            <a:off x="107505" y="836712"/>
            <a:ext cx="8928991" cy="6124754"/>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[9] Millennials in US – 75 percent of the workforce by 2025, 2015</a:t>
            </a:r>
          </a:p>
          <a:p>
            <a:r>
              <a:rPr lang="en-US" altLang="ja-JP" sz="1600">
                <a:latin typeface="Meiryo UI" panose="020B0604030504040204" pitchFamily="50" charset="-128"/>
                <a:ea typeface="Meiryo UI" panose="020B0604030504040204" pitchFamily="50" charset="-128"/>
                <a:hlinkClick r:id="rId2"/>
              </a:rPr>
              <a:t>https://jobmarketmonitor.com/2015/06/05/millennials-in-us-75-percent-of-the-workforce-by-2025/</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[10]IHS </a:t>
            </a:r>
            <a:r>
              <a:rPr lang="en-US" altLang="ja-JP" sz="1600" err="1">
                <a:latin typeface="Meiryo UI" panose="020B0604030504040204" pitchFamily="50" charset="-128"/>
                <a:ea typeface="Meiryo UI" panose="020B0604030504040204" pitchFamily="50" charset="-128"/>
              </a:rPr>
              <a:t>Markit</a:t>
            </a:r>
            <a:r>
              <a:rPr lang="en-US" altLang="ja-JP" sz="1600">
                <a:latin typeface="Meiryo UI" panose="020B0604030504040204" pitchFamily="50" charset="-128"/>
                <a:ea typeface="Meiryo UI" panose="020B0604030504040204" pitchFamily="50" charset="-128"/>
              </a:rPr>
              <a:t>, “The Internet of Things: a movement, not a market,” P.2, 2017</a:t>
            </a:r>
          </a:p>
          <a:p>
            <a:r>
              <a:rPr lang="en-US" altLang="ja-JP" sz="1600">
                <a:latin typeface="Meiryo UI" panose="020B0604030504040204" pitchFamily="50" charset="-128"/>
                <a:ea typeface="Meiryo UI" panose="020B0604030504040204" pitchFamily="50" charset="-128"/>
                <a:hlinkClick r:id="rId3"/>
              </a:rPr>
              <a:t>https://cdn.ihs.com/www/pdf/IoT_ebook.pdf</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[11] The 5G Era will bring boundless connectivity and intelligent automation, 2017</a:t>
            </a:r>
          </a:p>
          <a:p>
            <a:r>
              <a:rPr lang="en-US" altLang="ja-JP" sz="1600">
                <a:latin typeface="Meiryo UI" panose="020B0604030504040204" pitchFamily="50" charset="-128"/>
                <a:ea typeface="Meiryo UI" panose="020B0604030504040204" pitchFamily="50" charset="-128"/>
                <a:hlinkClick r:id="rId4"/>
              </a:rPr>
              <a:t>https://www.gsma.com/futurenetworks/digest/5g-era-will-bring-boundless-connectivity-intelligent-automation-1/</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手術ロボットの王者「ダ・ヴィンチ」の特許切れ迫る、日本勢が続々名乗り</a:t>
            </a:r>
            <a:r>
              <a:rPr lang="en-US" altLang="ja-JP" sz="1600">
                <a:latin typeface="Meiryo UI" panose="020B0604030504040204" pitchFamily="50" charset="-128"/>
                <a:ea typeface="Meiryo UI" panose="020B0604030504040204" pitchFamily="50" charset="-128"/>
              </a:rPr>
              <a:t>, 2018</a:t>
            </a:r>
          </a:p>
          <a:p>
            <a:r>
              <a:rPr lang="en-US" altLang="ja-JP" sz="1600">
                <a:latin typeface="Meiryo UI" panose="020B0604030504040204" pitchFamily="50" charset="-128"/>
                <a:ea typeface="Meiryo UI" panose="020B0604030504040204" pitchFamily="50" charset="-128"/>
                <a:hlinkClick r:id="rId5"/>
              </a:rPr>
              <a:t>https://www.sbbit.jp/article/cont1/35320</a:t>
            </a:r>
            <a:endParaRPr lang="en-US" altLang="ja-JP" sz="1600">
              <a:latin typeface="Meiryo UI" panose="020B0604030504040204" pitchFamily="50" charset="-128"/>
              <a:ea typeface="Meiryo UI" panose="020B0604030504040204" pitchFamily="50" charset="-128"/>
            </a:endParaRPr>
          </a:p>
          <a:p>
            <a:endParaRPr lang="en-US" altLang="ja-JP" sz="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[13]</a:t>
            </a:r>
            <a:r>
              <a:rPr lang="ja-JP" altLang="en-US" sz="1600">
                <a:latin typeface="Meiryo UI" panose="020B0604030504040204" pitchFamily="50" charset="-128"/>
                <a:ea typeface="Meiryo UI" panose="020B0604030504040204" pitchFamily="50" charset="-128"/>
              </a:rPr>
              <a:t>総務省衛星通信審議会から</a:t>
            </a:r>
            <a:r>
              <a:rPr lang="en-US" altLang="ja-JP" sz="1600">
                <a:latin typeface="Meiryo UI" panose="020B0604030504040204" pitchFamily="50" charset="-128"/>
                <a:ea typeface="Meiryo UI" panose="020B0604030504040204" pitchFamily="50" charset="-128"/>
              </a:rPr>
              <a:t>space-X</a:t>
            </a:r>
            <a:r>
              <a:rPr lang="ja-JP" altLang="en-US" sz="1600">
                <a:latin typeface="Meiryo UI" panose="020B0604030504040204" pitchFamily="50" charset="-128"/>
                <a:ea typeface="Meiryo UI" panose="020B0604030504040204" pitchFamily="50" charset="-128"/>
              </a:rPr>
              <a:t>社への質問回答文章、</a:t>
            </a:r>
            <a:r>
              <a:rPr lang="en-US" altLang="ja-JP" sz="1600">
                <a:latin typeface="Meiryo UI" panose="020B0604030504040204" pitchFamily="50" charset="-128"/>
                <a:ea typeface="Meiryo UI" panose="020B0604030504040204" pitchFamily="50" charset="-128"/>
              </a:rPr>
              <a:t>2019</a:t>
            </a:r>
          </a:p>
          <a:p>
            <a:r>
              <a:rPr lang="en-US" altLang="ja-JP" sz="1600">
                <a:latin typeface="Meiryo UI" panose="020B0604030504040204" pitchFamily="50" charset="-128"/>
                <a:ea typeface="Meiryo UI" panose="020B0604030504040204" pitchFamily="50" charset="-128"/>
                <a:hlinkClick r:id="rId6"/>
              </a:rPr>
              <a:t>https://www.soumu.go.jp/main_content/000660088.pdf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[14]</a:t>
            </a:r>
            <a:r>
              <a:rPr lang="ja-JP" altLang="en-US" sz="1600">
                <a:latin typeface="Meiryo UI" panose="020B0604030504040204" pitchFamily="50" charset="-128"/>
                <a:ea typeface="Meiryo UI" panose="020B0604030504040204" pitchFamily="50" charset="-128"/>
              </a:rPr>
              <a:t> 「対中制裁関税撤廃」に前向きだったバイデン政権が突然トーンダウンしてきた理由、</a:t>
            </a:r>
            <a:r>
              <a:rPr lang="en-US" altLang="ja-JP" sz="1600">
                <a:latin typeface="Meiryo UI" panose="020B0604030504040204" pitchFamily="50" charset="-128"/>
                <a:ea typeface="Meiryo UI" panose="020B0604030504040204" pitchFamily="50" charset="-128"/>
              </a:rPr>
              <a:t>2022/7/16</a:t>
            </a:r>
          </a:p>
          <a:p>
            <a:r>
              <a:rPr lang="en-US" altLang="ja-JP" sz="1600">
                <a:latin typeface="Meiryo UI" panose="020B0604030504040204" pitchFamily="50" charset="-128"/>
                <a:ea typeface="Meiryo UI" panose="020B0604030504040204" pitchFamily="50" charset="-128"/>
                <a:hlinkClick r:id="rId7"/>
              </a:rPr>
              <a:t>https://news.yahoo.co.jp/articles/426c973cfd2c0562e2e5796c1a8abc1320880c50?page=1</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[15]</a:t>
            </a:r>
            <a:r>
              <a:rPr lang="ja-JP" altLang="en-US" sz="1600">
                <a:latin typeface="Meiryo UI" panose="020B0604030504040204" pitchFamily="50" charset="-128"/>
                <a:ea typeface="Meiryo UI" panose="020B0604030504040204" pitchFamily="50" charset="-128"/>
              </a:rPr>
              <a:t>ロシア軍を痛めつけたトルコ製軍用ドローンに世界が注目　</a:t>
            </a:r>
            <a:r>
              <a:rPr lang="en-US" altLang="ja-JP" sz="1600">
                <a:latin typeface="Meiryo UI" panose="020B0604030504040204" pitchFamily="50" charset="-128"/>
                <a:ea typeface="Meiryo UI" panose="020B0604030504040204" pitchFamily="50" charset="-128"/>
              </a:rPr>
              <a:t>2022/6</a:t>
            </a:r>
          </a:p>
          <a:p>
            <a:r>
              <a:rPr lang="ja-JP" altLang="en-US" sz="1600">
                <a:hlinkClick r:id="rId8"/>
              </a:rPr>
              <a:t>ロシア軍を痛めつけたトルコ製軍用ドローンに世界が注目 </a:t>
            </a:r>
            <a:r>
              <a:rPr lang="en-US" altLang="ja-JP" sz="1600">
                <a:hlinkClick r:id="rId8"/>
              </a:rPr>
              <a:t>| Business Insider Japan</a:t>
            </a:r>
            <a:endParaRPr lang="en-US" altLang="ja-JP" sz="1600"/>
          </a:p>
          <a:p>
            <a:r>
              <a:rPr lang="en-US" altLang="ja-JP" sz="1600">
                <a:latin typeface="Meiryo UI" panose="020B0604030504040204" pitchFamily="50" charset="-128"/>
                <a:ea typeface="Meiryo UI" panose="020B0604030504040204" pitchFamily="50" charset="-128"/>
              </a:rPr>
              <a:t>[16]</a:t>
            </a:r>
            <a:r>
              <a:rPr lang="ja-JP" altLang="en-US" sz="1600">
                <a:latin typeface="Meiryo UI" panose="020B0604030504040204" pitchFamily="50" charset="-128"/>
                <a:ea typeface="Meiryo UI" panose="020B0604030504040204" pitchFamily="50" charset="-128"/>
              </a:rPr>
              <a:t>ウクライナのドローン攻撃の効果が薄れ始めた</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ロシアが防衛システムを整備 </a:t>
            </a:r>
            <a:r>
              <a:rPr lang="en-US" altLang="ja-JP" sz="1600">
                <a:latin typeface="Meiryo UI" panose="020B0604030504040204" pitchFamily="50" charset="-128"/>
                <a:ea typeface="Meiryo UI" panose="020B0604030504040204" pitchFamily="50" charset="-128"/>
              </a:rPr>
              <a:t>2022/7</a:t>
            </a:r>
          </a:p>
          <a:p>
            <a:r>
              <a:rPr lang="ja-JP" altLang="en-US" sz="1600">
                <a:hlinkClick r:id="rId9"/>
              </a:rPr>
              <a:t>ウクライナのドローン攻撃の効果が薄れ始めた</a:t>
            </a:r>
            <a:r>
              <a:rPr lang="en-US" altLang="ja-JP" sz="1600">
                <a:hlinkClick r:id="rId9"/>
              </a:rPr>
              <a:t>…</a:t>
            </a:r>
            <a:r>
              <a:rPr lang="ja-JP" altLang="en-US" sz="1600">
                <a:hlinkClick r:id="rId9"/>
              </a:rPr>
              <a:t>ロシアが防衛システムを整備 </a:t>
            </a:r>
            <a:r>
              <a:rPr lang="en-US" altLang="ja-JP" sz="1600">
                <a:hlinkClick r:id="rId9"/>
              </a:rPr>
              <a:t>| Business Insider Japan</a:t>
            </a:r>
            <a:endParaRPr lang="en-US" altLang="ja-JP" sz="1600"/>
          </a:p>
          <a:p>
            <a:r>
              <a:rPr lang="en-US" altLang="ja-JP" sz="1600">
                <a:latin typeface="Meiryo UI" panose="020B0604030504040204" pitchFamily="50" charset="-128"/>
                <a:ea typeface="Meiryo UI" panose="020B0604030504040204" pitchFamily="50" charset="-128"/>
              </a:rPr>
              <a:t>[17]</a:t>
            </a:r>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で今後はどう変わる？</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年の普及状況とこれからの展開 </a:t>
            </a:r>
            <a:r>
              <a:rPr lang="en-US" altLang="ja-JP" sz="1600">
                <a:latin typeface="Meiryo UI" panose="020B0604030504040204" pitchFamily="50" charset="-128"/>
                <a:ea typeface="Meiryo UI" panose="020B0604030504040204" pitchFamily="50" charset="-128"/>
              </a:rPr>
              <a:t>2022/7</a:t>
            </a:r>
          </a:p>
          <a:p>
            <a:r>
              <a:rPr lang="en-US" altLang="ja-JP" sz="1600">
                <a:hlinkClick r:id="rId10"/>
              </a:rPr>
              <a:t>5G</a:t>
            </a:r>
            <a:r>
              <a:rPr lang="ja-JP" altLang="en-US" sz="1600">
                <a:hlinkClick r:id="rId10"/>
              </a:rPr>
              <a:t>で今後はどう変わる？</a:t>
            </a:r>
            <a:r>
              <a:rPr lang="en-US" altLang="ja-JP" sz="1600">
                <a:hlinkClick r:id="rId10"/>
              </a:rPr>
              <a:t>2022</a:t>
            </a:r>
            <a:r>
              <a:rPr lang="ja-JP" altLang="en-US" sz="1600">
                <a:hlinkClick r:id="rId10"/>
              </a:rPr>
              <a:t>年の普及状況とこれからの展開 </a:t>
            </a:r>
            <a:r>
              <a:rPr lang="en-US" altLang="ja-JP" sz="1600">
                <a:hlinkClick r:id="rId10"/>
              </a:rPr>
              <a:t>| </a:t>
            </a:r>
            <a:r>
              <a:rPr lang="ja-JP" altLang="en-US" sz="1600">
                <a:hlinkClick r:id="rId10"/>
              </a:rPr>
              <a:t>新電元工業株式会社</a:t>
            </a:r>
            <a:r>
              <a:rPr lang="en-US" altLang="ja-JP" sz="1600">
                <a:hlinkClick r:id="rId10"/>
              </a:rPr>
              <a:t>- Shindengen</a:t>
            </a:r>
            <a:endParaRPr lang="en-US" altLang="ja-JP" sz="1600"/>
          </a:p>
          <a:p>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841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PEST</a:t>
            </a:r>
            <a:r>
              <a:rPr lang="ja-JP" altLang="en-US" sz="3200">
                <a:latin typeface="Meiryo UI" panose="020B0604030504040204" pitchFamily="50" charset="-128"/>
                <a:ea typeface="Meiryo UI" panose="020B0604030504040204" pitchFamily="50" charset="-128"/>
              </a:rPr>
              <a:t>分析 情報ソース</a:t>
            </a:r>
          </a:p>
        </p:txBody>
      </p:sp>
      <p:sp>
        <p:nvSpPr>
          <p:cNvPr id="4" name="テキスト ボックス 3"/>
          <p:cNvSpPr txBox="1"/>
          <p:nvPr/>
        </p:nvSpPr>
        <p:spPr>
          <a:xfrm>
            <a:off x="107505" y="836712"/>
            <a:ext cx="8928991" cy="5262979"/>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[18]</a:t>
            </a:r>
            <a:r>
              <a:rPr lang="ja-JP" altLang="en-US" sz="1600">
                <a:latin typeface="Meiryo UI" panose="020B0604030504040204" pitchFamily="50" charset="-128"/>
                <a:ea typeface="Meiryo UI" panose="020B0604030504040204" pitchFamily="50" charset="-128"/>
              </a:rPr>
              <a:t>第</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回　本格始動！「ローカル</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」これまでとどう変わる？</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https://www.ctc-g.co.jp/report/column/local-5g/vol05.html</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[19]</a:t>
            </a:r>
            <a:r>
              <a:rPr lang="ja-JP" altLang="en-US" sz="1600">
                <a:latin typeface="Meiryo UI" panose="020B0604030504040204" pitchFamily="50" charset="-128"/>
                <a:ea typeface="Meiryo UI" panose="020B0604030504040204" pitchFamily="50" charset="-128"/>
              </a:rPr>
              <a:t>道交法改正案が参院通過　自動運転「レベル４」公道走行可能へ</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3"/>
              </a:rPr>
              <a:t>https://www.aba-j.or.jp/info/industry/17297/</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モビリティ関連法の改正と想定されるビジネス</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4"/>
              </a:rPr>
              <a:t>https://response.jp/article/2022/04/26/356652.html</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[21]</a:t>
            </a:r>
            <a:r>
              <a:rPr lang="ja-JP" altLang="en-US" sz="1600">
                <a:latin typeface="Meiryo UI" panose="020B0604030504040204" pitchFamily="50" charset="-128"/>
                <a:ea typeface="Meiryo UI" panose="020B0604030504040204" pitchFamily="50" charset="-128"/>
              </a:rPr>
              <a:t>グローバル経済と主要産業の動向（</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年度上期）三井住友銀行  </a:t>
            </a:r>
            <a:r>
              <a:rPr lang="en-US" altLang="ja-JP" sz="1600">
                <a:latin typeface="Meiryo UI" panose="020B0604030504040204" pitchFamily="50" charset="-128"/>
                <a:ea typeface="Meiryo UI" panose="020B0604030504040204" pitchFamily="50" charset="-128"/>
              </a:rPr>
              <a:t>2022/7</a:t>
            </a:r>
          </a:p>
          <a:p>
            <a:r>
              <a:rPr lang="en-US" altLang="ja-JP" sz="1600">
                <a:latin typeface="Meiryo UI" panose="020B0604030504040204" pitchFamily="50" charset="-128"/>
                <a:ea typeface="Meiryo UI" panose="020B0604030504040204" pitchFamily="50" charset="-128"/>
                <a:hlinkClick r:id="rId5"/>
              </a:rPr>
              <a:t>https://www.smbc.co.jp/hojin/report/resources/pdf/1_00_CRSDOutlook.pdf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[22]</a:t>
            </a:r>
            <a:r>
              <a:rPr lang="ja-JP" altLang="en-US" sz="1600">
                <a:latin typeface="Meiryo UI" panose="020B0604030504040204" pitchFamily="50" charset="-128"/>
                <a:ea typeface="Meiryo UI" panose="020B0604030504040204" pitchFamily="50" charset="-128"/>
              </a:rPr>
              <a:t>法務省統計</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特定技能在留外国人数</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から紐解く「特定技能」の現状　</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月版　</a:t>
            </a:r>
            <a:r>
              <a:rPr lang="en-US" altLang="ja-JP" sz="1600">
                <a:latin typeface="Meiryo UI" panose="020B0604030504040204" pitchFamily="50" charset="-128"/>
                <a:ea typeface="Meiryo UI" panose="020B0604030504040204" pitchFamily="50" charset="-128"/>
              </a:rPr>
              <a:t>2021/12</a:t>
            </a:r>
          </a:p>
          <a:p>
            <a:r>
              <a:rPr lang="en-US" altLang="ja-JP" sz="1600">
                <a:latin typeface="Meiryo UI" panose="020B0604030504040204" pitchFamily="50" charset="-128"/>
                <a:ea typeface="Meiryo UI" panose="020B0604030504040204" pitchFamily="50" charset="-128"/>
                <a:hlinkClick r:id="rId6"/>
              </a:rPr>
              <a:t>https://global-hr.lift-group.co.jp/132</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[23]</a:t>
            </a:r>
            <a:r>
              <a:rPr lang="ja-JP" altLang="en-US" sz="1600">
                <a:latin typeface="Meiryo UI" panose="020B0604030504040204" pitchFamily="50" charset="-128"/>
                <a:ea typeface="Meiryo UI" panose="020B0604030504040204" pitchFamily="50" charset="-128"/>
              </a:rPr>
              <a:t>オンラインクレーンゲームの仕組みや歴史を解説</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7"/>
              </a:rPr>
              <a:t>https://kogane-games.hatenablog.com/entry/howto-onkure</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[24]</a:t>
            </a:r>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脳に直接電流を流した</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彼に起こった衝撃の結果</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8"/>
              </a:rPr>
              <a:t>https://toyokeizai.net/articles/-/467812?page=4</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[25]</a:t>
            </a:r>
            <a:r>
              <a:rPr lang="ja-JP" altLang="en-US" sz="1600">
                <a:latin typeface="Meiryo UI" panose="020B0604030504040204" pitchFamily="50" charset="-128"/>
                <a:ea typeface="Meiryo UI" panose="020B0604030504040204" pitchFamily="50" charset="-128"/>
              </a:rPr>
              <a:t>日本総合研究所、「ブレインテック最新動向</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p>
          <a:p>
            <a:r>
              <a:rPr lang="en-US" altLang="ja-JP" sz="1600">
                <a:latin typeface="Meiryo UI" panose="020B0604030504040204" pitchFamily="50" charset="-128"/>
                <a:ea typeface="Meiryo UI" panose="020B0604030504040204" pitchFamily="50" charset="-128"/>
                <a:hlinkClick r:id="rId9"/>
              </a:rPr>
              <a:t>https://www.jri.co.jp/MediaLibrary/file/column/opinion/pdf/13361.pdf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[26]</a:t>
            </a:r>
            <a:r>
              <a:rPr lang="ja-JP" altLang="en-US" sz="1600">
                <a:latin typeface="Meiryo UI" panose="020B0604030504040204" pitchFamily="50" charset="-128"/>
                <a:ea typeface="Meiryo UI" panose="020B0604030504040204" pitchFamily="50" charset="-128"/>
              </a:rPr>
              <a:t>フェイスブック、「脳波で</a:t>
            </a:r>
            <a:r>
              <a:rPr lang="en-US" altLang="ja-JP" sz="1600">
                <a:latin typeface="Meiryo UI" panose="020B0604030504040204" pitchFamily="50" charset="-128"/>
                <a:ea typeface="Meiryo UI" panose="020B0604030504040204" pitchFamily="50" charset="-128"/>
              </a:rPr>
              <a:t>VR</a:t>
            </a:r>
            <a:r>
              <a:rPr lang="ja-JP" altLang="en-US" sz="1600">
                <a:latin typeface="Meiryo UI" panose="020B0604030504040204" pitchFamily="50" charset="-128"/>
                <a:ea typeface="Meiryo UI" panose="020B0604030504040204" pitchFamily="50" charset="-128"/>
              </a:rPr>
              <a:t>デバイス操作」の早期実用化を中止へ 今後はリストバンド型に注力</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10"/>
              </a:rPr>
              <a:t>https://www.moguravr.com/facebook-bci-policy-change/</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[27]</a:t>
            </a:r>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年の注目技術は、没入感や</a:t>
            </a:r>
            <a:r>
              <a:rPr lang="en-US" altLang="ja-JP" sz="1600">
                <a:latin typeface="Meiryo UI" panose="020B0604030504040204" pitchFamily="50" charset="-128"/>
                <a:ea typeface="Meiryo UI" panose="020B0604030504040204" pitchFamily="50" charset="-128"/>
              </a:rPr>
              <a:t>AI</a:t>
            </a:r>
            <a:r>
              <a:rPr lang="ja-JP" altLang="en-US" sz="1600">
                <a:latin typeface="Meiryo UI" panose="020B0604030504040204" pitchFamily="50" charset="-128"/>
                <a:ea typeface="Meiryo UI" panose="020B0604030504040204" pitchFamily="50" charset="-128"/>
              </a:rPr>
              <a:t>など</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ガートナーの</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年版「先進技術ハイプサイクル」</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11"/>
              </a:rPr>
              <a:t>https://japan.cnet.com/article/35191799/</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4855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539552" y="2107474"/>
            <a:ext cx="8229600" cy="1672438"/>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a:t>補足</a:t>
            </a:r>
            <a:r>
              <a:rPr lang="en-US" altLang="ja-JP"/>
              <a:t>2</a:t>
            </a:r>
          </a:p>
          <a:p>
            <a:endParaRPr lang="en-US" altLang="ja-JP"/>
          </a:p>
          <a:p>
            <a:r>
              <a:rPr lang="en-US" altLang="ja-JP"/>
              <a:t>3C</a:t>
            </a:r>
            <a:r>
              <a:rPr lang="ja-JP" altLang="en-US"/>
              <a:t>分析</a:t>
            </a:r>
          </a:p>
        </p:txBody>
      </p:sp>
    </p:spTree>
    <p:extLst>
      <p:ext uri="{BB962C8B-B14F-4D97-AF65-F5344CB8AC3E}">
        <p14:creationId xmlns:p14="http://schemas.microsoft.com/office/powerpoint/2010/main" val="349603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市場・顧客（</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4" y="836712"/>
            <a:ext cx="8928991" cy="6001643"/>
          </a:xfrm>
          <a:prstGeom prst="rect">
            <a:avLst/>
          </a:prstGeom>
          <a:noFill/>
        </p:spPr>
        <p:txBody>
          <a:bodyPr wrap="square" rtlCol="0">
            <a:spAutoFit/>
          </a:bodyPr>
          <a:lstStyle/>
          <a:p>
            <a:r>
              <a:rPr lang="ja-JP" altLang="en-US" sz="1600">
                <a:latin typeface="Meiryo UI" panose="020B0604030504040204" pitchFamily="50" charset="-128"/>
                <a:ea typeface="Meiryo UI" panose="020B0604030504040204" pitchFamily="50" charset="-128"/>
              </a:rPr>
              <a:t>遠隔操作に関わる事業を検討するにあたり、遠隔操作サービス事業の</a:t>
            </a:r>
            <a:r>
              <a:rPr lang="en-US" altLang="ja-JP" sz="1600">
                <a:latin typeface="Meiryo UI" panose="020B0604030504040204" pitchFamily="50" charset="-128"/>
                <a:ea typeface="Meiryo UI" panose="020B0604030504040204" pitchFamily="50" charset="-128"/>
              </a:rPr>
              <a:t>3C</a:t>
            </a:r>
            <a:r>
              <a:rPr lang="ja-JP" altLang="en-US" sz="1600">
                <a:latin typeface="Meiryo UI" panose="020B0604030504040204" pitchFamily="50" charset="-128"/>
                <a:ea typeface="Meiryo UI" panose="020B0604030504040204" pitchFamily="50" charset="-128"/>
              </a:rPr>
              <a:t>分析結果についてまとめる。</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b="1" u="sng">
                <a:latin typeface="Meiryo UI" panose="020B0604030504040204" pitchFamily="50" charset="-128"/>
                <a:ea typeface="Meiryo UI" panose="020B0604030504040204" pitchFamily="50" charset="-128"/>
              </a:rPr>
              <a:t>●市場・顧客</a:t>
            </a:r>
            <a:endParaRPr lang="en-US" altLang="ja-JP" sz="1600" b="1" u="sng">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分析の対象とする市場は以下の通り。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なお、（</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）以降は遠隔操作市場の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適用先としての市場調査</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）遠隔操作サービス関連市場</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）ニューロフィードバック関連市場</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）インフラ点検関連市場</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）百貨店関連市場</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）アミューズメント市場</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en-US" altLang="ja-JP" sz="1600" b="1">
                <a:latin typeface="Meiryo UI" panose="020B0604030504040204" pitchFamily="50" charset="-128"/>
                <a:ea typeface="Meiryo UI" panose="020B0604030504040204" pitchFamily="50" charset="-128"/>
              </a:rPr>
              <a:t>【(1) </a:t>
            </a:r>
            <a:r>
              <a:rPr lang="ja-JP" altLang="en-US" sz="1600" b="1">
                <a:latin typeface="Meiryo UI" panose="020B0604030504040204" pitchFamily="50" charset="-128"/>
                <a:ea typeface="Meiryo UI" panose="020B0604030504040204" pitchFamily="50" charset="-128"/>
              </a:rPr>
              <a:t>遠隔操作サービス関連市場</a:t>
            </a:r>
            <a:r>
              <a:rPr lang="en-US" altLang="ja-JP" sz="1600" b="1">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年予測からの更新情報なし。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関連市場の規模・成長性は表</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の通り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・現状では、多くの企業が実証実験を</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実施しているレベルで、市場としては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導入期の山を登り始めた状態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・事業化しているものとしては、テレプレゼンスロボットを販売・レンタルしているメーカがいくつかある程度</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・表</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に含まれない広い意味で遠隔操作に関連した市場としては、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手術支援ロボット（</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180</a:t>
            </a:r>
            <a:r>
              <a:rPr lang="ja-JP" altLang="en-US" sz="1600">
                <a:latin typeface="Meiryo UI" panose="020B0604030504040204" pitchFamily="50" charset="-128"/>
                <a:ea typeface="Meiryo UI" panose="020B0604030504040204" pitchFamily="50" charset="-128"/>
              </a:rPr>
              <a:t>億ドル）、ドローン市場（</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221</a:t>
            </a:r>
            <a:r>
              <a:rPr lang="ja-JP" altLang="en-US" sz="1600">
                <a:latin typeface="Meiryo UI" panose="020B0604030504040204" pitchFamily="50" charset="-128"/>
                <a:ea typeface="Meiryo UI" panose="020B0604030504040204" pitchFamily="50" charset="-128"/>
              </a:rPr>
              <a:t>億ドル</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）があり、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いずれも規模・成長性が高い市場としてある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・メタバース市場は</a:t>
            </a:r>
            <a:r>
              <a:rPr lang="en-US" altLang="ja-JP" sz="1600">
                <a:latin typeface="Meiryo UI" panose="020B0604030504040204" pitchFamily="50" charset="-128"/>
                <a:ea typeface="Meiryo UI" panose="020B0604030504040204" pitchFamily="50" charset="-128"/>
              </a:rPr>
              <a:t>2030</a:t>
            </a:r>
            <a:r>
              <a:rPr lang="ja-JP" altLang="en-US" sz="1600">
                <a:latin typeface="Meiryo UI" panose="020B0604030504040204" pitchFamily="50" charset="-128"/>
                <a:ea typeface="Meiryo UI" panose="020B0604030504040204" pitchFamily="50" charset="-128"/>
              </a:rPr>
              <a:t>年には</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兆ドル～</a:t>
            </a:r>
            <a:r>
              <a:rPr lang="en-US" altLang="ja-JP" sz="1600">
                <a:latin typeface="Meiryo UI" panose="020B0604030504040204" pitchFamily="50" charset="-128"/>
                <a:ea typeface="Meiryo UI" panose="020B0604030504040204" pitchFamily="50" charset="-128"/>
              </a:rPr>
              <a:t>10</a:t>
            </a:r>
            <a:r>
              <a:rPr lang="ja-JP" altLang="en-US" sz="1600">
                <a:latin typeface="Meiryo UI" panose="020B0604030504040204" pitchFamily="50" charset="-128"/>
                <a:ea typeface="Meiryo UI" panose="020B0604030504040204" pitchFamily="50" charset="-128"/>
              </a:rPr>
              <a:t>兆ドルに達する見込み </a:t>
            </a:r>
            <a:r>
              <a:rPr lang="en-US" altLang="ja-JP" sz="1600">
                <a:latin typeface="Meiryo UI" panose="020B0604030504040204" pitchFamily="50" charset="-128"/>
                <a:ea typeface="Meiryo UI" panose="020B0604030504040204" pitchFamily="50" charset="-128"/>
              </a:rPr>
              <a:t>[9]</a:t>
            </a:r>
          </a:p>
        </p:txBody>
      </p:sp>
      <p:graphicFrame>
        <p:nvGraphicFramePr>
          <p:cNvPr id="5" name="表 3">
            <a:extLst>
              <a:ext uri="{FF2B5EF4-FFF2-40B4-BE49-F238E27FC236}">
                <a16:creationId xmlns:a16="http://schemas.microsoft.com/office/drawing/2014/main" id="{27FF48C3-8318-40ED-AC50-80C31C149F64}"/>
              </a:ext>
            </a:extLst>
          </p:cNvPr>
          <p:cNvGraphicFramePr>
            <a:graphicFrameLocks noGrp="1"/>
          </p:cNvGraphicFramePr>
          <p:nvPr/>
        </p:nvGraphicFramePr>
        <p:xfrm>
          <a:off x="3779913" y="1700808"/>
          <a:ext cx="5112568" cy="192532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595909975"/>
                    </a:ext>
                  </a:extLst>
                </a:gridCol>
                <a:gridCol w="1325173">
                  <a:extLst>
                    <a:ext uri="{9D8B030D-6E8A-4147-A177-3AD203B41FA5}">
                      <a16:colId xmlns:a16="http://schemas.microsoft.com/office/drawing/2014/main" val="2462876241"/>
                    </a:ext>
                  </a:extLst>
                </a:gridCol>
                <a:gridCol w="2083206">
                  <a:extLst>
                    <a:ext uri="{9D8B030D-6E8A-4147-A177-3AD203B41FA5}">
                      <a16:colId xmlns:a16="http://schemas.microsoft.com/office/drawing/2014/main" val="985204080"/>
                    </a:ext>
                  </a:extLst>
                </a:gridCol>
              </a:tblGrid>
              <a:tr h="370840">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市場</a:t>
                      </a:r>
                    </a:p>
                  </a:txBody>
                  <a:tcPr/>
                </a:tc>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現在</a:t>
                      </a:r>
                    </a:p>
                  </a:txBody>
                  <a:tcPr/>
                </a:tc>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今後の予測</a:t>
                      </a:r>
                    </a:p>
                  </a:txBody>
                  <a:tcPr/>
                </a:tc>
                <a:extLst>
                  <a:ext uri="{0D108BD9-81ED-4DB2-BD59-A6C34878D82A}">
                    <a16:rowId xmlns:a16="http://schemas.microsoft.com/office/drawing/2014/main" val="3832641040"/>
                  </a:ext>
                </a:extLst>
              </a:tr>
              <a:tr h="370840">
                <a:tc>
                  <a:txBody>
                    <a:bodyPr/>
                    <a:lstStyle/>
                    <a:p>
                      <a:r>
                        <a:rPr kumimoji="1" lang="en-US" altLang="ja-JP" sz="1400" b="0" u="none">
                          <a:solidFill>
                            <a:schemeClr val="tx1"/>
                          </a:solidFill>
                          <a:latin typeface="Meiryo UI" panose="020B0604030504040204" pitchFamily="50" charset="-128"/>
                          <a:ea typeface="Meiryo UI" panose="020B0604030504040204" pitchFamily="50" charset="-128"/>
                        </a:rPr>
                        <a:t>3D</a:t>
                      </a:r>
                      <a:r>
                        <a:rPr kumimoji="1" lang="ja-JP" altLang="en-US" sz="1400" b="0" u="none">
                          <a:solidFill>
                            <a:schemeClr val="tx1"/>
                          </a:solidFill>
                          <a:latin typeface="Meiryo UI" panose="020B0604030504040204" pitchFamily="50" charset="-128"/>
                          <a:ea typeface="Meiryo UI" panose="020B0604030504040204" pitchFamily="50" charset="-128"/>
                        </a:rPr>
                        <a:t>テレプレゼンス</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2,470</a:t>
                      </a:r>
                      <a:r>
                        <a:rPr kumimoji="1" lang="ja-JP" altLang="en-US" sz="1400" b="0" u="none">
                          <a:solidFill>
                            <a:schemeClr val="tx1"/>
                          </a:solidFill>
                          <a:latin typeface="Meiryo UI" panose="020B0604030504040204" pitchFamily="50" charset="-128"/>
                          <a:ea typeface="Meiryo UI" panose="020B0604030504040204" pitchFamily="50" charset="-128"/>
                        </a:rPr>
                        <a:t>億円</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2020</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6,100</a:t>
                      </a:r>
                      <a:r>
                        <a:rPr kumimoji="1" lang="ja-JP" altLang="en-US" sz="1400" b="0" u="none">
                          <a:solidFill>
                            <a:schemeClr val="tx1"/>
                          </a:solidFill>
                          <a:latin typeface="Meiryo UI" panose="020B0604030504040204" pitchFamily="50" charset="-128"/>
                          <a:ea typeface="Meiryo UI" panose="020B0604030504040204" pitchFamily="50" charset="-128"/>
                        </a:rPr>
                        <a:t>億円（</a:t>
                      </a:r>
                      <a:r>
                        <a:rPr kumimoji="1" lang="en-US" altLang="ja-JP" sz="1400" b="0" u="none">
                          <a:solidFill>
                            <a:schemeClr val="tx1"/>
                          </a:solidFill>
                          <a:latin typeface="Meiryo UI" panose="020B0604030504040204" pitchFamily="50" charset="-128"/>
                          <a:ea typeface="Meiryo UI" panose="020B0604030504040204" pitchFamily="50" charset="-128"/>
                        </a:rPr>
                        <a:t>2025</a:t>
                      </a:r>
                      <a:r>
                        <a:rPr kumimoji="1" lang="ja-JP" altLang="en-US" sz="1400" b="0" u="none">
                          <a:solidFill>
                            <a:schemeClr val="tx1"/>
                          </a:solidFill>
                          <a:latin typeface="Meiryo UI" panose="020B0604030504040204" pitchFamily="50" charset="-128"/>
                          <a:ea typeface="Meiryo UI" panose="020B0604030504040204" pitchFamily="50" charset="-128"/>
                        </a:rPr>
                        <a:t>）</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CAGR 19.6</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3946782363"/>
                  </a:ext>
                </a:extLst>
              </a:tr>
              <a:tr h="370840">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テレプレゼンス装置</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2,900</a:t>
                      </a:r>
                      <a:r>
                        <a:rPr kumimoji="1" lang="ja-JP" altLang="en-US" sz="1400" b="0" u="none">
                          <a:solidFill>
                            <a:schemeClr val="tx1"/>
                          </a:solidFill>
                          <a:latin typeface="Meiryo UI" panose="020B0604030504040204" pitchFamily="50" charset="-128"/>
                          <a:ea typeface="Meiryo UI" panose="020B0604030504040204" pitchFamily="50" charset="-128"/>
                        </a:rPr>
                        <a:t>億円</a:t>
                      </a:r>
                      <a:endParaRPr kumimoji="1" lang="en-US" altLang="ja-JP" sz="1400" b="0" u="none">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2020</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3,800</a:t>
                      </a:r>
                      <a:r>
                        <a:rPr kumimoji="1" lang="ja-JP" altLang="en-US" sz="1400" b="0" u="none">
                          <a:solidFill>
                            <a:schemeClr val="tx1"/>
                          </a:solidFill>
                          <a:latin typeface="Meiryo UI" panose="020B0604030504040204" pitchFamily="50" charset="-128"/>
                          <a:ea typeface="Meiryo UI" panose="020B0604030504040204" pitchFamily="50" charset="-128"/>
                        </a:rPr>
                        <a:t>億円（</a:t>
                      </a:r>
                      <a:r>
                        <a:rPr kumimoji="1" lang="en-US" altLang="ja-JP" sz="1400" b="0" u="none">
                          <a:solidFill>
                            <a:schemeClr val="tx1"/>
                          </a:solidFill>
                          <a:latin typeface="Meiryo UI" panose="020B0604030504040204" pitchFamily="50" charset="-128"/>
                          <a:ea typeface="Meiryo UI" panose="020B0604030504040204" pitchFamily="50" charset="-128"/>
                        </a:rPr>
                        <a:t>2026</a:t>
                      </a:r>
                      <a:r>
                        <a:rPr kumimoji="1" lang="ja-JP" altLang="en-US" sz="1400" b="0" u="none">
                          <a:solidFill>
                            <a:schemeClr val="tx1"/>
                          </a:solidFill>
                          <a:latin typeface="Meiryo UI" panose="020B0604030504040204" pitchFamily="50" charset="-128"/>
                          <a:ea typeface="Meiryo UI" panose="020B0604030504040204" pitchFamily="50" charset="-128"/>
                        </a:rPr>
                        <a:t>）</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CAGR</a:t>
                      </a:r>
                      <a:r>
                        <a:rPr kumimoji="1" lang="ja-JP" altLang="en-US" sz="1400" b="0" u="none">
                          <a:solidFill>
                            <a:schemeClr val="tx1"/>
                          </a:solidFill>
                          <a:latin typeface="Meiryo UI" panose="020B0604030504040204" pitchFamily="50" charset="-128"/>
                          <a:ea typeface="Meiryo UI" panose="020B0604030504040204" pitchFamily="50" charset="-128"/>
                        </a:rPr>
                        <a:t> </a:t>
                      </a:r>
                      <a:r>
                        <a:rPr kumimoji="1" lang="en-US" altLang="ja-JP" sz="1400" b="0" u="none">
                          <a:solidFill>
                            <a:schemeClr val="tx1"/>
                          </a:solidFill>
                          <a:latin typeface="Meiryo UI" panose="020B0604030504040204" pitchFamily="50" charset="-128"/>
                          <a:ea typeface="Meiryo UI" panose="020B0604030504040204" pitchFamily="50" charset="-128"/>
                        </a:rPr>
                        <a:t>4.5%</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212966773"/>
                  </a:ext>
                </a:extLst>
              </a:tr>
              <a:tr h="370840">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テレプレゼンスロボット</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260</a:t>
                      </a:r>
                      <a:r>
                        <a:rPr kumimoji="1" lang="ja-JP" altLang="en-US" sz="1400" b="0" u="none">
                          <a:solidFill>
                            <a:schemeClr val="tx1"/>
                          </a:solidFill>
                          <a:latin typeface="Meiryo UI" panose="020B0604030504040204" pitchFamily="50" charset="-128"/>
                          <a:ea typeface="Meiryo UI" panose="020B0604030504040204" pitchFamily="50" charset="-128"/>
                        </a:rPr>
                        <a:t>億円</a:t>
                      </a:r>
                      <a:endParaRPr kumimoji="1" lang="en-US" altLang="ja-JP" sz="1400" b="0" u="none">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2020</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910</a:t>
                      </a:r>
                      <a:r>
                        <a:rPr kumimoji="1" lang="ja-JP" altLang="en-US" sz="1400" b="0" u="none">
                          <a:solidFill>
                            <a:schemeClr val="tx1"/>
                          </a:solidFill>
                          <a:latin typeface="Meiryo UI" panose="020B0604030504040204" pitchFamily="50" charset="-128"/>
                          <a:ea typeface="Meiryo UI" panose="020B0604030504040204" pitchFamily="50" charset="-128"/>
                        </a:rPr>
                        <a:t>億円（</a:t>
                      </a:r>
                      <a:r>
                        <a:rPr kumimoji="1" lang="en-US" altLang="ja-JP" sz="1400" b="0" u="none">
                          <a:solidFill>
                            <a:schemeClr val="tx1"/>
                          </a:solidFill>
                          <a:latin typeface="Meiryo UI" panose="020B0604030504040204" pitchFamily="50" charset="-128"/>
                          <a:ea typeface="Meiryo UI" panose="020B0604030504040204" pitchFamily="50" charset="-128"/>
                        </a:rPr>
                        <a:t>2027</a:t>
                      </a:r>
                      <a:r>
                        <a:rPr kumimoji="1" lang="ja-JP" altLang="en-US" sz="1400" b="0" u="none">
                          <a:solidFill>
                            <a:schemeClr val="tx1"/>
                          </a:solidFill>
                          <a:latin typeface="Meiryo UI" panose="020B0604030504040204" pitchFamily="50" charset="-128"/>
                          <a:ea typeface="Meiryo UI" panose="020B0604030504040204" pitchFamily="50" charset="-128"/>
                        </a:rPr>
                        <a:t>）</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CAGR 18.2%</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1665747075"/>
                  </a:ext>
                </a:extLst>
              </a:tr>
            </a:tbl>
          </a:graphicData>
        </a:graphic>
      </p:graphicFrame>
      <p:sp>
        <p:nvSpPr>
          <p:cNvPr id="6" name="Text Box 25">
            <a:extLst>
              <a:ext uri="{FF2B5EF4-FFF2-40B4-BE49-F238E27FC236}">
                <a16:creationId xmlns:a16="http://schemas.microsoft.com/office/drawing/2014/main" id="{37743E86-5A66-4E4B-96B4-5ADC1F594D0A}"/>
              </a:ext>
            </a:extLst>
          </p:cNvPr>
          <p:cNvSpPr txBox="1">
            <a:spLocks noChangeArrowheads="1"/>
          </p:cNvSpPr>
          <p:nvPr/>
        </p:nvSpPr>
        <p:spPr bwMode="auto">
          <a:xfrm>
            <a:off x="3951513" y="1332835"/>
            <a:ext cx="4940967" cy="272758"/>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300">
                <a:latin typeface="Meiryo UI" panose="020B0604030504040204" pitchFamily="50" charset="-128"/>
                <a:ea typeface="Meiryo UI" panose="020B0604030504040204" pitchFamily="50" charset="-128"/>
              </a:rPr>
              <a:t>表</a:t>
            </a:r>
            <a:r>
              <a:rPr lang="en-US" altLang="ja-JP" sz="1300">
                <a:latin typeface="Meiryo UI" panose="020B0604030504040204" pitchFamily="50" charset="-128"/>
                <a:ea typeface="Meiryo UI" panose="020B0604030504040204" pitchFamily="50" charset="-128"/>
              </a:rPr>
              <a:t>1</a:t>
            </a:r>
            <a:r>
              <a:rPr lang="ja-JP" altLang="en-US" sz="1300">
                <a:latin typeface="Meiryo UI" panose="020B0604030504040204" pitchFamily="50" charset="-128"/>
                <a:ea typeface="Meiryo UI" panose="020B0604030504040204" pitchFamily="50" charset="-128"/>
              </a:rPr>
              <a:t>　遠隔操作サービスに関する市場規模予測（</a:t>
            </a:r>
            <a:r>
              <a:rPr lang="en-US" altLang="ja-JP" sz="1300">
                <a:latin typeface="Meiryo UI" panose="020B0604030504040204" pitchFamily="50" charset="-128"/>
                <a:ea typeface="Meiryo UI" panose="020B0604030504040204" pitchFamily="50" charset="-128"/>
              </a:rPr>
              <a:t>135</a:t>
            </a:r>
            <a:r>
              <a:rPr lang="ja-JP" altLang="en-US" sz="1300">
                <a:latin typeface="Meiryo UI" panose="020B0604030504040204" pitchFamily="50" charset="-128"/>
                <a:ea typeface="Meiryo UI" panose="020B0604030504040204" pitchFamily="50" charset="-128"/>
              </a:rPr>
              <a:t>円</a:t>
            </a:r>
            <a:r>
              <a:rPr lang="en-US" altLang="ja-JP" sz="1300">
                <a:latin typeface="Meiryo UI" panose="020B0604030504040204" pitchFamily="50" charset="-128"/>
                <a:ea typeface="Meiryo UI" panose="020B0604030504040204" pitchFamily="50" charset="-128"/>
              </a:rPr>
              <a:t>/$</a:t>
            </a:r>
            <a:r>
              <a:rPr lang="ja-JP" altLang="en-US" sz="1300">
                <a:latin typeface="Meiryo UI" panose="020B0604030504040204" pitchFamily="50" charset="-128"/>
                <a:ea typeface="Meiryo UI" panose="020B0604030504040204" pitchFamily="50" charset="-128"/>
              </a:rPr>
              <a:t>で換算）</a:t>
            </a:r>
            <a:endParaRPr lang="en-US" altLang="ja-JP" sz="13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979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市場・顧客（</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4" y="836712"/>
            <a:ext cx="8928991" cy="4770537"/>
          </a:xfrm>
          <a:prstGeom prst="rect">
            <a:avLst/>
          </a:prstGeom>
          <a:noFill/>
        </p:spPr>
        <p:txBody>
          <a:bodyPr wrap="square" rtlCol="0">
            <a:spAutoFit/>
          </a:bodyPr>
          <a:lstStyle/>
          <a:p>
            <a:r>
              <a:rPr lang="en-US" altLang="ja-JP" sz="1600" b="1">
                <a:latin typeface="Meiryo UI" panose="020B0604030504040204" pitchFamily="50" charset="-128"/>
                <a:ea typeface="Meiryo UI" panose="020B0604030504040204" pitchFamily="50" charset="-128"/>
              </a:rPr>
              <a:t>【(2) </a:t>
            </a:r>
            <a:r>
              <a:rPr lang="ja-JP" altLang="en-US" sz="1600" b="1">
                <a:latin typeface="Meiryo UI" panose="020B0604030504040204" pitchFamily="50" charset="-128"/>
                <a:ea typeface="Meiryo UI" panose="020B0604030504040204" pitchFamily="50" charset="-128"/>
              </a:rPr>
              <a:t>ブレインテック関連市場</a:t>
            </a:r>
            <a:r>
              <a:rPr lang="en-US" altLang="ja-JP" sz="1600" b="1">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・ニューロフィードバックに関連した市場として</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ブレインテック市場とニューロフィードバック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システムに関する市場の規模・成長性の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予測は表</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の通り</a:t>
            </a:r>
            <a:r>
              <a:rPr lang="en-US" altLang="ja-JP" sz="1600">
                <a:latin typeface="Meiryo UI" panose="020B0604030504040204" pitchFamily="50" charset="-128"/>
                <a:ea typeface="Meiryo UI" panose="020B0604030504040204" pitchFamily="50" charset="-128"/>
              </a:rPr>
              <a:t>[2][3]</a:t>
            </a:r>
          </a:p>
          <a:p>
            <a:r>
              <a:rPr lang="ja-JP" altLang="en-US" sz="1600">
                <a:latin typeface="Meiryo UI" panose="020B0604030504040204" pitchFamily="50" charset="-128"/>
                <a:ea typeface="Meiryo UI" panose="020B0604030504040204" pitchFamily="50" charset="-128"/>
              </a:rPr>
              <a:t>・現状のニューロフィードバック市場は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医療向け（</a:t>
            </a:r>
            <a:r>
              <a:rPr lang="en-US" altLang="ja-JP" sz="1600">
                <a:latin typeface="Meiryo UI" panose="020B0604030504040204" pitchFamily="50" charset="-128"/>
                <a:ea typeface="Meiryo UI" panose="020B0604030504040204" pitchFamily="50" charset="-128"/>
              </a:rPr>
              <a:t>ADHD</a:t>
            </a:r>
            <a:r>
              <a:rPr lang="ja-JP" altLang="en-US" sz="1600">
                <a:latin typeface="Meiryo UI" panose="020B0604030504040204" pitchFamily="50" charset="-128"/>
                <a:ea typeface="Meiryo UI" panose="020B0604030504040204" pitchFamily="50" charset="-128"/>
              </a:rPr>
              <a:t>の治療など）が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主ではあるものの、自動車運転や教育、</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トレーニング、マーケティングなどの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領域にも適用が拡大しつつある</a:t>
            </a:r>
            <a:r>
              <a:rPr lang="en-US" altLang="ja-JP" sz="1600">
                <a:latin typeface="Meiryo UI" panose="020B0604030504040204" pitchFamily="50" charset="-128"/>
                <a:ea typeface="Meiryo UI" panose="020B0604030504040204" pitchFamily="50" charset="-128"/>
              </a:rPr>
              <a:t>[4]</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年の企業投資は</a:t>
            </a:r>
            <a:r>
              <a:rPr lang="en-US" altLang="ja-JP" sz="1600">
                <a:latin typeface="Meiryo UI" panose="020B0604030504040204" pitchFamily="50" charset="-128"/>
                <a:ea typeface="Meiryo UI" panose="020B0604030504040204" pitchFamily="50" charset="-128"/>
              </a:rPr>
              <a:t>80</a:t>
            </a:r>
            <a:r>
              <a:rPr lang="ja-JP" altLang="en-US" sz="1600">
                <a:latin typeface="Meiryo UI" panose="020B0604030504040204" pitchFamily="50" charset="-128"/>
                <a:ea typeface="Meiryo UI" panose="020B0604030504040204" pitchFamily="50" charset="-128"/>
              </a:rPr>
              <a:t>億ドル（約</a:t>
            </a:r>
            <a:r>
              <a:rPr lang="en-US" altLang="ja-JP" sz="1600">
                <a:latin typeface="Meiryo UI" panose="020B0604030504040204" pitchFamily="50" charset="-128"/>
                <a:ea typeface="Meiryo UI" panose="020B0604030504040204" pitchFamily="50" charset="-128"/>
              </a:rPr>
              <a:t>9000</a:t>
            </a:r>
            <a:r>
              <a:rPr lang="ja-JP" altLang="en-US" sz="1600">
                <a:latin typeface="Meiryo UI" panose="020B0604030504040204" pitchFamily="50" charset="-128"/>
                <a:ea typeface="Meiryo UI" panose="020B0604030504040204" pitchFamily="50" charset="-128"/>
              </a:rPr>
              <a:t>億円規模）に拡大（</a:t>
            </a:r>
            <a:r>
              <a:rPr lang="en-US" altLang="ja-JP" sz="1600">
                <a:latin typeface="Meiryo UI" panose="020B0604030504040204" pitchFamily="50" charset="-128"/>
                <a:ea typeface="Meiryo UI" panose="020B0604030504040204" pitchFamily="50" charset="-128"/>
              </a:rPr>
              <a:t>2010</a:t>
            </a:r>
            <a:r>
              <a:rPr lang="ja-JP" altLang="en-US" sz="1600">
                <a:latin typeface="Meiryo UI" panose="020B0604030504040204" pitchFamily="50" charset="-128"/>
                <a:ea typeface="Meiryo UI" panose="020B0604030504040204" pitchFamily="50" charset="-128"/>
              </a:rPr>
              <a:t>年比で</a:t>
            </a:r>
            <a:r>
              <a:rPr lang="en-US" altLang="ja-JP" sz="1600">
                <a:latin typeface="Meiryo UI" panose="020B0604030504040204" pitchFamily="50" charset="-128"/>
                <a:ea typeface="Meiryo UI" panose="020B0604030504040204" pitchFamily="50" charset="-128"/>
              </a:rPr>
              <a:t>21</a:t>
            </a:r>
            <a:r>
              <a:rPr lang="ja-JP" altLang="en-US" sz="1600">
                <a:latin typeface="Meiryo UI" panose="020B0604030504040204" pitchFamily="50" charset="-128"/>
                <a:ea typeface="Meiryo UI" panose="020B0604030504040204" pitchFamily="50" charset="-128"/>
              </a:rPr>
              <a:t>倍）</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en-US" altLang="ja-JP" sz="1600" b="1">
                <a:latin typeface="Meiryo UI" panose="020B0604030504040204" pitchFamily="50" charset="-128"/>
                <a:ea typeface="Meiryo UI" panose="020B0604030504040204" pitchFamily="50" charset="-128"/>
              </a:rPr>
              <a:t>【(3) </a:t>
            </a:r>
            <a:r>
              <a:rPr lang="ja-JP" altLang="en-US" sz="1600" b="1">
                <a:latin typeface="Meiryo UI" panose="020B0604030504040204" pitchFamily="50" charset="-128"/>
                <a:ea typeface="Meiryo UI" panose="020B0604030504040204" pitchFamily="50" charset="-128"/>
              </a:rPr>
              <a:t>インフラ点検関連市場</a:t>
            </a:r>
            <a:r>
              <a:rPr lang="en-US" altLang="ja-JP" sz="1600" b="1">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・国内のインフラの国交省所管分野における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維持管理・更新費の推計結果は</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年度に</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5.2</a:t>
            </a:r>
            <a:r>
              <a:rPr lang="ja-JP" altLang="en-US" sz="1600">
                <a:latin typeface="Meiryo UI" panose="020B0604030504040204" pitchFamily="50" charset="-128"/>
                <a:ea typeface="Meiryo UI" panose="020B0604030504040204" pitchFamily="50" charset="-128"/>
              </a:rPr>
              <a:t>兆円、</a:t>
            </a:r>
            <a:r>
              <a:rPr lang="en-US" altLang="ja-JP" sz="1600">
                <a:latin typeface="Meiryo UI" panose="020B0604030504040204" pitchFamily="50" charset="-128"/>
                <a:ea typeface="Meiryo UI" panose="020B0604030504040204" pitchFamily="50" charset="-128"/>
              </a:rPr>
              <a:t>2044</a:t>
            </a:r>
            <a:r>
              <a:rPr lang="ja-JP" altLang="en-US" sz="1600">
                <a:latin typeface="Meiryo UI" panose="020B0604030504040204" pitchFamily="50" charset="-128"/>
                <a:ea typeface="Meiryo UI" panose="020B0604030504040204" pitchFamily="50" charset="-128"/>
              </a:rPr>
              <a:t>年度に</a:t>
            </a:r>
            <a:r>
              <a:rPr lang="en-US" altLang="ja-JP" sz="1600">
                <a:latin typeface="Meiryo UI" panose="020B0604030504040204" pitchFamily="50" charset="-128"/>
                <a:ea typeface="Meiryo UI" panose="020B0604030504040204" pitchFamily="50" charset="-128"/>
              </a:rPr>
              <a:t>7.1</a:t>
            </a:r>
            <a:r>
              <a:rPr lang="ja-JP" altLang="en-US" sz="1600">
                <a:latin typeface="Meiryo UI" panose="020B0604030504040204" pitchFamily="50" charset="-128"/>
                <a:ea typeface="Meiryo UI" panose="020B0604030504040204" pitchFamily="50" charset="-128"/>
              </a:rPr>
              <a:t>兆円の予測</a:t>
            </a:r>
            <a:r>
              <a:rPr lang="en-US" altLang="ja-JP" sz="1600">
                <a:latin typeface="Meiryo UI" panose="020B0604030504040204" pitchFamily="50" charset="-128"/>
                <a:ea typeface="Meiryo UI" panose="020B0604030504040204" pitchFamily="50" charset="-128"/>
              </a:rPr>
              <a:t>[6]</a:t>
            </a:r>
          </a:p>
          <a:p>
            <a:r>
              <a:rPr lang="ja-JP" altLang="en-US" sz="1600">
                <a:latin typeface="Meiryo UI" panose="020B0604030504040204" pitchFamily="50" charset="-128"/>
                <a:ea typeface="Meiryo UI" panose="020B0604030504040204" pitchFamily="50" charset="-128"/>
              </a:rPr>
              <a:t>・上記の内、次世代インフラ維持管理技術・</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システム関連の国内市場の予測としては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30</a:t>
            </a:r>
            <a:r>
              <a:rPr lang="ja-JP" altLang="en-US" sz="1600">
                <a:latin typeface="Meiryo UI" panose="020B0604030504040204" pitchFamily="50" charset="-128"/>
                <a:ea typeface="Meiryo UI" panose="020B0604030504040204" pitchFamily="50" charset="-128"/>
              </a:rPr>
              <a:t>年度に約</a:t>
            </a:r>
            <a:r>
              <a:rPr lang="en-US" altLang="ja-JP" sz="1600">
                <a:latin typeface="Meiryo UI" panose="020B0604030504040204" pitchFamily="50" charset="-128"/>
                <a:ea typeface="Meiryo UI" panose="020B0604030504040204" pitchFamily="50" charset="-128"/>
              </a:rPr>
              <a:t>1500</a:t>
            </a:r>
            <a:r>
              <a:rPr lang="ja-JP" altLang="en-US" sz="1600">
                <a:latin typeface="Meiryo UI" panose="020B0604030504040204" pitchFamily="50" charset="-128"/>
                <a:ea typeface="Meiryo UI" panose="020B0604030504040204" pitchFamily="50" charset="-128"/>
              </a:rPr>
              <a:t>億円となる見込み</a:t>
            </a:r>
            <a:endParaRPr lang="en-US" altLang="ja-JP" sz="1600">
              <a:latin typeface="Meiryo UI" panose="020B0604030504040204" pitchFamily="50" charset="-128"/>
              <a:ea typeface="Meiryo UI" panose="020B0604030504040204" pitchFamily="50" charset="-128"/>
            </a:endParaRPr>
          </a:p>
        </p:txBody>
      </p:sp>
      <p:graphicFrame>
        <p:nvGraphicFramePr>
          <p:cNvPr id="7" name="表 3">
            <a:extLst>
              <a:ext uri="{FF2B5EF4-FFF2-40B4-BE49-F238E27FC236}">
                <a16:creationId xmlns:a16="http://schemas.microsoft.com/office/drawing/2014/main" id="{2D28511C-EC5F-43F3-83A7-C41A82B8018C}"/>
              </a:ext>
            </a:extLst>
          </p:cNvPr>
          <p:cNvGraphicFramePr>
            <a:graphicFrameLocks noGrp="1"/>
          </p:cNvGraphicFramePr>
          <p:nvPr/>
        </p:nvGraphicFramePr>
        <p:xfrm>
          <a:off x="3851920" y="1158585"/>
          <a:ext cx="5184575" cy="2047240"/>
        </p:xfrm>
        <a:graphic>
          <a:graphicData uri="http://schemas.openxmlformats.org/drawingml/2006/table">
            <a:tbl>
              <a:tblPr firstRow="1" bandRow="1">
                <a:tableStyleId>{5C22544A-7EE6-4342-B048-85BDC9FD1C3A}</a:tableStyleId>
              </a:tblPr>
              <a:tblGrid>
                <a:gridCol w="2171916">
                  <a:extLst>
                    <a:ext uri="{9D8B030D-6E8A-4147-A177-3AD203B41FA5}">
                      <a16:colId xmlns:a16="http://schemas.microsoft.com/office/drawing/2014/main" val="595909975"/>
                    </a:ext>
                  </a:extLst>
                </a:gridCol>
                <a:gridCol w="1284469">
                  <a:extLst>
                    <a:ext uri="{9D8B030D-6E8A-4147-A177-3AD203B41FA5}">
                      <a16:colId xmlns:a16="http://schemas.microsoft.com/office/drawing/2014/main" val="2462876241"/>
                    </a:ext>
                  </a:extLst>
                </a:gridCol>
                <a:gridCol w="1728190">
                  <a:extLst>
                    <a:ext uri="{9D8B030D-6E8A-4147-A177-3AD203B41FA5}">
                      <a16:colId xmlns:a16="http://schemas.microsoft.com/office/drawing/2014/main" val="985204080"/>
                    </a:ext>
                  </a:extLst>
                </a:gridCol>
              </a:tblGrid>
              <a:tr h="370840">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市場</a:t>
                      </a:r>
                    </a:p>
                  </a:txBody>
                  <a:tcPr/>
                </a:tc>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現在</a:t>
                      </a:r>
                    </a:p>
                  </a:txBody>
                  <a:tcPr/>
                </a:tc>
                <a:tc>
                  <a:txBody>
                    <a:bodyPr/>
                    <a:lstStyle/>
                    <a:p>
                      <a:pPr algn="ctr"/>
                      <a:r>
                        <a:rPr kumimoji="1" lang="ja-JP" altLang="en-US" sz="1400" b="0" u="none">
                          <a:solidFill>
                            <a:schemeClr val="tx1"/>
                          </a:solidFill>
                          <a:latin typeface="Meiryo UI" panose="020B0604030504040204" pitchFamily="50" charset="-128"/>
                          <a:ea typeface="Meiryo UI" panose="020B0604030504040204" pitchFamily="50" charset="-128"/>
                        </a:rPr>
                        <a:t>今後の予測</a:t>
                      </a:r>
                    </a:p>
                  </a:txBody>
                  <a:tcPr/>
                </a:tc>
                <a:extLst>
                  <a:ext uri="{0D108BD9-81ED-4DB2-BD59-A6C34878D82A}">
                    <a16:rowId xmlns:a16="http://schemas.microsoft.com/office/drawing/2014/main" val="3832641040"/>
                  </a:ext>
                </a:extLst>
              </a:tr>
              <a:tr h="370840">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ブレインテック市場</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（医療ヘルスケア、</a:t>
                      </a:r>
                      <a:r>
                        <a:rPr kumimoji="1" lang="en-US" altLang="ja-JP" sz="1400" b="0" u="none">
                          <a:solidFill>
                            <a:schemeClr val="tx1"/>
                          </a:solidFill>
                          <a:latin typeface="Meiryo UI" panose="020B0604030504040204" pitchFamily="50" charset="-128"/>
                          <a:ea typeface="Meiryo UI" panose="020B0604030504040204" pitchFamily="50" charset="-128"/>
                        </a:rPr>
                        <a:t>BMI</a:t>
                      </a:r>
                      <a:r>
                        <a:rPr kumimoji="1" lang="ja-JP" altLang="en-US" sz="1400" b="0" u="none">
                          <a:solidFill>
                            <a:schemeClr val="tx1"/>
                          </a:solidFill>
                          <a:latin typeface="Meiryo UI" panose="020B0604030504040204" pitchFamily="50" charset="-128"/>
                          <a:ea typeface="Meiryo UI" panose="020B0604030504040204" pitchFamily="50" charset="-128"/>
                        </a:rPr>
                        <a:t>、脳機能計測、ニューロマーケティング）</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3.8</a:t>
                      </a:r>
                      <a:r>
                        <a:rPr kumimoji="1" lang="ja-JP" altLang="en-US" sz="1400" b="0" u="none">
                          <a:solidFill>
                            <a:schemeClr val="tx1"/>
                          </a:solidFill>
                          <a:latin typeface="Meiryo UI" panose="020B0604030504040204" pitchFamily="50" charset="-128"/>
                          <a:ea typeface="Meiryo UI" panose="020B0604030504040204" pitchFamily="50" charset="-128"/>
                        </a:rPr>
                        <a:t>兆円</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2020</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4.5</a:t>
                      </a:r>
                      <a:r>
                        <a:rPr kumimoji="1" lang="ja-JP" altLang="en-US" sz="1400" b="0" u="none">
                          <a:solidFill>
                            <a:schemeClr val="tx1"/>
                          </a:solidFill>
                          <a:latin typeface="Meiryo UI" panose="020B0604030504040204" pitchFamily="50" charset="-128"/>
                          <a:ea typeface="Meiryo UI" panose="020B0604030504040204" pitchFamily="50" charset="-128"/>
                        </a:rPr>
                        <a:t>兆円（</a:t>
                      </a:r>
                      <a:r>
                        <a:rPr kumimoji="1" lang="en-US" altLang="ja-JP" sz="1400" b="0" u="none">
                          <a:solidFill>
                            <a:schemeClr val="tx1"/>
                          </a:solidFill>
                          <a:latin typeface="Meiryo UI" panose="020B0604030504040204" pitchFamily="50" charset="-128"/>
                          <a:ea typeface="Meiryo UI" panose="020B0604030504040204" pitchFamily="50" charset="-128"/>
                        </a:rPr>
                        <a:t>2024</a:t>
                      </a:r>
                      <a:r>
                        <a:rPr kumimoji="1" lang="ja-JP" altLang="en-US" sz="1400" b="0" u="none">
                          <a:solidFill>
                            <a:schemeClr val="tx1"/>
                          </a:solidFill>
                          <a:latin typeface="Meiryo UI" panose="020B0604030504040204" pitchFamily="50" charset="-128"/>
                          <a:ea typeface="Meiryo UI" panose="020B0604030504040204" pitchFamily="50" charset="-128"/>
                        </a:rPr>
                        <a:t>）</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CAGR 3.5</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3946782363"/>
                  </a:ext>
                </a:extLst>
              </a:tr>
              <a:tr h="370840">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ニューロフィードバックシステム</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1,400</a:t>
                      </a:r>
                      <a:r>
                        <a:rPr kumimoji="1" lang="ja-JP" altLang="en-US" sz="1400" b="0" u="none">
                          <a:solidFill>
                            <a:schemeClr val="tx1"/>
                          </a:solidFill>
                          <a:latin typeface="Meiryo UI" panose="020B0604030504040204" pitchFamily="50" charset="-128"/>
                          <a:ea typeface="Meiryo UI" panose="020B0604030504040204" pitchFamily="50" charset="-128"/>
                        </a:rPr>
                        <a:t>億円</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2021</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tc>
                  <a:txBody>
                    <a:bodyPr/>
                    <a:lstStyle/>
                    <a:p>
                      <a:r>
                        <a:rPr kumimoji="1" lang="ja-JP" altLang="en-US" sz="1400" b="0" u="none">
                          <a:solidFill>
                            <a:schemeClr val="tx1"/>
                          </a:solidFill>
                          <a:latin typeface="Meiryo UI" panose="020B0604030504040204" pitchFamily="50" charset="-128"/>
                          <a:ea typeface="Meiryo UI" panose="020B0604030504040204" pitchFamily="50" charset="-128"/>
                        </a:rPr>
                        <a:t>約</a:t>
                      </a:r>
                      <a:r>
                        <a:rPr kumimoji="1" lang="en-US" altLang="ja-JP" sz="1400" b="0" u="none">
                          <a:solidFill>
                            <a:schemeClr val="tx1"/>
                          </a:solidFill>
                          <a:latin typeface="Meiryo UI" panose="020B0604030504040204" pitchFamily="50" charset="-128"/>
                          <a:ea typeface="Meiryo UI" panose="020B0604030504040204" pitchFamily="50" charset="-128"/>
                        </a:rPr>
                        <a:t>2,200</a:t>
                      </a:r>
                      <a:r>
                        <a:rPr kumimoji="1" lang="ja-JP" altLang="en-US" sz="1400" b="0" u="none">
                          <a:solidFill>
                            <a:schemeClr val="tx1"/>
                          </a:solidFill>
                          <a:latin typeface="Meiryo UI" panose="020B0604030504040204" pitchFamily="50" charset="-128"/>
                          <a:ea typeface="Meiryo UI" panose="020B0604030504040204" pitchFamily="50" charset="-128"/>
                        </a:rPr>
                        <a:t>億円（</a:t>
                      </a:r>
                      <a:r>
                        <a:rPr kumimoji="1" lang="en-US" altLang="ja-JP" sz="1400" b="0" u="none">
                          <a:solidFill>
                            <a:schemeClr val="tx1"/>
                          </a:solidFill>
                          <a:latin typeface="Meiryo UI" panose="020B0604030504040204" pitchFamily="50" charset="-128"/>
                          <a:ea typeface="Meiryo UI" panose="020B0604030504040204" pitchFamily="50" charset="-128"/>
                        </a:rPr>
                        <a:t>2027</a:t>
                      </a:r>
                      <a:r>
                        <a:rPr kumimoji="1" lang="ja-JP" altLang="en-US" sz="1400" b="0" u="none">
                          <a:solidFill>
                            <a:schemeClr val="tx1"/>
                          </a:solidFill>
                          <a:latin typeface="Meiryo UI" panose="020B0604030504040204" pitchFamily="50" charset="-128"/>
                          <a:ea typeface="Meiryo UI" panose="020B0604030504040204" pitchFamily="50" charset="-128"/>
                        </a:rPr>
                        <a:t>）</a:t>
                      </a:r>
                      <a:endParaRPr kumimoji="1" lang="en-US" altLang="ja-JP" sz="1400" b="0" u="none">
                        <a:solidFill>
                          <a:schemeClr val="tx1"/>
                        </a:solidFill>
                        <a:latin typeface="Meiryo UI" panose="020B0604030504040204" pitchFamily="50" charset="-128"/>
                        <a:ea typeface="Meiryo UI" panose="020B0604030504040204" pitchFamily="50" charset="-128"/>
                      </a:endParaRPr>
                    </a:p>
                    <a:p>
                      <a:r>
                        <a:rPr kumimoji="1" lang="ja-JP" altLang="en-US" sz="1400" b="0" u="none">
                          <a:solidFill>
                            <a:schemeClr val="tx1"/>
                          </a:solidFill>
                          <a:latin typeface="Meiryo UI" panose="020B0604030504040204" pitchFamily="50" charset="-128"/>
                          <a:ea typeface="Meiryo UI" panose="020B0604030504040204" pitchFamily="50" charset="-128"/>
                        </a:rPr>
                        <a:t>（</a:t>
                      </a:r>
                      <a:r>
                        <a:rPr kumimoji="1" lang="en-US" altLang="ja-JP" sz="1400" b="0" u="none">
                          <a:solidFill>
                            <a:schemeClr val="tx1"/>
                          </a:solidFill>
                          <a:latin typeface="Meiryo UI" panose="020B0604030504040204" pitchFamily="50" charset="-128"/>
                          <a:ea typeface="Meiryo UI" panose="020B0604030504040204" pitchFamily="50" charset="-128"/>
                        </a:rPr>
                        <a:t>CAGR</a:t>
                      </a:r>
                      <a:r>
                        <a:rPr kumimoji="1" lang="ja-JP" altLang="en-US" sz="1400" b="0" u="none">
                          <a:solidFill>
                            <a:schemeClr val="tx1"/>
                          </a:solidFill>
                          <a:latin typeface="Meiryo UI" panose="020B0604030504040204" pitchFamily="50" charset="-128"/>
                          <a:ea typeface="Meiryo UI" panose="020B0604030504040204" pitchFamily="50" charset="-128"/>
                        </a:rPr>
                        <a:t> </a:t>
                      </a:r>
                      <a:r>
                        <a:rPr kumimoji="1" lang="en-US" altLang="ja-JP" sz="1400" b="0" u="none">
                          <a:solidFill>
                            <a:schemeClr val="tx1"/>
                          </a:solidFill>
                          <a:latin typeface="Meiryo UI" panose="020B0604030504040204" pitchFamily="50" charset="-128"/>
                          <a:ea typeface="Meiryo UI" panose="020B0604030504040204" pitchFamily="50" charset="-128"/>
                        </a:rPr>
                        <a:t>7.6%</a:t>
                      </a:r>
                      <a:r>
                        <a:rPr kumimoji="1" lang="ja-JP" altLang="en-US" sz="1400" b="0" u="none">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212966773"/>
                  </a:ext>
                </a:extLst>
              </a:tr>
            </a:tbl>
          </a:graphicData>
        </a:graphic>
      </p:graphicFrame>
      <p:sp>
        <p:nvSpPr>
          <p:cNvPr id="8" name="Text Box 25">
            <a:extLst>
              <a:ext uri="{FF2B5EF4-FFF2-40B4-BE49-F238E27FC236}">
                <a16:creationId xmlns:a16="http://schemas.microsoft.com/office/drawing/2014/main" id="{A72C1AAF-D628-4D14-9675-60B7217B3A2F}"/>
              </a:ext>
            </a:extLst>
          </p:cNvPr>
          <p:cNvSpPr txBox="1">
            <a:spLocks noChangeArrowheads="1"/>
          </p:cNvSpPr>
          <p:nvPr/>
        </p:nvSpPr>
        <p:spPr bwMode="auto">
          <a:xfrm>
            <a:off x="3923929" y="852375"/>
            <a:ext cx="4896544" cy="272758"/>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300">
                <a:latin typeface="Meiryo UI" panose="020B0604030504040204" pitchFamily="50" charset="-128"/>
                <a:ea typeface="Meiryo UI" panose="020B0604030504040204" pitchFamily="50" charset="-128"/>
              </a:rPr>
              <a:t>表</a:t>
            </a:r>
            <a:r>
              <a:rPr lang="en-US" altLang="ja-JP" sz="1300">
                <a:latin typeface="Meiryo UI" panose="020B0604030504040204" pitchFamily="50" charset="-128"/>
                <a:ea typeface="Meiryo UI" panose="020B0604030504040204" pitchFamily="50" charset="-128"/>
              </a:rPr>
              <a:t>2</a:t>
            </a:r>
            <a:r>
              <a:rPr lang="ja-JP" altLang="en-US" sz="1300">
                <a:latin typeface="Meiryo UI" panose="020B0604030504040204" pitchFamily="50" charset="-128"/>
                <a:ea typeface="Meiryo UI" panose="020B0604030504040204" pitchFamily="50" charset="-128"/>
              </a:rPr>
              <a:t>　ブレインテックに関する市場規模予測（</a:t>
            </a:r>
            <a:r>
              <a:rPr lang="en-US" altLang="ja-JP" sz="1300">
                <a:latin typeface="Meiryo UI" panose="020B0604030504040204" pitchFamily="50" charset="-128"/>
                <a:ea typeface="Meiryo UI" panose="020B0604030504040204" pitchFamily="50" charset="-128"/>
              </a:rPr>
              <a:t>135</a:t>
            </a:r>
            <a:r>
              <a:rPr lang="ja-JP" altLang="en-US" sz="1300">
                <a:latin typeface="Meiryo UI" panose="020B0604030504040204" pitchFamily="50" charset="-128"/>
                <a:ea typeface="Meiryo UI" panose="020B0604030504040204" pitchFamily="50" charset="-128"/>
              </a:rPr>
              <a:t>円</a:t>
            </a:r>
            <a:r>
              <a:rPr lang="en-US" altLang="ja-JP" sz="1300">
                <a:latin typeface="Meiryo UI" panose="020B0604030504040204" pitchFamily="50" charset="-128"/>
                <a:ea typeface="Meiryo UI" panose="020B0604030504040204" pitchFamily="50" charset="-128"/>
              </a:rPr>
              <a:t>/$</a:t>
            </a:r>
            <a:r>
              <a:rPr lang="ja-JP" altLang="en-US" sz="1300">
                <a:latin typeface="Meiryo UI" panose="020B0604030504040204" pitchFamily="50" charset="-128"/>
                <a:ea typeface="Meiryo UI" panose="020B0604030504040204" pitchFamily="50" charset="-128"/>
              </a:rPr>
              <a:t>で換算）</a:t>
            </a:r>
            <a:endParaRPr lang="en-US" altLang="ja-JP" sz="130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3E00A421-050D-4EDC-A2F7-975F6821B48B}"/>
              </a:ext>
            </a:extLst>
          </p:cNvPr>
          <p:cNvPicPr>
            <a:picLocks noChangeAspect="1"/>
          </p:cNvPicPr>
          <p:nvPr/>
        </p:nvPicPr>
        <p:blipFill>
          <a:blip r:embed="rId2"/>
          <a:stretch>
            <a:fillRect/>
          </a:stretch>
        </p:blipFill>
        <p:spPr>
          <a:xfrm>
            <a:off x="4932040" y="3876243"/>
            <a:ext cx="3713789" cy="2181232"/>
          </a:xfrm>
          <a:prstGeom prst="rect">
            <a:avLst/>
          </a:prstGeom>
        </p:spPr>
      </p:pic>
      <p:sp>
        <p:nvSpPr>
          <p:cNvPr id="9" name="Text Box 25">
            <a:extLst>
              <a:ext uri="{FF2B5EF4-FFF2-40B4-BE49-F238E27FC236}">
                <a16:creationId xmlns:a16="http://schemas.microsoft.com/office/drawing/2014/main" id="{9AF524F1-165D-4851-A1ED-A34A932E14EB}"/>
              </a:ext>
            </a:extLst>
          </p:cNvPr>
          <p:cNvSpPr txBox="1">
            <a:spLocks noChangeArrowheads="1"/>
          </p:cNvSpPr>
          <p:nvPr/>
        </p:nvSpPr>
        <p:spPr bwMode="auto">
          <a:xfrm>
            <a:off x="4203033" y="6141288"/>
            <a:ext cx="4940967" cy="272758"/>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300">
                <a:latin typeface="Meiryo UI" panose="020B0604030504040204" pitchFamily="50" charset="-128"/>
                <a:ea typeface="Meiryo UI" panose="020B0604030504040204" pitchFamily="50" charset="-128"/>
              </a:rPr>
              <a:t>図</a:t>
            </a:r>
            <a:r>
              <a:rPr lang="en-US" altLang="ja-JP" sz="1300">
                <a:latin typeface="Meiryo UI" panose="020B0604030504040204" pitchFamily="50" charset="-128"/>
                <a:ea typeface="Meiryo UI" panose="020B0604030504040204" pitchFamily="50" charset="-128"/>
              </a:rPr>
              <a:t>1</a:t>
            </a:r>
            <a:r>
              <a:rPr lang="ja-JP" altLang="en-US" sz="1300">
                <a:latin typeface="Meiryo UI" panose="020B0604030504040204" pitchFamily="50" charset="-128"/>
                <a:ea typeface="Meiryo UI" panose="020B0604030504040204" pitchFamily="50" charset="-128"/>
              </a:rPr>
              <a:t>　インフラ維持管理技術・システム関連の国内市場規模予測</a:t>
            </a:r>
            <a:endParaRPr lang="en-US" altLang="ja-JP" sz="13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0956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市場・顧客（</a:t>
            </a:r>
            <a:r>
              <a:rPr lang="en-US" altLang="ja-JP" sz="3200">
                <a:latin typeface="Meiryo UI" panose="020B0604030504040204" pitchFamily="50" charset="-128"/>
                <a:ea typeface="Meiryo UI" panose="020B0604030504040204" pitchFamily="50" charset="-128"/>
              </a:rPr>
              <a:t>3</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4" y="836712"/>
            <a:ext cx="8928991" cy="4524315"/>
          </a:xfrm>
          <a:prstGeom prst="rect">
            <a:avLst/>
          </a:prstGeom>
          <a:noFill/>
        </p:spPr>
        <p:txBody>
          <a:bodyPr wrap="square" rtlCol="0">
            <a:spAutoFit/>
          </a:bodyPr>
          <a:lstStyle/>
          <a:p>
            <a:r>
              <a:rPr lang="en-US" altLang="ja-JP" sz="1600" b="1">
                <a:latin typeface="Meiryo UI" panose="020B0604030504040204" pitchFamily="50" charset="-128"/>
                <a:ea typeface="Meiryo UI" panose="020B0604030504040204" pitchFamily="50" charset="-128"/>
              </a:rPr>
              <a:t>【(4) </a:t>
            </a:r>
            <a:r>
              <a:rPr lang="ja-JP" altLang="en-US" sz="1600" b="1">
                <a:latin typeface="Meiryo UI" panose="020B0604030504040204" pitchFamily="50" charset="-128"/>
                <a:ea typeface="Meiryo UI" panose="020B0604030504040204" pitchFamily="50" charset="-128"/>
              </a:rPr>
              <a:t>百貨店関連市場</a:t>
            </a:r>
            <a:r>
              <a:rPr lang="en-US" altLang="ja-JP" sz="1600" b="1">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・百貨店市場は</a:t>
            </a:r>
            <a:r>
              <a:rPr lang="en-US" altLang="ja-JP" sz="1600">
                <a:latin typeface="Meiryo UI" panose="020B0604030504040204" pitchFamily="50" charset="-128"/>
                <a:ea typeface="Meiryo UI" panose="020B0604030504040204" pitchFamily="50" charset="-128"/>
              </a:rPr>
              <a:t>4.4</a:t>
            </a:r>
            <a:r>
              <a:rPr lang="ja-JP" altLang="en-US" sz="1600">
                <a:latin typeface="Meiryo UI" panose="020B0604030504040204" pitchFamily="50" charset="-128"/>
                <a:ea typeface="Meiryo UI" panose="020B0604030504040204" pitchFamily="50" charset="-128"/>
              </a:rPr>
              <a:t>兆円（</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）で、</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年比で</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5.8%</a:t>
            </a:r>
            <a:r>
              <a:rPr lang="ja-JP" altLang="en-US" sz="1600">
                <a:latin typeface="Meiryo UI" panose="020B0604030504040204" pitchFamily="50" charset="-128"/>
                <a:ea typeface="Meiryo UI" panose="020B0604030504040204" pitchFamily="50" charset="-128"/>
              </a:rPr>
              <a:t>増加も、</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年比では</a:t>
            </a:r>
            <a:r>
              <a:rPr lang="en-US" altLang="ja-JP" sz="1600">
                <a:latin typeface="Meiryo UI" panose="020B0604030504040204" pitchFamily="50" charset="-128"/>
                <a:ea typeface="Meiryo UI" panose="020B0604030504040204" pitchFamily="50" charset="-128"/>
              </a:rPr>
              <a:t>21.5%</a:t>
            </a:r>
            <a:r>
              <a:rPr lang="ja-JP" altLang="en-US" sz="1600">
                <a:latin typeface="Meiryo UI" panose="020B0604030504040204" pitchFamily="50" charset="-128"/>
                <a:ea typeface="Meiryo UI" panose="020B0604030504040204" pitchFamily="50" charset="-128"/>
              </a:rPr>
              <a:t>減の状態</a:t>
            </a:r>
            <a:r>
              <a:rPr lang="en-US" altLang="ja-JP" sz="1600">
                <a:latin typeface="Meiryo UI" panose="020B0604030504040204" pitchFamily="50" charset="-128"/>
                <a:ea typeface="Meiryo UI" panose="020B0604030504040204" pitchFamily="50" charset="-128"/>
              </a:rPr>
              <a:t>[7]</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年度下期は 、新規感染者数が低水準であった</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10</a:t>
            </a:r>
            <a:r>
              <a:rPr lang="ja-JP" altLang="en-US" sz="1600">
                <a:latin typeface="Meiryo UI" panose="020B0604030504040204" pitchFamily="50" charset="-128"/>
                <a:ea typeface="Meiryo UI" panose="020B0604030504040204" pitchFamily="50" charset="-128"/>
              </a:rPr>
              <a:t>月～</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月中旬にかけて</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来店客数が増加したうえ、宝飾品等高額商材の販売も</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好調で、売上高は前年を上回って推移。ただ、コロナ禍</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以前と比べれば依然</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割以上マイナスの水準であり 、</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インバウンド需要の低迷等を踏まえると、回復には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長期を要する見通し</a:t>
            </a:r>
            <a:r>
              <a:rPr lang="en-US" altLang="ja-JP" sz="1600">
                <a:latin typeface="Meiryo UI" panose="020B0604030504040204" pitchFamily="50" charset="-128"/>
                <a:ea typeface="Meiryo UI" panose="020B0604030504040204" pitchFamily="50" charset="-128"/>
              </a:rPr>
              <a:t>[7]</a:t>
            </a:r>
          </a:p>
          <a:p>
            <a:endParaRPr lang="en-US" altLang="ja-JP" sz="1600">
              <a:latin typeface="Meiryo UI" panose="020B0604030504040204" pitchFamily="50" charset="-128"/>
              <a:ea typeface="Meiryo UI" panose="020B0604030504040204" pitchFamily="50" charset="-128"/>
            </a:endParaRPr>
          </a:p>
          <a:p>
            <a:r>
              <a:rPr lang="en-US" altLang="ja-JP" sz="1600" b="1">
                <a:latin typeface="Meiryo UI" panose="020B0604030504040204" pitchFamily="50" charset="-128"/>
                <a:ea typeface="Meiryo UI" panose="020B0604030504040204" pitchFamily="50" charset="-128"/>
              </a:rPr>
              <a:t>【(5) </a:t>
            </a:r>
            <a:r>
              <a:rPr lang="ja-JP" altLang="en-US" sz="1600" b="1">
                <a:latin typeface="Meiryo UI" panose="020B0604030504040204" pitchFamily="50" charset="-128"/>
                <a:ea typeface="Meiryo UI" panose="020B0604030504040204" pitchFamily="50" charset="-128"/>
              </a:rPr>
              <a:t>アミューズメント関連市場</a:t>
            </a:r>
            <a:r>
              <a:rPr lang="en-US" altLang="ja-JP" sz="1600" b="1">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・プライズゲーム（景品ゲーム）の国内市場規模は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約</a:t>
            </a:r>
            <a:r>
              <a:rPr lang="en-US" altLang="ja-JP" sz="1600">
                <a:latin typeface="Meiryo UI" panose="020B0604030504040204" pitchFamily="50" charset="-128"/>
                <a:ea typeface="Meiryo UI" panose="020B0604030504040204" pitchFamily="50" charset="-128"/>
              </a:rPr>
              <a:t>3000</a:t>
            </a:r>
            <a:r>
              <a:rPr lang="ja-JP" altLang="en-US" sz="1600">
                <a:latin typeface="Meiryo UI" panose="020B0604030504040204" pitchFamily="50" charset="-128"/>
                <a:ea typeface="Meiryo UI" panose="020B0604030504040204" pitchFamily="50" charset="-128"/>
              </a:rPr>
              <a:t>億円（</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年度）で</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年度比では</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6.2%</a:t>
            </a:r>
            <a:r>
              <a:rPr lang="ja-JP" altLang="en-US" sz="1600">
                <a:latin typeface="Meiryo UI" panose="020B0604030504040204" pitchFamily="50" charset="-128"/>
                <a:ea typeface="Meiryo UI" panose="020B0604030504040204" pitchFamily="50" charset="-128"/>
              </a:rPr>
              <a:t>の伸び</a:t>
            </a:r>
            <a:r>
              <a:rPr lang="en-US" altLang="ja-JP" sz="1600">
                <a:latin typeface="Meiryo UI" panose="020B0604030504040204" pitchFamily="50" charset="-128"/>
                <a:ea typeface="Meiryo UI" panose="020B0604030504040204" pitchFamily="50" charset="-128"/>
              </a:rPr>
              <a:t>[8]</a:t>
            </a:r>
          </a:p>
          <a:p>
            <a:r>
              <a:rPr lang="ja-JP" altLang="en-US" sz="1600">
                <a:latin typeface="Meiryo UI" panose="020B0604030504040204" pitchFamily="50" charset="-128"/>
                <a:ea typeface="Meiryo UI" panose="020B0604030504040204" pitchFamily="50" charset="-128"/>
              </a:rPr>
              <a:t>・プライズゲーム向け機器市場の規模は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約</a:t>
            </a:r>
            <a:r>
              <a:rPr lang="en-US" altLang="ja-JP" sz="1600">
                <a:latin typeface="Meiryo UI" panose="020B0604030504040204" pitchFamily="50" charset="-128"/>
                <a:ea typeface="Meiryo UI" panose="020B0604030504040204" pitchFamily="50" charset="-128"/>
              </a:rPr>
              <a:t>150</a:t>
            </a:r>
            <a:r>
              <a:rPr lang="ja-JP" altLang="en-US" sz="1600">
                <a:latin typeface="Meiryo UI" panose="020B0604030504040204" pitchFamily="50" charset="-128"/>
                <a:ea typeface="Meiryo UI" panose="020B0604030504040204" pitchFamily="50" charset="-128"/>
              </a:rPr>
              <a:t>億円（</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年度）で</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年度比では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7.2%</a:t>
            </a:r>
            <a:r>
              <a:rPr lang="ja-JP" altLang="en-US" sz="1600">
                <a:latin typeface="Meiryo UI" panose="020B0604030504040204" pitchFamily="50" charset="-128"/>
                <a:ea typeface="Meiryo UI" panose="020B0604030504040204" pitchFamily="50" charset="-128"/>
              </a:rPr>
              <a:t>の伸びで継続して拡大中</a:t>
            </a:r>
            <a:r>
              <a:rPr lang="en-US" altLang="ja-JP" sz="1600">
                <a:latin typeface="Meiryo UI" panose="020B0604030504040204" pitchFamily="50" charset="-128"/>
                <a:ea typeface="Meiryo UI" panose="020B0604030504040204" pitchFamily="50" charset="-128"/>
              </a:rPr>
              <a:t>[8]</a:t>
            </a:r>
          </a:p>
        </p:txBody>
      </p:sp>
      <p:pic>
        <p:nvPicPr>
          <p:cNvPr id="9" name="図 8">
            <a:extLst>
              <a:ext uri="{FF2B5EF4-FFF2-40B4-BE49-F238E27FC236}">
                <a16:creationId xmlns:a16="http://schemas.microsoft.com/office/drawing/2014/main" id="{815BF6E5-908A-4486-A795-8613B6EE5713}"/>
              </a:ext>
            </a:extLst>
          </p:cNvPr>
          <p:cNvPicPr>
            <a:picLocks noChangeAspect="1"/>
          </p:cNvPicPr>
          <p:nvPr/>
        </p:nvPicPr>
        <p:blipFill>
          <a:blip r:embed="rId2"/>
          <a:stretch>
            <a:fillRect/>
          </a:stretch>
        </p:blipFill>
        <p:spPr>
          <a:xfrm>
            <a:off x="5148064" y="3429000"/>
            <a:ext cx="3113194" cy="3003959"/>
          </a:xfrm>
          <a:prstGeom prst="rect">
            <a:avLst/>
          </a:prstGeom>
        </p:spPr>
      </p:pic>
      <p:pic>
        <p:nvPicPr>
          <p:cNvPr id="12" name="図 11">
            <a:extLst>
              <a:ext uri="{FF2B5EF4-FFF2-40B4-BE49-F238E27FC236}">
                <a16:creationId xmlns:a16="http://schemas.microsoft.com/office/drawing/2014/main" id="{1B38B14D-5159-4FB2-83B9-4D7CDF63131E}"/>
              </a:ext>
            </a:extLst>
          </p:cNvPr>
          <p:cNvPicPr>
            <a:picLocks noChangeAspect="1"/>
          </p:cNvPicPr>
          <p:nvPr/>
        </p:nvPicPr>
        <p:blipFill>
          <a:blip r:embed="rId3"/>
          <a:stretch>
            <a:fillRect/>
          </a:stretch>
        </p:blipFill>
        <p:spPr>
          <a:xfrm>
            <a:off x="5004048" y="836712"/>
            <a:ext cx="3134341" cy="2523924"/>
          </a:xfrm>
          <a:prstGeom prst="rect">
            <a:avLst/>
          </a:prstGeom>
        </p:spPr>
      </p:pic>
    </p:spTree>
    <p:extLst>
      <p:ext uri="{BB962C8B-B14F-4D97-AF65-F5344CB8AC3E}">
        <p14:creationId xmlns:p14="http://schemas.microsoft.com/office/powerpoint/2010/main" val="3996716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市場・顧客　情報ソース</a:t>
            </a:r>
          </a:p>
        </p:txBody>
      </p:sp>
      <p:sp>
        <p:nvSpPr>
          <p:cNvPr id="4" name="テキスト ボックス 3"/>
          <p:cNvSpPr txBox="1"/>
          <p:nvPr/>
        </p:nvSpPr>
        <p:spPr>
          <a:xfrm>
            <a:off x="107505" y="836712"/>
            <a:ext cx="8928991" cy="5262979"/>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[1]NEDO</a:t>
            </a:r>
            <a:r>
              <a:rPr lang="ja-JP" altLang="en-US" sz="1600">
                <a:latin typeface="Meiryo UI" panose="020B0604030504040204" pitchFamily="50" charset="-128"/>
                <a:ea typeface="Meiryo UI" panose="020B0604030504040204" pitchFamily="50" charset="-128"/>
              </a:rPr>
              <a:t>、「スマートテレオートノミー分野の技術戦略策定に向けて」</a:t>
            </a:r>
            <a:r>
              <a:rPr lang="en-US" altLang="ja-JP" sz="1600">
                <a:latin typeface="Meiryo UI" panose="020B0604030504040204" pitchFamily="50" charset="-128"/>
                <a:ea typeface="Meiryo UI" panose="020B0604030504040204" pitchFamily="50" charset="-128"/>
              </a:rPr>
              <a:t>, TSC Foresight, 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月</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https://www.nedo.go.jp/content/100927661.pdf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ブレインテックが切り拓く</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兆円の世界市場 第</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回 ブレインテックの現状</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3"/>
              </a:rPr>
              <a:t>https://www.mri.co.jp/knowledge/column/20180720.html</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[3]NEUROFEEDBACK SYSTEMS MARKET - GROWTH, TRENDS, COVID-19 IMPACT, AND FORECASTS (2022 - 2027)</a:t>
            </a:r>
          </a:p>
          <a:p>
            <a:r>
              <a:rPr lang="en-US" altLang="ja-JP" sz="1600">
                <a:latin typeface="Meiryo UI" panose="020B0604030504040204" pitchFamily="50" charset="-128"/>
                <a:ea typeface="Meiryo UI" panose="020B0604030504040204" pitchFamily="50" charset="-128"/>
                <a:hlinkClick r:id="rId4"/>
              </a:rPr>
              <a:t>https://www.mordorintelligence.com/industry-reports/neurofeedback-systems-market</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[4]Neuroscience Market Size Estimates and Forecasts [2022-2027] | In-Depth Analysis of Market Status, Growing CAGR of 3.5%, Industry Share, Emerging Trends, Production Capacity, Revenue, Price, Gross Margin and Cost Structures, 2022</a:t>
            </a:r>
          </a:p>
          <a:p>
            <a:r>
              <a:rPr lang="en-US" altLang="ja-JP" sz="1600">
                <a:hlinkClick r:id="rId5"/>
              </a:rPr>
              <a:t>Neuroscience Market Size Estimates and Forecasts (globenewswire.com)</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ドローン市場、</a:t>
            </a:r>
            <a:r>
              <a:rPr lang="en-US" altLang="ja-JP" sz="1600">
                <a:latin typeface="Meiryo UI" panose="020B0604030504040204" pitchFamily="50" charset="-128"/>
                <a:ea typeface="Meiryo UI" panose="020B0604030504040204" pitchFamily="50" charset="-128"/>
              </a:rPr>
              <a:t>2027</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434</a:t>
            </a:r>
            <a:r>
              <a:rPr lang="ja-JP" altLang="en-US" sz="1600">
                <a:latin typeface="Meiryo UI" panose="020B0604030504040204" pitchFamily="50" charset="-128"/>
                <a:ea typeface="Meiryo UI" panose="020B0604030504040204" pitchFamily="50" charset="-128"/>
              </a:rPr>
              <a:t>億米ドル規模到達見込み、</a:t>
            </a:r>
            <a:r>
              <a:rPr lang="en-US" altLang="ja-JP" sz="1600">
                <a:latin typeface="Meiryo UI" panose="020B0604030504040204" pitchFamily="50" charset="-128"/>
                <a:ea typeface="Meiryo UI" panose="020B0604030504040204" pitchFamily="50" charset="-128"/>
              </a:rPr>
              <a:t>2022/1</a:t>
            </a:r>
          </a:p>
          <a:p>
            <a:r>
              <a:rPr lang="en-US" altLang="ja-JP" sz="1600">
                <a:latin typeface="Meiryo UI" panose="020B0604030504040204" pitchFamily="50" charset="-128"/>
                <a:ea typeface="Meiryo UI" panose="020B0604030504040204" pitchFamily="50" charset="-128"/>
                <a:hlinkClick r:id="rId6"/>
              </a:rPr>
              <a:t>https://prtimes.jp/main/html/rd/p/000002464.000071640.html</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国土交通省所管分野における社会資本の将来の維持管理・更新費の推計、</a:t>
            </a:r>
            <a:r>
              <a:rPr lang="en-US" altLang="ja-JP" sz="1600">
                <a:latin typeface="Meiryo UI" panose="020B0604030504040204" pitchFamily="50" charset="-128"/>
                <a:ea typeface="Meiryo UI" panose="020B0604030504040204" pitchFamily="50" charset="-128"/>
              </a:rPr>
              <a:t>2018</a:t>
            </a:r>
          </a:p>
          <a:p>
            <a:r>
              <a:rPr lang="en-US" altLang="ja-JP" sz="1600">
                <a:latin typeface="Meiryo UI" panose="020B0604030504040204" pitchFamily="50" charset="-128"/>
                <a:ea typeface="Meiryo UI" panose="020B0604030504040204" pitchFamily="50" charset="-128"/>
                <a:hlinkClick r:id="rId7"/>
              </a:rPr>
              <a:t>https://www.mlit.go.jp/sogoseisaku/maintenance/_pdf/research01_02_pdf02.pdf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[7]</a:t>
            </a:r>
            <a:r>
              <a:rPr lang="ja-JP" altLang="en-US" sz="1600">
                <a:latin typeface="Meiryo UI" panose="020B0604030504040204" pitchFamily="50" charset="-128"/>
                <a:ea typeface="Meiryo UI" panose="020B0604030504040204" pitchFamily="50" charset="-128"/>
              </a:rPr>
              <a:t>三井住友銀行、グローバル経済と主要産業の動向（</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年度上期）、</a:t>
            </a:r>
            <a:r>
              <a:rPr lang="en-US" altLang="ja-JP" sz="1600">
                <a:latin typeface="Meiryo UI" panose="020B0604030504040204" pitchFamily="50" charset="-128"/>
                <a:ea typeface="Meiryo UI" panose="020B0604030504040204" pitchFamily="50" charset="-128"/>
              </a:rPr>
              <a:t>2022/7</a:t>
            </a:r>
          </a:p>
          <a:p>
            <a:r>
              <a:rPr lang="en-US" altLang="ja-JP" sz="1600">
                <a:latin typeface="Meiryo UI" panose="020B0604030504040204" pitchFamily="50" charset="-128"/>
                <a:ea typeface="Meiryo UI" panose="020B0604030504040204" pitchFamily="50" charset="-128"/>
              </a:rPr>
              <a:t>[8]JAIA Press</a:t>
            </a:r>
            <a:r>
              <a:rPr lang="ja-JP" altLang="en-US" sz="1600">
                <a:latin typeface="Meiryo UI" panose="020B0604030504040204" pitchFamily="50" charset="-128"/>
                <a:ea typeface="Meiryo UI" panose="020B0604030504040204" pitchFamily="50" charset="-128"/>
              </a:rPr>
              <a:t>、２０１９年度アミューズメント産業界の実態調査、</a:t>
            </a:r>
            <a:r>
              <a:rPr lang="en-US" altLang="ja-JP" sz="1600">
                <a:latin typeface="Meiryo UI" panose="020B0604030504040204" pitchFamily="50" charset="-128"/>
                <a:ea typeface="Meiryo UI" panose="020B0604030504040204" pitchFamily="50" charset="-128"/>
              </a:rPr>
              <a:t>2021/2</a:t>
            </a:r>
          </a:p>
          <a:p>
            <a:r>
              <a:rPr lang="en-US" altLang="ja-JP" sz="1600">
                <a:latin typeface="Meiryo UI" panose="020B0604030504040204" pitchFamily="50" charset="-128"/>
                <a:ea typeface="Meiryo UI" panose="020B0604030504040204" pitchFamily="50" charset="-128"/>
                <a:hlinkClick r:id="rId8"/>
              </a:rPr>
              <a:t>https://jaia.jp/wp-content/uploads/2021/02/202102all.pdf</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メタバースの概要と展望　第</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回：メタバース経済への期待と課題</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9"/>
              </a:rPr>
              <a:t>https://www.mri.co.jp/knowledge/column/20220601.html</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638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6001643"/>
          </a:xfrm>
          <a:prstGeom prst="rect">
            <a:avLst/>
          </a:prstGeom>
          <a:noFill/>
        </p:spPr>
        <p:txBody>
          <a:bodyPr wrap="square" rtlCol="0">
            <a:spAutoFit/>
          </a:bodyPr>
          <a:lstStyle/>
          <a:p>
            <a:r>
              <a:rPr lang="ja-JP" altLang="en-US" sz="1600">
                <a:latin typeface="Meiryo UI" panose="020B0604030504040204" pitchFamily="50" charset="-128"/>
                <a:ea typeface="Meiryo UI" panose="020B0604030504040204" pitchFamily="50" charset="-128"/>
              </a:rPr>
              <a:t>遠隔操作に関わる事業を検討するにあたり、</a:t>
            </a:r>
            <a:r>
              <a:rPr lang="en-US" altLang="ja-JP" sz="1600">
                <a:latin typeface="Meiryo UI" panose="020B0604030504040204" pitchFamily="50" charset="-128"/>
                <a:ea typeface="Meiryo UI" panose="020B0604030504040204" pitchFamily="50" charset="-128"/>
              </a:rPr>
              <a:t>3C</a:t>
            </a:r>
            <a:r>
              <a:rPr lang="ja-JP" altLang="en-US" sz="1600">
                <a:latin typeface="Meiryo UI" panose="020B0604030504040204" pitchFamily="50" charset="-128"/>
                <a:ea typeface="Meiryo UI" panose="020B0604030504040204" pitchFamily="50" charset="-128"/>
              </a:rPr>
              <a:t>分析や</a:t>
            </a:r>
            <a:r>
              <a:rPr lang="en-US" altLang="ja-JP" sz="1600">
                <a:latin typeface="Meiryo UI" panose="020B0604030504040204" pitchFamily="50" charset="-128"/>
                <a:ea typeface="Meiryo UI" panose="020B0604030504040204" pitchFamily="50" charset="-128"/>
              </a:rPr>
              <a:t>SWOT</a:t>
            </a:r>
            <a:r>
              <a:rPr lang="ja-JP" altLang="en-US" sz="1600">
                <a:latin typeface="Meiryo UI" panose="020B0604030504040204" pitchFamily="50" charset="-128"/>
                <a:ea typeface="Meiryo UI" panose="020B0604030504040204" pitchFamily="50" charset="-128"/>
              </a:rPr>
              <a:t>分析のベースとなる外的要因（競合分析）に関する「変化」と「経営戦略・対象市場等」についてまとめる</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競合他社の状況変化</a:t>
            </a:r>
            <a:r>
              <a:rPr lang="en-US" altLang="ja-JP" sz="1600">
                <a:latin typeface="Meiryo UI" panose="020B0604030504040204" pitchFamily="50" charset="-128"/>
                <a:ea typeface="Meiryo UI" panose="020B0604030504040204" pitchFamily="50" charset="-128"/>
              </a:rPr>
              <a:t>】</a:t>
            </a:r>
          </a:p>
          <a:p>
            <a:r>
              <a:rPr lang="ja-JP" altLang="en-US" sz="1600" b="1">
                <a:latin typeface="Meiryo UI" panose="020B0604030504040204" pitchFamily="50" charset="-128"/>
                <a:ea typeface="Meiryo UI" panose="020B0604030504040204" pitchFamily="50" charset="-128"/>
              </a:rPr>
              <a:t>■汎用遠隔操作ロボット</a:t>
            </a:r>
            <a:endParaRPr lang="en-US" altLang="ja-JP" sz="1600" b="1">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a:t>
            </a:r>
            <a:r>
              <a:rPr lang="en-US" altLang="ja-JP" sz="1600" u="sng" err="1">
                <a:latin typeface="Meiryo UI" panose="020B0604030504040204" pitchFamily="50" charset="-128"/>
                <a:ea typeface="Meiryo UI" panose="020B0604030504040204" pitchFamily="50" charset="-128"/>
              </a:rPr>
              <a:t>Sarcos</a:t>
            </a:r>
            <a:r>
              <a:rPr lang="ja-JP" altLang="en-US" sz="1600" u="sng">
                <a:latin typeface="Meiryo UI" panose="020B0604030504040204" pitchFamily="50" charset="-128"/>
                <a:ea typeface="Meiryo UI" panose="020B0604030504040204" pitchFamily="50" charset="-128"/>
              </a:rPr>
              <a:t> </a:t>
            </a:r>
            <a:r>
              <a:rPr lang="en-US" altLang="ja-JP" sz="1600" u="sng">
                <a:latin typeface="Meiryo UI" panose="020B0604030504040204" pitchFamily="50" charset="-128"/>
                <a:ea typeface="Meiryo UI" panose="020B0604030504040204" pitchFamily="50" charset="-128"/>
              </a:rPr>
              <a:t>Technology and Robotics</a:t>
            </a:r>
            <a:r>
              <a:rPr lang="ja-JP" altLang="en-US" sz="1600" u="sng">
                <a:latin typeface="Meiryo UI" panose="020B0604030504040204" pitchFamily="50" charset="-128"/>
                <a:ea typeface="Meiryo UI" panose="020B0604030504040204" pitchFamily="50" charset="-128"/>
              </a:rPr>
              <a:t>（旧</a:t>
            </a:r>
            <a:r>
              <a:rPr lang="en-US" altLang="ja-JP" sz="1600" u="sng">
                <a:latin typeface="Meiryo UI" panose="020B0604030504040204" pitchFamily="50" charset="-128"/>
                <a:ea typeface="Meiryo UI" panose="020B0604030504040204" pitchFamily="50" charset="-128"/>
              </a:rPr>
              <a:t>RE2 Robotics</a:t>
            </a:r>
            <a:r>
              <a:rPr lang="ja-JP" altLang="en-US" sz="1600" u="sng">
                <a:latin typeface="Meiryo UI" panose="020B0604030504040204" pitchFamily="50" charset="-128"/>
                <a:ea typeface="Meiryo UI" panose="020B0604030504040204" pitchFamily="50" charset="-128"/>
              </a:rPr>
              <a:t>）</a:t>
            </a:r>
            <a:endParaRPr lang="en-US" altLang="ja-JP" sz="1600" u="sng">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（米国、設立：</a:t>
            </a:r>
            <a:r>
              <a:rPr lang="en-US" altLang="ja-JP" sz="1600">
                <a:latin typeface="Meiryo UI" panose="020B0604030504040204" pitchFamily="50" charset="-128"/>
                <a:ea typeface="Meiryo UI" panose="020B0604030504040204" pitchFamily="50" charset="-128"/>
              </a:rPr>
              <a:t>1983</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NASDAQ</a:t>
            </a:r>
            <a:r>
              <a:rPr lang="ja-JP" altLang="en-US" sz="1600">
                <a:latin typeface="Meiryo UI" panose="020B0604030504040204" pitchFamily="50" charset="-128"/>
                <a:ea typeface="Meiryo UI" panose="020B0604030504040204" pitchFamily="50" charset="-128"/>
              </a:rPr>
              <a:t>上場、従業員は約</a:t>
            </a:r>
            <a:r>
              <a:rPr lang="en-US" altLang="ja-JP" sz="1600">
                <a:latin typeface="Meiryo UI" panose="020B0604030504040204" pitchFamily="50" charset="-128"/>
                <a:ea typeface="Meiryo UI" panose="020B0604030504040204" pitchFamily="50" charset="-128"/>
              </a:rPr>
              <a:t>160</a:t>
            </a:r>
            <a:r>
              <a:rPr lang="ja-JP" altLang="en-US" sz="1600">
                <a:latin typeface="Meiryo UI" panose="020B0604030504040204" pitchFamily="50" charset="-128"/>
                <a:ea typeface="Meiryo UI" panose="020B0604030504040204" pitchFamily="50" charset="-128"/>
              </a:rPr>
              <a:t>名）</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https://www.sarcos.com/</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月に</a:t>
            </a:r>
            <a:r>
              <a:rPr lang="en-US" altLang="ja-JP" sz="1600" err="1">
                <a:latin typeface="Meiryo UI" panose="020B0604030504040204" pitchFamily="50" charset="-128"/>
                <a:ea typeface="Meiryo UI" panose="020B0604030504040204" pitchFamily="50" charset="-128"/>
              </a:rPr>
              <a:t>Sarcos</a:t>
            </a:r>
            <a:r>
              <a:rPr lang="ja-JP" altLang="en-US" sz="1600">
                <a:latin typeface="Meiryo UI" panose="020B0604030504040204" pitchFamily="50" charset="-128"/>
                <a:ea typeface="Meiryo UI" panose="020B0604030504040204" pitchFamily="50" charset="-128"/>
              </a:rPr>
              <a:t>が</a:t>
            </a:r>
            <a:r>
              <a:rPr lang="en-US" altLang="ja-JP" sz="1600">
                <a:latin typeface="Meiryo UI" panose="020B0604030504040204" pitchFamily="50" charset="-128"/>
                <a:ea typeface="Meiryo UI" panose="020B0604030504040204" pitchFamily="50" charset="-128"/>
              </a:rPr>
              <a:t>RE2 Robotics</a:t>
            </a:r>
            <a:r>
              <a:rPr lang="ja-JP" altLang="en-US" sz="1600">
                <a:latin typeface="Meiryo UI" panose="020B0604030504040204" pitchFamily="50" charset="-128"/>
                <a:ea typeface="Meiryo UI" panose="020B0604030504040204" pitchFamily="50" charset="-128"/>
              </a:rPr>
              <a:t>を</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億ドルで買収</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・対象市場：航空宇宙、自動車、航空、建設、防衛、ユーティリティ、流通と倉庫、工業製造、海事、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軍事、石油とガス</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・対象市場国：米国（将来的には日本、韓国、西欧へも拡大）</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・遠隔操作ロボットはガーディアン</a:t>
            </a:r>
            <a:r>
              <a:rPr lang="en-US" altLang="ja-JP" sz="1600">
                <a:latin typeface="Meiryo UI" panose="020B0604030504040204" pitchFamily="50" charset="-128"/>
                <a:ea typeface="Meiryo UI" panose="020B0604030504040204" pitchFamily="50" charset="-128"/>
              </a:rPr>
              <a:t>XT</a:t>
            </a:r>
          </a:p>
          <a:p>
            <a:r>
              <a:rPr lang="ja-JP" altLang="en-US" sz="1600">
                <a:latin typeface="Meiryo UI" panose="020B0604030504040204" pitchFamily="50" charset="-128"/>
                <a:ea typeface="Meiryo UI" panose="020B0604030504040204" pitchFamily="50" charset="-128"/>
              </a:rPr>
              <a:t>・ガーディアン</a:t>
            </a:r>
            <a:r>
              <a:rPr lang="en-US" altLang="ja-JP" sz="1600">
                <a:latin typeface="Meiryo UI" panose="020B0604030504040204" pitchFamily="50" charset="-128"/>
                <a:ea typeface="Meiryo UI" panose="020B0604030504040204" pitchFamily="50" charset="-128"/>
              </a:rPr>
              <a:t>XT</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PF</a:t>
            </a:r>
            <a:r>
              <a:rPr lang="ja-JP" altLang="en-US" sz="1600">
                <a:latin typeface="Meiryo UI" panose="020B0604030504040204" pitchFamily="50" charset="-128"/>
                <a:ea typeface="Meiryo UI" panose="020B0604030504040204" pitchFamily="50" charset="-128"/>
              </a:rPr>
              <a:t>にとらわれずに、様々なモバイルベースに取り付け可能なシステムとして設計。</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双腕アームのシステムで最大</a:t>
            </a:r>
            <a:r>
              <a:rPr lang="en-US" altLang="ja-JP" sz="1600">
                <a:latin typeface="Meiryo UI" panose="020B0604030504040204" pitchFamily="50" charset="-128"/>
                <a:ea typeface="Meiryo UI" panose="020B0604030504040204" pitchFamily="50" charset="-128"/>
              </a:rPr>
              <a:t>200</a:t>
            </a:r>
            <a:r>
              <a:rPr lang="ja-JP" altLang="en-US" sz="1600">
                <a:latin typeface="Meiryo UI" panose="020B0604030504040204" pitchFamily="50" charset="-128"/>
                <a:ea typeface="Meiryo UI" panose="020B0604030504040204" pitchFamily="50" charset="-128"/>
              </a:rPr>
              <a:t>ポンドを持ち上げ可能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はウェアラブルな入力デバイスと</a:t>
            </a:r>
            <a:r>
              <a:rPr lang="en-US" altLang="ja-JP" sz="1600">
                <a:latin typeface="Meiryo UI" panose="020B0604030504040204" pitchFamily="50" charset="-128"/>
                <a:ea typeface="Meiryo UI" panose="020B0604030504040204" pitchFamily="50" charset="-128"/>
              </a:rPr>
              <a:t>HMD</a:t>
            </a:r>
            <a:r>
              <a:rPr lang="ja-JP" altLang="en-US" sz="1600">
                <a:latin typeface="Meiryo UI" panose="020B0604030504040204" pitchFamily="50" charset="-128"/>
                <a:ea typeface="Meiryo UI" panose="020B0604030504040204" pitchFamily="50" charset="-128"/>
              </a:rPr>
              <a:t>を介して制御</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・用途としては、高所での電力線保守作業などの危険作業を想定。直接的な人代替の用途ではなく、</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天井クレーンやフォークリフトなどのマテハン製品の代替を目指す戦略。</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・ガーディアン</a:t>
            </a:r>
            <a:r>
              <a:rPr lang="en-US" altLang="ja-JP" sz="1600">
                <a:latin typeface="Meiryo UI" panose="020B0604030504040204" pitchFamily="50" charset="-128"/>
                <a:ea typeface="Meiryo UI" panose="020B0604030504040204" pitchFamily="50" charset="-128"/>
              </a:rPr>
              <a:t>XT</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RaaS</a:t>
            </a:r>
            <a:r>
              <a:rPr lang="ja-JP" altLang="en-US" sz="1600">
                <a:latin typeface="Meiryo UI" panose="020B0604030504040204" pitchFamily="50" charset="-128"/>
                <a:ea typeface="Meiryo UI" panose="020B0604030504040204" pitchFamily="50" charset="-128"/>
              </a:rPr>
              <a:t>サブスクリプションモデルとして提供予定（</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年から出荷予定）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サブスクリプションとしては、使用料に加えて、保守、サービス、</a:t>
            </a:r>
            <a:r>
              <a:rPr lang="en-US" altLang="ja-JP" sz="1600">
                <a:latin typeface="Meiryo UI" panose="020B0604030504040204" pitchFamily="50" charset="-128"/>
                <a:ea typeface="Meiryo UI" panose="020B0604030504040204" pitchFamily="50" charset="-128"/>
              </a:rPr>
              <a:t>S/W</a:t>
            </a:r>
            <a:r>
              <a:rPr lang="ja-JP" altLang="en-US" sz="1600">
                <a:latin typeface="Meiryo UI" panose="020B0604030504040204" pitchFamily="50" charset="-128"/>
                <a:ea typeface="Meiryo UI" panose="020B0604030504040204" pitchFamily="50" charset="-128"/>
              </a:rPr>
              <a:t>アップグレードに対して月額課金予定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・製品製造は社内製造ではなく、外部委託を予定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・販売は直接販売と流通チャネルのハイブリッドで販売予定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・研究開発費は、</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1750</a:t>
            </a:r>
            <a:r>
              <a:rPr lang="ja-JP" altLang="en-US" sz="1600">
                <a:latin typeface="Meiryo UI" panose="020B0604030504040204" pitchFamily="50" charset="-128"/>
                <a:ea typeface="Meiryo UI" panose="020B0604030504040204" pitchFamily="50" charset="-128"/>
              </a:rPr>
              <a:t>万ドル、</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1410</a:t>
            </a:r>
            <a:r>
              <a:rPr lang="ja-JP" altLang="en-US" sz="1600">
                <a:latin typeface="Meiryo UI" panose="020B0604030504040204" pitchFamily="50" charset="-128"/>
                <a:ea typeface="Meiryo UI" panose="020B0604030504040204" pitchFamily="50" charset="-128"/>
              </a:rPr>
              <a:t>万ドルを投資</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・知財権としては、</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月時点で</a:t>
            </a:r>
            <a:r>
              <a:rPr lang="en-US" altLang="ja-JP" sz="1600">
                <a:latin typeface="Meiryo UI" panose="020B0604030504040204" pitchFamily="50" charset="-128"/>
                <a:ea typeface="Meiryo UI" panose="020B0604030504040204" pitchFamily="50" charset="-128"/>
              </a:rPr>
              <a:t>79</a:t>
            </a:r>
            <a:r>
              <a:rPr lang="ja-JP" altLang="en-US" sz="1600">
                <a:latin typeface="Meiryo UI" panose="020B0604030504040204" pitchFamily="50" charset="-128"/>
                <a:ea typeface="Meiryo UI" panose="020B0604030504040204" pitchFamily="50" charset="-128"/>
              </a:rPr>
              <a:t>件の米国特許と</a:t>
            </a:r>
            <a:r>
              <a:rPr lang="en-US" altLang="ja-JP" sz="1600">
                <a:latin typeface="Meiryo UI" panose="020B0604030504040204" pitchFamily="50" charset="-128"/>
                <a:ea typeface="Meiryo UI" panose="020B0604030504040204" pitchFamily="50" charset="-128"/>
              </a:rPr>
              <a:t>93</a:t>
            </a:r>
            <a:r>
              <a:rPr lang="ja-JP" altLang="en-US" sz="1600">
                <a:latin typeface="Meiryo UI" panose="020B0604030504040204" pitchFamily="50" charset="-128"/>
                <a:ea typeface="Meiryo UI" panose="020B0604030504040204" pitchFamily="50" charset="-128"/>
              </a:rPr>
              <a:t>件の国際特許を取得し、約</a:t>
            </a:r>
            <a:r>
              <a:rPr lang="en-US" altLang="ja-JP" sz="1600">
                <a:latin typeface="Meiryo UI" panose="020B0604030504040204" pitchFamily="50" charset="-128"/>
                <a:ea typeface="Meiryo UI" panose="020B0604030504040204" pitchFamily="50" charset="-128"/>
              </a:rPr>
              <a:t>108</a:t>
            </a:r>
            <a:r>
              <a:rPr lang="ja-JP" altLang="en-US" sz="1600">
                <a:latin typeface="Meiryo UI" panose="020B0604030504040204" pitchFamily="50" charset="-128"/>
                <a:ea typeface="Meiryo UI" panose="020B0604030504040204" pitchFamily="50" charset="-128"/>
              </a:rPr>
              <a:t>件出願中</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352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5509200"/>
          </a:xfrm>
          <a:prstGeom prst="rect">
            <a:avLst/>
          </a:prstGeom>
          <a:noFill/>
        </p:spPr>
        <p:txBody>
          <a:bodyPr wrap="square" rtlCol="0">
            <a:spAutoFit/>
          </a:bodyPr>
          <a:lstStyle/>
          <a:p>
            <a:r>
              <a:rPr lang="ja-JP" altLang="en-US" sz="1600" u="sng">
                <a:latin typeface="Meiryo UI" panose="020B0604030504040204" pitchFamily="50" charset="-128"/>
                <a:ea typeface="Meiryo UI" panose="020B0604030504040204" pitchFamily="50" charset="-128"/>
              </a:rPr>
              <a:t>〇</a:t>
            </a:r>
            <a:r>
              <a:rPr lang="en-US" altLang="ja-JP" sz="1600" u="sng">
                <a:latin typeface="Meiryo UI" panose="020B0604030504040204" pitchFamily="50" charset="-128"/>
                <a:ea typeface="Meiryo UI" panose="020B0604030504040204" pitchFamily="50" charset="-128"/>
              </a:rPr>
              <a:t>Shadow Robot Company</a:t>
            </a:r>
            <a:r>
              <a:rPr lang="ja-JP" altLang="en-US" sz="1600" u="sng">
                <a:latin typeface="Meiryo UI" panose="020B0604030504040204" pitchFamily="50" charset="-128"/>
                <a:ea typeface="Meiryo UI" panose="020B0604030504040204" pitchFamily="50" charset="-128"/>
              </a:rPr>
              <a:t>（英国、設立：</a:t>
            </a:r>
            <a:r>
              <a:rPr lang="en-US" altLang="ja-JP" sz="1600" u="sng">
                <a:latin typeface="Meiryo UI" panose="020B0604030504040204" pitchFamily="50" charset="-128"/>
                <a:ea typeface="Meiryo UI" panose="020B0604030504040204" pitchFamily="50" charset="-128"/>
              </a:rPr>
              <a:t>1987</a:t>
            </a:r>
            <a:r>
              <a:rPr lang="ja-JP" altLang="en-US" sz="1600" u="sng">
                <a:latin typeface="Meiryo UI" panose="020B0604030504040204" pitchFamily="50" charset="-128"/>
                <a:ea typeface="Meiryo UI" panose="020B0604030504040204" pitchFamily="50" charset="-128"/>
              </a:rPr>
              <a:t>年、従業員は</a:t>
            </a:r>
            <a:r>
              <a:rPr lang="en-US" altLang="ja-JP" sz="1600" u="sng">
                <a:latin typeface="Meiryo UI" panose="020B0604030504040204" pitchFamily="50" charset="-128"/>
                <a:ea typeface="Meiryo UI" panose="020B0604030504040204" pitchFamily="50" charset="-128"/>
              </a:rPr>
              <a:t>51</a:t>
            </a:r>
            <a:r>
              <a:rPr lang="ja-JP" altLang="en-US" sz="1600" u="sng">
                <a:latin typeface="Meiryo UI" panose="020B0604030504040204" pitchFamily="50" charset="-128"/>
                <a:ea typeface="Meiryo UI" panose="020B0604030504040204" pitchFamily="50" charset="-128"/>
              </a:rPr>
              <a:t>名</a:t>
            </a:r>
            <a:r>
              <a:rPr lang="en-US" altLang="ja-JP" sz="1600" u="sng">
                <a:latin typeface="Meiryo UI" panose="020B0604030504040204" pitchFamily="50" charset="-128"/>
                <a:ea typeface="Meiryo UI" panose="020B0604030504040204" pitchFamily="50" charset="-128"/>
              </a:rPr>
              <a:t>@2022</a:t>
            </a:r>
            <a:r>
              <a:rPr lang="ja-JP" altLang="en-US" sz="1600" u="sng">
                <a:latin typeface="Meiryo UI" panose="020B0604030504040204" pitchFamily="50" charset="-128"/>
                <a:ea typeface="Meiryo UI" panose="020B0604030504040204" pitchFamily="50" charset="-128"/>
              </a:rPr>
              <a:t>（</a:t>
            </a:r>
            <a:r>
              <a:rPr lang="en-US" altLang="ja-JP" sz="1600" u="sng">
                <a:latin typeface="Meiryo UI" panose="020B0604030504040204" pitchFamily="50" charset="-128"/>
                <a:ea typeface="Meiryo UI" panose="020B0604030504040204" pitchFamily="50" charset="-128"/>
              </a:rPr>
              <a:t>2020</a:t>
            </a:r>
            <a:r>
              <a:rPr lang="ja-JP" altLang="en-US" sz="1600" u="sng">
                <a:latin typeface="Meiryo UI" panose="020B0604030504040204" pitchFamily="50" charset="-128"/>
                <a:ea typeface="Meiryo UI" panose="020B0604030504040204" pitchFamily="50" charset="-128"/>
              </a:rPr>
              <a:t>年</a:t>
            </a:r>
            <a:r>
              <a:rPr lang="en-US" altLang="ja-JP" sz="1600" u="sng">
                <a:latin typeface="Meiryo UI" panose="020B0604030504040204" pitchFamily="50" charset="-128"/>
                <a:ea typeface="Meiryo UI" panose="020B0604030504040204" pitchFamily="50" charset="-128"/>
              </a:rPr>
              <a:t>25</a:t>
            </a:r>
            <a:r>
              <a:rPr lang="ja-JP" altLang="en-US" sz="1600" u="sng">
                <a:latin typeface="Meiryo UI" panose="020B0604030504040204" pitchFamily="50" charset="-128"/>
                <a:ea typeface="Meiryo UI" panose="020B0604030504040204" pitchFamily="50" charset="-128"/>
              </a:rPr>
              <a:t>名））</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https://www.shadowrobot.com/</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・遠隔操作向けに</a:t>
            </a:r>
            <a:r>
              <a:rPr lang="en-US" altLang="ja-JP" sz="1600">
                <a:latin typeface="Meiryo UI" panose="020B0604030504040204" pitchFamily="50" charset="-128"/>
                <a:ea typeface="Meiryo UI" panose="020B0604030504040204" pitchFamily="50" charset="-128"/>
              </a:rPr>
              <a:t>Shadow Robot Hand</a:t>
            </a:r>
            <a:r>
              <a:rPr lang="ja-JP" altLang="en-US" sz="1600">
                <a:latin typeface="Meiryo UI" panose="020B0604030504040204" pitchFamily="50" charset="-128"/>
                <a:ea typeface="Meiryo UI" panose="020B0604030504040204" pitchFamily="50" charset="-128"/>
              </a:rPr>
              <a:t>と</a:t>
            </a:r>
            <a:r>
              <a:rPr lang="en-US" altLang="ja-JP" sz="1600">
                <a:latin typeface="Meiryo UI" panose="020B0604030504040204" pitchFamily="50" charset="-128"/>
                <a:ea typeface="Meiryo UI" panose="020B0604030504040204" pitchFamily="50" charset="-128"/>
              </a:rPr>
              <a:t>Shadow Glove</a:t>
            </a:r>
            <a:r>
              <a:rPr lang="ja-JP" altLang="en-US" sz="1600">
                <a:latin typeface="Meiryo UI" panose="020B0604030504040204" pitchFamily="50" charset="-128"/>
                <a:ea typeface="Meiryo UI" panose="020B0604030504040204" pitchFamily="50" charset="-128"/>
              </a:rPr>
              <a:t>を販売</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である</a:t>
            </a:r>
            <a:r>
              <a:rPr lang="en-US" altLang="ja-JP" sz="1600">
                <a:latin typeface="Meiryo UI" panose="020B0604030504040204" pitchFamily="50" charset="-128"/>
                <a:ea typeface="Meiryo UI" panose="020B0604030504040204" pitchFamily="50" charset="-128"/>
              </a:rPr>
              <a:t>Shadow Glove</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つのグローブで</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つのセンサと</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つのモーショントラッキングソースを備え、</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ROS</a:t>
            </a:r>
            <a:r>
              <a:rPr lang="ja-JP" altLang="en-US" sz="1600">
                <a:latin typeface="Meiryo UI" panose="020B0604030504040204" pitchFamily="50" charset="-128"/>
                <a:ea typeface="Meiryo UI" panose="020B0604030504040204" pitchFamily="50" charset="-128"/>
              </a:rPr>
              <a:t>で動作し、動作レイテンシは</a:t>
            </a:r>
            <a:r>
              <a:rPr lang="en-US" altLang="ja-JP" sz="1600">
                <a:latin typeface="Meiryo UI" panose="020B0604030504040204" pitchFamily="50" charset="-128"/>
                <a:ea typeface="Meiryo UI" panose="020B0604030504040204" pitchFamily="50" charset="-128"/>
              </a:rPr>
              <a:t>4ms</a:t>
            </a:r>
            <a:r>
              <a:rPr lang="ja-JP" altLang="en-US" sz="1600">
                <a:latin typeface="Meiryo UI" panose="020B0604030504040204" pitchFamily="50" charset="-128"/>
                <a:ea typeface="Meiryo UI" panose="020B0604030504040204" pitchFamily="50" charset="-128"/>
              </a:rPr>
              <a:t>、グローブの操作データは</a:t>
            </a:r>
            <a:r>
              <a:rPr lang="en-US" altLang="ja-JP" sz="1600">
                <a:latin typeface="Meiryo UI" panose="020B0604030504040204" pitchFamily="50" charset="-128"/>
                <a:ea typeface="Meiryo UI" panose="020B0604030504040204" pitchFamily="50" charset="-128"/>
              </a:rPr>
              <a:t>120Hz</a:t>
            </a:r>
            <a:r>
              <a:rPr lang="ja-JP" altLang="en-US" sz="1600">
                <a:latin typeface="Meiryo UI" panose="020B0604030504040204" pitchFamily="50" charset="-128"/>
                <a:ea typeface="Meiryo UI" panose="020B0604030504040204" pitchFamily="50" charset="-128"/>
              </a:rPr>
              <a:t>で配信され、静的な位置精度は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並進で</a:t>
            </a:r>
            <a:r>
              <a:rPr lang="en-US" altLang="ja-JP" sz="1600">
                <a:latin typeface="Meiryo UI" panose="020B0604030504040204" pitchFamily="50" charset="-128"/>
                <a:ea typeface="Meiryo UI" panose="020B0604030504040204" pitchFamily="50" charset="-128"/>
              </a:rPr>
              <a:t>0.5mm</a:t>
            </a:r>
            <a:r>
              <a:rPr lang="ja-JP" altLang="en-US" sz="1600">
                <a:latin typeface="Meiryo UI" panose="020B0604030504040204" pitchFamily="50" charset="-128"/>
                <a:ea typeface="Meiryo UI" panose="020B0604030504040204" pitchFamily="50" charset="-128"/>
              </a:rPr>
              <a:t>。位置検出は</a:t>
            </a:r>
            <a:r>
              <a:rPr lang="en-US" altLang="ja-JP" sz="1600">
                <a:latin typeface="Meiryo UI" panose="020B0604030504040204" pitchFamily="50" charset="-128"/>
                <a:ea typeface="Meiryo UI" panose="020B0604030504040204" pitchFamily="50" charset="-128"/>
              </a:rPr>
              <a:t>VIVE Tracker</a:t>
            </a:r>
            <a:r>
              <a:rPr lang="ja-JP" altLang="en-US" sz="1600">
                <a:latin typeface="Meiryo UI" panose="020B0604030504040204" pitchFamily="50" charset="-128"/>
                <a:ea typeface="Meiryo UI" panose="020B0604030504040204" pitchFamily="50" charset="-128"/>
              </a:rPr>
              <a:t>による外部からのアウトサイドイン方式。</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Shadow Robot Hand</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120</a:t>
            </a:r>
            <a:r>
              <a:rPr lang="ja-JP" altLang="en-US" sz="1600">
                <a:latin typeface="Meiryo UI" panose="020B0604030504040204" pitchFamily="50" charset="-128"/>
                <a:ea typeface="Meiryo UI" panose="020B0604030504040204" pitchFamily="50" charset="-128"/>
              </a:rPr>
              <a:t>以上のセンサを備え、</a:t>
            </a:r>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個のモータと、</a:t>
            </a:r>
            <a:r>
              <a:rPr lang="en-US" altLang="ja-JP" sz="1600">
                <a:latin typeface="Meiryo UI" panose="020B0604030504040204" pitchFamily="50" charset="-128"/>
                <a:ea typeface="Meiryo UI" panose="020B0604030504040204" pitchFamily="50" charset="-128"/>
              </a:rPr>
              <a:t>1kHz</a:t>
            </a:r>
            <a:r>
              <a:rPr lang="ja-JP" altLang="en-US" sz="1600">
                <a:latin typeface="Meiryo UI" panose="020B0604030504040204" pitchFamily="50" charset="-128"/>
                <a:ea typeface="Meiryo UI" panose="020B0604030504040204" pitchFamily="50" charset="-128"/>
              </a:rPr>
              <a:t>の制御帯域、</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ANA AVATAR X-PRZE</a:t>
            </a:r>
            <a:r>
              <a:rPr lang="ja-JP" altLang="en-US" sz="1600">
                <a:latin typeface="Meiryo UI" panose="020B0604030504040204" pitchFamily="50" charset="-128"/>
                <a:ea typeface="Meiryo UI" panose="020B0604030504040204" pitchFamily="50" charset="-128"/>
              </a:rPr>
              <a:t>にて、</a:t>
            </a:r>
            <a:r>
              <a:rPr lang="en-US" altLang="ja-JP" sz="1600">
                <a:latin typeface="Meiryo UI" panose="020B0604030504040204" pitchFamily="50" charset="-128"/>
                <a:ea typeface="Meiryo UI" panose="020B0604030504040204" pitchFamily="50" charset="-128"/>
              </a:rPr>
              <a:t>Tangible Research</a:t>
            </a:r>
            <a:r>
              <a:rPr lang="ja-JP" altLang="en-US" sz="1600">
                <a:latin typeface="Meiryo UI" panose="020B0604030504040204" pitchFamily="50" charset="-128"/>
                <a:ea typeface="Meiryo UI" panose="020B0604030504040204" pitchFamily="50" charset="-128"/>
              </a:rPr>
              <a:t>と</a:t>
            </a:r>
            <a:r>
              <a:rPr lang="en-US" altLang="ja-JP" sz="1600" err="1">
                <a:latin typeface="Meiryo UI" panose="020B0604030504040204" pitchFamily="50" charset="-128"/>
                <a:ea typeface="Meiryo UI" panose="020B0604030504040204" pitchFamily="50" charset="-128"/>
              </a:rPr>
              <a:t>HaptX</a:t>
            </a:r>
            <a:r>
              <a:rPr lang="ja-JP" altLang="en-US" sz="1600">
                <a:latin typeface="Meiryo UI" panose="020B0604030504040204" pitchFamily="50" charset="-128"/>
                <a:ea typeface="Meiryo UI" panose="020B0604030504040204" pitchFamily="50" charset="-128"/>
              </a:rPr>
              <a:t>と共に、</a:t>
            </a:r>
            <a:r>
              <a:rPr lang="en-US" altLang="ja-JP" sz="1600">
                <a:latin typeface="Meiryo UI" panose="020B0604030504040204" pitchFamily="50" charset="-128"/>
                <a:ea typeface="Meiryo UI" panose="020B0604030504040204" pitchFamily="50" charset="-128"/>
              </a:rPr>
              <a:t>Tangible</a:t>
            </a:r>
            <a:r>
              <a:rPr lang="ja-JP" altLang="en-US" sz="1600">
                <a:latin typeface="Meiryo UI" panose="020B0604030504040204" pitchFamily="50" charset="-128"/>
                <a:ea typeface="Meiryo UI" panose="020B0604030504040204" pitchFamily="50" charset="-128"/>
              </a:rPr>
              <a:t>チームとして決勝に進出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2021/10</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err="1">
                <a:latin typeface="Meiryo UI" panose="020B0604030504040204" pitchFamily="50" charset="-128"/>
                <a:ea typeface="Meiryo UI" panose="020B0604030504040204" pitchFamily="50" charset="-128"/>
              </a:rPr>
              <a:t>VoJEXT</a:t>
            </a:r>
            <a:r>
              <a:rPr lang="ja-JP" altLang="en-US" sz="1600">
                <a:latin typeface="Meiryo UI" panose="020B0604030504040204" pitchFamily="50" charset="-128"/>
                <a:ea typeface="Meiryo UI" panose="020B0604030504040204" pitchFamily="50" charset="-128"/>
              </a:rPr>
              <a:t>プロジェクトを開始（</a:t>
            </a:r>
            <a:r>
              <a:rPr lang="en-US" altLang="ja-JP" sz="1600">
                <a:latin typeface="Meiryo UI" panose="020B0604030504040204" pitchFamily="50" charset="-128"/>
                <a:ea typeface="Meiryo UI" panose="020B0604030504040204" pitchFamily="50" charset="-128"/>
              </a:rPr>
              <a:t>2020/7</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手頃な価格で、市場志向の、多目的で転用しやすいロボット システムの設計、開発、実証が目的。</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製造および建設業界向けのスマートでスケーラブルな </a:t>
            </a:r>
            <a:r>
              <a:rPr lang="en-US" altLang="ja-JP" sz="1600">
                <a:latin typeface="Meiryo UI" panose="020B0604030504040204" pitchFamily="50" charset="-128"/>
                <a:ea typeface="Meiryo UI" panose="020B0604030504040204" pitchFamily="50" charset="-128"/>
              </a:rPr>
              <a:t>CPS </a:t>
            </a:r>
            <a:r>
              <a:rPr lang="ja-JP" altLang="en-US" sz="1600">
                <a:latin typeface="Meiryo UI" panose="020B0604030504040204" pitchFamily="50" charset="-128"/>
                <a:ea typeface="Meiryo UI" panose="020B0604030504040204" pitchFamily="50" charset="-128"/>
              </a:rPr>
              <a:t>エコシステムの主要コンポーネントの </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1 </a:t>
            </a:r>
            <a:r>
              <a:rPr lang="ja-JP" altLang="en-US" sz="1600">
                <a:latin typeface="Meiryo UI" panose="020B0604030504040204" pitchFamily="50" charset="-128"/>
                <a:ea typeface="Meiryo UI" panose="020B0604030504040204" pitchFamily="50" charset="-128"/>
              </a:rPr>
              <a:t>つとして開発予定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APRIL</a:t>
            </a:r>
            <a:r>
              <a:rPr lang="ja-JP" altLang="en-US" sz="1600">
                <a:latin typeface="Meiryo UI" panose="020B0604030504040204" pitchFamily="50" charset="-128"/>
                <a:ea typeface="Meiryo UI" panose="020B0604030504040204" pitchFamily="50" charset="-128"/>
              </a:rPr>
              <a:t>プロジェクトを開始（</a:t>
            </a:r>
            <a:r>
              <a:rPr lang="en-US" altLang="ja-JP" sz="1600">
                <a:latin typeface="Meiryo UI" panose="020B0604030504040204" pitchFamily="50" charset="-128"/>
                <a:ea typeface="Meiryo UI" panose="020B0604030504040204" pitchFamily="50" charset="-128"/>
              </a:rPr>
              <a:t>2020/4</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APRIL</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multipurpose robotics for </a:t>
            </a:r>
            <a:r>
              <a:rPr lang="en-US" altLang="ja-JP" sz="1600" err="1">
                <a:latin typeface="Meiryo UI" panose="020B0604030504040204" pitchFamily="50" charset="-128"/>
                <a:ea typeface="Meiryo UI" panose="020B0604030504040204" pitchFamily="50" charset="-128"/>
              </a:rPr>
              <a:t>mAniPulation</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  of </a:t>
            </a:r>
            <a:r>
              <a:rPr lang="en-US" altLang="ja-JP" sz="1600" err="1">
                <a:latin typeface="Meiryo UI" panose="020B0604030504040204" pitchFamily="50" charset="-128"/>
                <a:ea typeface="Meiryo UI" panose="020B0604030504040204" pitchFamily="50" charset="-128"/>
              </a:rPr>
              <a:t>defoRmable</a:t>
            </a:r>
            <a:r>
              <a:rPr lang="en-US" altLang="ja-JP" sz="1600">
                <a:latin typeface="Meiryo UI" panose="020B0604030504040204" pitchFamily="50" charset="-128"/>
                <a:ea typeface="Meiryo UI" panose="020B0604030504040204" pitchFamily="50" charset="-128"/>
              </a:rPr>
              <a:t> </a:t>
            </a:r>
            <a:r>
              <a:rPr lang="en-US" altLang="ja-JP" sz="1600" err="1">
                <a:latin typeface="Meiryo UI" panose="020B0604030504040204" pitchFamily="50" charset="-128"/>
                <a:ea typeface="Meiryo UI" panose="020B0604030504040204" pitchFamily="50" charset="-128"/>
              </a:rPr>
              <a:t>materIaLs</a:t>
            </a:r>
            <a:r>
              <a:rPr lang="en-US" altLang="ja-JP" sz="1600">
                <a:latin typeface="Meiryo UI" panose="020B0604030504040204" pitchFamily="50" charset="-128"/>
                <a:ea typeface="Meiryo UI" panose="020B0604030504040204" pitchFamily="50" charset="-128"/>
              </a:rPr>
              <a:t> in manufacturing processes</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  対象は柔軟で折り畳み可能な素材の操作、期間は</a:t>
            </a:r>
            <a:r>
              <a:rPr lang="en-US" altLang="ja-JP" sz="1600">
                <a:latin typeface="Meiryo UI" panose="020B0604030504040204" pitchFamily="50" charset="-128"/>
                <a:ea typeface="Meiryo UI" panose="020B0604030504040204" pitchFamily="50" charset="-128"/>
              </a:rPr>
              <a:t>40</a:t>
            </a:r>
            <a:r>
              <a:rPr lang="ja-JP" altLang="en-US" sz="1600">
                <a:latin typeface="Meiryo UI" panose="020B0604030504040204" pitchFamily="50" charset="-128"/>
                <a:ea typeface="Meiryo UI" panose="020B0604030504040204" pitchFamily="50" charset="-128"/>
              </a:rPr>
              <a:t>ヶ月、予算は約</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百万ユーロ</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UK</a:t>
            </a:r>
            <a:r>
              <a:rPr lang="ja-JP" altLang="en-US" sz="1600">
                <a:latin typeface="Meiryo UI" panose="020B0604030504040204" pitchFamily="50" charset="-128"/>
                <a:ea typeface="Meiryo UI" panose="020B0604030504040204" pitchFamily="50" charset="-128"/>
              </a:rPr>
              <a:t>の</a:t>
            </a:r>
            <a:r>
              <a:rPr lang="en-US" altLang="ja-JP" sz="1600">
                <a:latin typeface="Meiryo UI" panose="020B0604030504040204" pitchFamily="50" charset="-128"/>
                <a:ea typeface="Meiryo UI" panose="020B0604030504040204" pitchFamily="50" charset="-128"/>
              </a:rPr>
              <a:t>R&amp;D</a:t>
            </a:r>
            <a:r>
              <a:rPr lang="ja-JP" altLang="en-US" sz="1600">
                <a:latin typeface="Meiryo UI" panose="020B0604030504040204" pitchFamily="50" charset="-128"/>
                <a:ea typeface="Meiryo UI" panose="020B0604030504040204" pitchFamily="50" charset="-128"/>
              </a:rPr>
              <a:t>機構</a:t>
            </a:r>
            <a:r>
              <a:rPr lang="en-US" altLang="ja-JP" sz="1600">
                <a:latin typeface="Meiryo UI" panose="020B0604030504040204" pitchFamily="50" charset="-128"/>
                <a:ea typeface="Meiryo UI" panose="020B0604030504040204" pitchFamily="50" charset="-128"/>
              </a:rPr>
              <a:t>Innovate UK</a:t>
            </a:r>
            <a:r>
              <a:rPr lang="ja-JP" altLang="en-US" sz="1600">
                <a:latin typeface="Meiryo UI" panose="020B0604030504040204" pitchFamily="50" charset="-128"/>
                <a:ea typeface="Meiryo UI" panose="020B0604030504040204" pitchFamily="50" charset="-128"/>
              </a:rPr>
              <a:t>から</a:t>
            </a:r>
            <a:r>
              <a:rPr lang="en-US" altLang="ja-JP" sz="1600">
                <a:latin typeface="Meiryo UI" panose="020B0604030504040204" pitchFamily="50" charset="-128"/>
                <a:ea typeface="Meiryo UI" panose="020B0604030504040204" pitchFamily="50" charset="-128"/>
              </a:rPr>
              <a:t>650k</a:t>
            </a:r>
            <a:r>
              <a:rPr lang="ja-JP" altLang="en-US" sz="1600">
                <a:latin typeface="Meiryo UI" panose="020B0604030504040204" pitchFamily="50" charset="-128"/>
                <a:ea typeface="Meiryo UI" panose="020B0604030504040204" pitchFamily="50" charset="-128"/>
              </a:rPr>
              <a:t>ユーロの助成金を受ける（</a:t>
            </a:r>
            <a:r>
              <a:rPr lang="en-US" altLang="ja-JP" sz="1600">
                <a:latin typeface="Meiryo UI" panose="020B0604030504040204" pitchFamily="50" charset="-128"/>
                <a:ea typeface="Meiryo UI" panose="020B0604030504040204" pitchFamily="50" charset="-128"/>
              </a:rPr>
              <a:t>2019/4</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・放射線で汚染された</a:t>
            </a:r>
            <a:r>
              <a:rPr lang="en-US" altLang="ja-JP" sz="1600" err="1">
                <a:latin typeface="Meiryo UI" panose="020B0604030504040204" pitchFamily="50" charset="-128"/>
                <a:ea typeface="Meiryo UI" panose="020B0604030504040204" pitchFamily="50" charset="-128"/>
              </a:rPr>
              <a:t>GloveBox</a:t>
            </a:r>
            <a:r>
              <a:rPr lang="ja-JP" altLang="en-US" sz="1600">
                <a:latin typeface="Meiryo UI" panose="020B0604030504040204" pitchFamily="50" charset="-128"/>
                <a:ea typeface="Meiryo UI" panose="020B0604030504040204" pitchFamily="50" charset="-128"/>
              </a:rPr>
              <a:t>のレーザ切断及び切断物の廃棄への適用を検討するプロジェクトを開始</a:t>
            </a: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2018/2</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2019/1</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Human Brain Project</a:t>
            </a:r>
            <a:r>
              <a:rPr lang="ja-JP" altLang="en-US" sz="1600">
                <a:latin typeface="Meiryo UI" panose="020B0604030504040204" pitchFamily="50" charset="-128"/>
                <a:ea typeface="Meiryo UI" panose="020B0604030504040204" pitchFamily="50" charset="-128"/>
              </a:rPr>
              <a:t>とコラボレーションを実施し、</a:t>
            </a:r>
            <a:r>
              <a:rPr lang="en-US" altLang="ja-JP" sz="1600">
                <a:latin typeface="Meiryo UI" panose="020B0604030504040204" pitchFamily="50" charset="-128"/>
                <a:ea typeface="Meiryo UI" panose="020B0604030504040204" pitchFamily="50" charset="-128"/>
              </a:rPr>
              <a:t>HBP</a:t>
            </a:r>
            <a:r>
              <a:rPr lang="ja-JP" altLang="en-US" sz="1600">
                <a:latin typeface="Meiryo UI" panose="020B0604030504040204" pitchFamily="50" charset="-128"/>
                <a:ea typeface="Meiryo UI" panose="020B0604030504040204" pitchFamily="50" charset="-128"/>
              </a:rPr>
              <a:t>の持つ</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Neurorobotics Platform</a:t>
            </a:r>
            <a:r>
              <a:rPr lang="ja-JP" altLang="en-US" sz="1600">
                <a:latin typeface="Meiryo UI" panose="020B0604030504040204" pitchFamily="50" charset="-128"/>
                <a:ea typeface="Meiryo UI" panose="020B0604030504040204" pitchFamily="50" charset="-128"/>
              </a:rPr>
              <a:t>を用いたモータ制御を検討中（</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AVATAR-X</a:t>
            </a:r>
            <a:r>
              <a:rPr lang="ja-JP" altLang="en-US" sz="1600">
                <a:latin typeface="Meiryo UI" panose="020B0604030504040204" pitchFamily="50" charset="-128"/>
                <a:ea typeface="Meiryo UI" panose="020B0604030504040204" pitchFamily="50" charset="-128"/>
              </a:rPr>
              <a:t>コンソーシアムに参加</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267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3</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4031873"/>
          </a:xfrm>
          <a:prstGeom prst="rect">
            <a:avLst/>
          </a:prstGeom>
          <a:noFill/>
        </p:spPr>
        <p:txBody>
          <a:bodyPr wrap="square" rtlCol="0">
            <a:spAutoFit/>
          </a:bodyPr>
          <a:lstStyle/>
          <a:p>
            <a:r>
              <a:rPr lang="ja-JP" altLang="en-US" sz="1600" u="sng">
                <a:latin typeface="Meiryo UI" panose="020B0604030504040204" pitchFamily="50" charset="-128"/>
                <a:ea typeface="Meiryo UI" panose="020B0604030504040204" pitchFamily="50" charset="-128"/>
              </a:rPr>
              <a:t>〇</a:t>
            </a:r>
            <a:r>
              <a:rPr lang="en-US" altLang="ja-JP" sz="1600" u="sng">
                <a:latin typeface="Meiryo UI" panose="020B0604030504040204" pitchFamily="50" charset="-128"/>
                <a:ea typeface="Meiryo UI" panose="020B0604030504040204" pitchFamily="50" charset="-128"/>
              </a:rPr>
              <a:t>GITAI JAPAN</a:t>
            </a:r>
            <a:r>
              <a:rPr lang="ja-JP" altLang="en-US" sz="1600" u="sng">
                <a:latin typeface="Meiryo UI" panose="020B0604030504040204" pitchFamily="50" charset="-128"/>
                <a:ea typeface="Meiryo UI" panose="020B0604030504040204" pitchFamily="50" charset="-128"/>
              </a:rPr>
              <a:t>（日本、設立：</a:t>
            </a:r>
            <a:r>
              <a:rPr lang="en-US" altLang="ja-JP" sz="1600" u="sng">
                <a:latin typeface="Meiryo UI" panose="020B0604030504040204" pitchFamily="50" charset="-128"/>
                <a:ea typeface="Meiryo UI" panose="020B0604030504040204" pitchFamily="50" charset="-128"/>
              </a:rPr>
              <a:t>2017</a:t>
            </a:r>
            <a:r>
              <a:rPr lang="ja-JP" altLang="en-US" sz="1600" u="sng">
                <a:latin typeface="Meiryo UI" panose="020B0604030504040204" pitchFamily="50" charset="-128"/>
                <a:ea typeface="Meiryo UI" panose="020B0604030504040204" pitchFamily="50" charset="-128"/>
              </a:rPr>
              <a:t>年、従業員は</a:t>
            </a:r>
            <a:r>
              <a:rPr lang="en-US" altLang="ja-JP" sz="1600" u="sng">
                <a:latin typeface="Meiryo UI" panose="020B0604030504040204" pitchFamily="50" charset="-128"/>
                <a:ea typeface="Meiryo UI" panose="020B0604030504040204" pitchFamily="50" charset="-128"/>
              </a:rPr>
              <a:t>40</a:t>
            </a:r>
            <a:r>
              <a:rPr lang="ja-JP" altLang="en-US" sz="1600" u="sng">
                <a:latin typeface="Meiryo UI" panose="020B0604030504040204" pitchFamily="50" charset="-128"/>
                <a:ea typeface="Meiryo UI" panose="020B0604030504040204" pitchFamily="50" charset="-128"/>
              </a:rPr>
              <a:t>名程度？</a:t>
            </a:r>
            <a:r>
              <a:rPr lang="en-US" altLang="ja-JP" sz="1600" u="sng">
                <a:latin typeface="Meiryo UI" panose="020B0604030504040204" pitchFamily="50" charset="-128"/>
                <a:ea typeface="Meiryo UI" panose="020B0604030504040204" pitchFamily="50" charset="-128"/>
              </a:rPr>
              <a:t>@2022</a:t>
            </a:r>
            <a:r>
              <a:rPr lang="ja-JP" altLang="en-US" sz="1600" u="sng">
                <a:latin typeface="Meiryo UI" panose="020B0604030504040204" pitchFamily="50" charset="-128"/>
                <a:ea typeface="Meiryo UI" panose="020B0604030504040204" pitchFamily="50" charset="-128"/>
              </a:rPr>
              <a:t>）</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https://gitai.tech/</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・事業的には宇宙事業に特化。</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年ごろまでは遠隔操作ロボットの技術実証をメインとしていたが、</a:t>
            </a:r>
            <a:br>
              <a:rPr lang="en-US" altLang="ja-JP"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年の</a:t>
            </a:r>
            <a:r>
              <a:rPr lang="en-US" altLang="ja-JP" sz="1600">
                <a:latin typeface="Meiryo UI" panose="020B0604030504040204" pitchFamily="50" charset="-128"/>
                <a:ea typeface="Meiryo UI" panose="020B0604030504040204" pitchFamily="50" charset="-128"/>
              </a:rPr>
              <a:t>ISS</a:t>
            </a:r>
            <a:r>
              <a:rPr lang="ja-JP" altLang="en-US" sz="1600">
                <a:latin typeface="Meiryo UI" panose="020B0604030504040204" pitchFamily="50" charset="-128"/>
                <a:ea typeface="Meiryo UI" panose="020B0604030504040204" pitchFamily="50" charset="-128"/>
              </a:rPr>
              <a:t>船内での技術実証を実施した時期から、自律ロボットの開発に主軸が移り、遠隔操作は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自律制御のバックアップ的な位置づけとして開発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・遠隔操作時の操作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HMD</a:t>
            </a:r>
            <a:r>
              <a:rPr lang="ja-JP" altLang="en-US" sz="1600">
                <a:latin typeface="Meiryo UI" panose="020B0604030504040204" pitchFamily="50" charset="-128"/>
                <a:ea typeface="Meiryo UI" panose="020B0604030504040204" pitchFamily="50" charset="-128"/>
              </a:rPr>
              <a:t>＋パペット型の操作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で力覚</a:t>
            </a:r>
            <a:r>
              <a:rPr lang="en-US" altLang="ja-JP" sz="1600">
                <a:latin typeface="Meiryo UI" panose="020B0604030504040204" pitchFamily="50" charset="-128"/>
                <a:ea typeface="Meiryo UI" panose="020B0604030504040204" pitchFamily="50" charset="-128"/>
              </a:rPr>
              <a:t>F/B</a:t>
            </a:r>
            <a:r>
              <a:rPr lang="ja-JP" altLang="en-US" sz="1600">
                <a:latin typeface="Meiryo UI" panose="020B0604030504040204" pitchFamily="50" charset="-128"/>
                <a:ea typeface="Meiryo UI" panose="020B0604030504040204" pitchFamily="50" charset="-128"/>
              </a:rPr>
              <a:t>の機能もあり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年に</a:t>
            </a:r>
            <a:r>
              <a:rPr lang="en-US" altLang="ja-JP" sz="1600">
                <a:latin typeface="Meiryo UI" panose="020B0604030504040204" pitchFamily="50" charset="-128"/>
                <a:ea typeface="Meiryo UI" panose="020B0604030504040204" pitchFamily="50" charset="-128"/>
              </a:rPr>
              <a:t>ISS</a:t>
            </a:r>
            <a:r>
              <a:rPr lang="ja-JP" altLang="en-US" sz="1600">
                <a:latin typeface="Meiryo UI" panose="020B0604030504040204" pitchFamily="50" charset="-128"/>
                <a:ea typeface="Meiryo UI" panose="020B0604030504040204" pitchFamily="50" charset="-128"/>
              </a:rPr>
              <a:t>船外での自律ロボットアームの技術実証を予定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ISS</a:t>
            </a:r>
            <a:r>
              <a:rPr lang="ja-JP" altLang="en-US" sz="1600">
                <a:latin typeface="Meiryo UI" panose="020B0604030504040204" pitchFamily="50" charset="-128"/>
                <a:ea typeface="Meiryo UI" panose="020B0604030504040204" pitchFamily="50" charset="-128"/>
              </a:rPr>
              <a:t>向けの</a:t>
            </a:r>
            <a:r>
              <a:rPr lang="en-US" altLang="ja-JP" sz="1600">
                <a:latin typeface="Meiryo UI" panose="020B0604030504040204" pitchFamily="50" charset="-128"/>
                <a:ea typeface="Meiryo UI" panose="020B0604030504040204" pitchFamily="50" charset="-128"/>
              </a:rPr>
              <a:t>10m</a:t>
            </a:r>
            <a:r>
              <a:rPr lang="ja-JP" altLang="en-US" sz="1600">
                <a:latin typeface="Meiryo UI" panose="020B0604030504040204" pitchFamily="50" charset="-128"/>
                <a:ea typeface="Meiryo UI" panose="020B0604030504040204" pitchFamily="50" charset="-128"/>
              </a:rPr>
              <a:t>級大型自律ロボットアーム「</a:t>
            </a:r>
            <a:r>
              <a:rPr lang="en-US" altLang="ja-JP" sz="1600">
                <a:latin typeface="Meiryo UI" panose="020B0604030504040204" pitchFamily="50" charset="-128"/>
                <a:ea typeface="Meiryo UI" panose="020B0604030504040204" pitchFamily="50" charset="-128"/>
              </a:rPr>
              <a:t>GITAI S10</a:t>
            </a:r>
            <a:r>
              <a:rPr lang="ja-JP" altLang="en-US" sz="1600">
                <a:latin typeface="Meiryo UI" panose="020B0604030504040204" pitchFamily="50" charset="-128"/>
                <a:ea typeface="Meiryo UI" panose="020B0604030504040204" pitchFamily="50" charset="-128"/>
              </a:rPr>
              <a:t>」の地上での設計実証試験を完了</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月に米国ロスアンゼルスに新オフィスを開設し、米国市場への参入を本格化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月にトヨタと有人与圧ローバ向けロボットアームの開発に向けた共同研究契約を締結</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18</a:t>
            </a:r>
            <a:r>
              <a:rPr lang="ja-JP" altLang="en-US" sz="1600">
                <a:latin typeface="Meiryo UI" panose="020B0604030504040204" pitchFamily="50" charset="-128"/>
                <a:ea typeface="Meiryo UI" panose="020B0604030504040204" pitchFamily="50" charset="-128"/>
              </a:rPr>
              <a:t>億円の資金を調達</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2018</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JAXA</a:t>
            </a:r>
            <a:r>
              <a:rPr lang="ja-JP" altLang="en-US" sz="1600">
                <a:latin typeface="Meiryo UI" panose="020B0604030504040204" pitchFamily="50" charset="-128"/>
                <a:ea typeface="Meiryo UI" panose="020B0604030504040204" pitchFamily="50" charset="-128"/>
              </a:rPr>
              <a:t>と共同契約を締結</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月にスカパー</a:t>
            </a:r>
            <a:r>
              <a:rPr lang="en-US" altLang="ja-JP" sz="1600">
                <a:latin typeface="Meiryo UI" panose="020B0604030504040204" pitchFamily="50" charset="-128"/>
                <a:ea typeface="Meiryo UI" panose="020B0604030504040204" pitchFamily="50" charset="-128"/>
              </a:rPr>
              <a:t>JSAT</a:t>
            </a:r>
            <a:r>
              <a:rPr lang="ja-JP" altLang="en-US" sz="1600">
                <a:latin typeface="Meiryo UI" panose="020B0604030504040204" pitchFamily="50" charset="-128"/>
                <a:ea typeface="Meiryo UI" panose="020B0604030504040204" pitchFamily="50" charset="-128"/>
              </a:rPr>
              <a:t>とビジネスパートナーシップを探る</a:t>
            </a:r>
            <a:r>
              <a:rPr lang="en-US" altLang="ja-JP" sz="1600">
                <a:latin typeface="Meiryo UI" panose="020B0604030504040204" pitchFamily="50" charset="-128"/>
                <a:ea typeface="Meiryo UI" panose="020B0604030504040204" pitchFamily="50" charset="-128"/>
              </a:rPr>
              <a:t>MOU</a:t>
            </a:r>
            <a:r>
              <a:rPr lang="ja-JP" altLang="en-US" sz="1600">
                <a:latin typeface="Meiryo UI" panose="020B0604030504040204" pitchFamily="50" charset="-128"/>
                <a:ea typeface="Meiryo UI" panose="020B0604030504040204" pitchFamily="50" charset="-128"/>
              </a:rPr>
              <a:t>（基本合意書）を締結</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月に約</a:t>
            </a:r>
            <a:r>
              <a:rPr lang="en-US" altLang="ja-JP" sz="1600">
                <a:latin typeface="Meiryo UI" panose="020B0604030504040204" pitchFamily="50" charset="-128"/>
                <a:ea typeface="Meiryo UI" panose="020B0604030504040204" pitchFamily="50" charset="-128"/>
              </a:rPr>
              <a:t>4.5</a:t>
            </a:r>
            <a:r>
              <a:rPr lang="ja-JP" altLang="en-US" sz="1600">
                <a:latin typeface="Meiryo UI" panose="020B0604030504040204" pitchFamily="50" charset="-128"/>
                <a:ea typeface="Meiryo UI" panose="020B0604030504040204" pitchFamily="50" charset="-128"/>
              </a:rPr>
              <a:t>億円の資金を</a:t>
            </a:r>
            <a:r>
              <a:rPr lang="en-US" altLang="ja-JP" sz="1600">
                <a:latin typeface="Meiryo UI" panose="020B0604030504040204" pitchFamily="50" charset="-128"/>
                <a:ea typeface="Meiryo UI" panose="020B0604030504040204" pitchFamily="50" charset="-128"/>
              </a:rPr>
              <a:t>Spiral Ventures Japan</a:t>
            </a:r>
            <a:r>
              <a:rPr lang="ja-JP" altLang="en-US" sz="1600">
                <a:latin typeface="Meiryo UI" panose="020B0604030504040204" pitchFamily="50" charset="-128"/>
                <a:ea typeface="Meiryo UI" panose="020B0604030504040204" pitchFamily="50" charset="-128"/>
              </a:rPr>
              <a:t>より受領</a:t>
            </a:r>
          </a:p>
          <a:p>
            <a:r>
              <a:rPr lang="ja-JP" altLang="en-US" sz="1600">
                <a:latin typeface="Meiryo UI" panose="020B0604030504040204" pitchFamily="50" charset="-128"/>
                <a:ea typeface="Meiryo UI" panose="020B0604030504040204" pitchFamily="50" charset="-128"/>
              </a:rPr>
              <a:t>  資金は</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年末までに</a:t>
            </a:r>
            <a:r>
              <a:rPr lang="en-US" altLang="ja-JP" sz="1600">
                <a:latin typeface="Meiryo UI" panose="020B0604030504040204" pitchFamily="50" charset="-128"/>
                <a:ea typeface="Meiryo UI" panose="020B0604030504040204" pitchFamily="50" charset="-128"/>
              </a:rPr>
              <a:t>ISS</a:t>
            </a:r>
            <a:r>
              <a:rPr lang="ja-JP" altLang="en-US" sz="1600" err="1">
                <a:latin typeface="Meiryo UI" panose="020B0604030504040204" pitchFamily="50" charset="-128"/>
                <a:ea typeface="Meiryo UI" panose="020B0604030504040204" pitchFamily="50" charset="-128"/>
              </a:rPr>
              <a:t>での</a:t>
            </a:r>
            <a:r>
              <a:rPr lang="ja-JP" altLang="en-US" sz="1600">
                <a:latin typeface="Meiryo UI" panose="020B0604030504040204" pitchFamily="50" charset="-128"/>
                <a:ea typeface="Meiryo UI" panose="020B0604030504040204" pitchFamily="50" charset="-128"/>
              </a:rPr>
              <a:t>デモモデル製作に使用予定</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AVATAR-X</a:t>
            </a:r>
            <a:r>
              <a:rPr lang="ja-JP" altLang="en-US" sz="1600">
                <a:latin typeface="Meiryo UI" panose="020B0604030504040204" pitchFamily="50" charset="-128"/>
                <a:ea typeface="Meiryo UI" panose="020B0604030504040204" pitchFamily="50" charset="-128"/>
              </a:rPr>
              <a:t>コンソーシアムに参加</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6854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 50"/>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a:t>開発の背景</a:t>
            </a:r>
            <a:endParaRPr lang="en-US" altLang="ja-JP" sz="2400" b="1"/>
          </a:p>
        </p:txBody>
      </p:sp>
      <p:sp>
        <p:nvSpPr>
          <p:cNvPr id="7" name="Text Box 25">
            <a:extLst>
              <a:ext uri="{FF2B5EF4-FFF2-40B4-BE49-F238E27FC236}">
                <a16:creationId xmlns:a16="http://schemas.microsoft.com/office/drawing/2014/main" id="{C006397C-799E-48F2-8454-C191B60FAD66}"/>
              </a:ext>
            </a:extLst>
          </p:cNvPr>
          <p:cNvSpPr txBox="1">
            <a:spLocks noChangeArrowheads="1"/>
          </p:cNvSpPr>
          <p:nvPr/>
        </p:nvSpPr>
        <p:spPr bwMode="auto">
          <a:xfrm>
            <a:off x="208800" y="788055"/>
            <a:ext cx="8636001" cy="5997402"/>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en-US" altLang="ja-JP" b="1" u="sng" dirty="0">
                <a:latin typeface="Meiryo UI" panose="020B0604030504040204" pitchFamily="50" charset="-128"/>
                <a:ea typeface="Meiryo UI" panose="020B0604030504040204" pitchFamily="50" charset="-128"/>
              </a:rPr>
              <a:t>(4) </a:t>
            </a:r>
            <a:r>
              <a:rPr lang="ja-JP" altLang="en-US" b="1" u="sng" dirty="0">
                <a:latin typeface="Meiryo UI" panose="020B0604030504040204" pitchFamily="50" charset="-128"/>
                <a:ea typeface="Meiryo UI" panose="020B0604030504040204" pitchFamily="50" charset="-128"/>
              </a:rPr>
              <a:t>当社の現状（補足</a:t>
            </a:r>
            <a:r>
              <a:rPr lang="en-US" altLang="ja-JP" b="1" u="sng" dirty="0">
                <a:latin typeface="Meiryo UI" panose="020B0604030504040204" pitchFamily="50" charset="-128"/>
                <a:ea typeface="Meiryo UI" panose="020B0604030504040204" pitchFamily="50" charset="-128"/>
              </a:rPr>
              <a:t>2 3C</a:t>
            </a:r>
            <a:r>
              <a:rPr lang="ja-JP" altLang="en-US" b="1" u="sng" dirty="0">
                <a:latin typeface="Meiryo UI" panose="020B0604030504040204" pitchFamily="50" charset="-128"/>
                <a:ea typeface="Meiryo UI" panose="020B0604030504040204" pitchFamily="50" charset="-128"/>
              </a:rPr>
              <a:t>分析・自社参照）</a:t>
            </a:r>
            <a:endParaRPr lang="en-US" altLang="ja-JP" b="1" u="sng" dirty="0">
              <a:latin typeface="Meiryo UI" panose="020B0604030504040204" pitchFamily="50" charset="-128"/>
              <a:ea typeface="Meiryo UI" panose="020B0604030504040204" pitchFamily="50" charset="-128"/>
            </a:endParaRPr>
          </a:p>
          <a:p>
            <a:pPr marL="85725" indent="-85725">
              <a:spcBef>
                <a:spcPts val="600"/>
              </a:spcBef>
            </a:pPr>
            <a:r>
              <a:rPr lang="ja-JP" altLang="en-US" sz="1800" dirty="0">
                <a:latin typeface="Meiryo UI" panose="020B0604030504040204" pitchFamily="50" charset="-128"/>
                <a:ea typeface="Meiryo UI" panose="020B0604030504040204" pitchFamily="50" charset="-128"/>
              </a:rPr>
              <a:t>・</a:t>
            </a:r>
            <a:r>
              <a:rPr lang="en-US" altLang="ja-JP" sz="1800" dirty="0">
                <a:latin typeface="Meiryo UI" panose="020B0604030504040204" pitchFamily="50" charset="-128"/>
                <a:ea typeface="Meiryo UI" panose="020B0604030504040204" pitchFamily="50" charset="-128"/>
              </a:rPr>
              <a:t>2022</a:t>
            </a:r>
            <a:r>
              <a:rPr lang="ja-JP" altLang="en-US" sz="1800" dirty="0">
                <a:latin typeface="Meiryo UI" panose="020B0604030504040204" pitchFamily="50" charset="-128"/>
                <a:ea typeface="Meiryo UI" panose="020B0604030504040204" pitchFamily="50" charset="-128"/>
              </a:rPr>
              <a:t>年度までの</a:t>
            </a:r>
            <a:r>
              <a:rPr lang="ja-JP" altLang="en-US" dirty="0">
                <a:latin typeface="Meiryo UI" panose="020B0604030504040204" pitchFamily="50" charset="-128"/>
                <a:ea typeface="Meiryo UI" panose="020B0604030504040204" pitchFamily="50" charset="-128"/>
              </a:rPr>
              <a:t>重点基礎開発にて、</a:t>
            </a:r>
            <a:r>
              <a:rPr lang="ja-JP" altLang="en-US" b="1" dirty="0">
                <a:latin typeface="Meiryo UI" panose="020B0604030504040204" pitchFamily="50" charset="-128"/>
                <a:ea typeface="Meiryo UI" panose="020B0604030504040204" pitchFamily="50" charset="-128"/>
              </a:rPr>
              <a:t>差別化技術である視覚的力触覚技術をはじめとする人の認知特性を利用した操作</a:t>
            </a:r>
            <a:r>
              <a:rPr lang="en-US" altLang="ja-JP" b="1" dirty="0">
                <a:latin typeface="Meiryo UI" panose="020B0604030504040204" pitchFamily="50" charset="-128"/>
                <a:ea typeface="Meiryo UI" panose="020B0604030504040204" pitchFamily="50" charset="-128"/>
              </a:rPr>
              <a:t>I/F</a:t>
            </a:r>
            <a:r>
              <a:rPr lang="ja-JP" altLang="en-US" b="1" dirty="0">
                <a:latin typeface="Meiryo UI" panose="020B0604030504040204" pitchFamily="50" charset="-128"/>
                <a:ea typeface="Meiryo UI" panose="020B0604030504040204" pitchFamily="50" charset="-128"/>
              </a:rPr>
              <a:t>技術と、人操作データによるサブタスク分節化をベースとした段階的な自動化技術を開発</a:t>
            </a:r>
            <a:r>
              <a:rPr lang="ja-JP" altLang="en-US" dirty="0">
                <a:latin typeface="Meiryo UI" panose="020B0604030504040204" pitchFamily="50" charset="-128"/>
                <a:ea typeface="Meiryo UI" panose="020B0604030504040204" pitchFamily="50" charset="-128"/>
              </a:rPr>
              <a:t>し、各</a:t>
            </a:r>
            <a:r>
              <a:rPr lang="ja-JP" altLang="en-US" sz="1800" dirty="0">
                <a:latin typeface="Meiryo UI" panose="020B0604030504040204" pitchFamily="50" charset="-128"/>
                <a:ea typeface="Meiryo UI" panose="020B0604030504040204" pitchFamily="50" charset="-128"/>
              </a:rPr>
              <a:t>要素技術を統合した遠隔操作システムの開発と遠隔操作サービスの事業化に向けた概念実証と社内外への提案活動を実施中</a:t>
            </a:r>
            <a:endParaRPr lang="en-US" altLang="ja-JP" dirty="0">
              <a:latin typeface="Meiryo UI" panose="020B0604030504040204" pitchFamily="50" charset="-128"/>
              <a:ea typeface="Meiryo UI" panose="020B0604030504040204" pitchFamily="50" charset="-128"/>
            </a:endParaRPr>
          </a:p>
          <a:p>
            <a:pPr marL="85725" indent="-85725">
              <a:spcBef>
                <a:spcPts val="600"/>
              </a:spcBef>
            </a:pPr>
            <a:r>
              <a:rPr lang="ja-JP" altLang="en-US" dirty="0">
                <a:latin typeface="Meiryo UI" panose="020B0604030504040204" pitchFamily="50" charset="-128"/>
                <a:ea typeface="Meiryo UI" panose="020B0604030504040204" pitchFamily="50" charset="-128"/>
              </a:rPr>
              <a:t>・提案活動の結果の一例として、</a:t>
            </a:r>
            <a:r>
              <a:rPr lang="en-US" altLang="ja-JP" b="1" dirty="0">
                <a:latin typeface="Meiryo UI" panose="020B0604030504040204" pitchFamily="50" charset="-128"/>
                <a:ea typeface="Meiryo UI" panose="020B0604030504040204" pitchFamily="50" charset="-128"/>
              </a:rPr>
              <a:t>NTT</a:t>
            </a:r>
            <a:r>
              <a:rPr lang="ja-JP" altLang="en-US" b="1" dirty="0">
                <a:latin typeface="Meiryo UI" panose="020B0604030504040204" pitchFamily="50" charset="-128"/>
                <a:ea typeface="Meiryo UI" panose="020B0604030504040204" pitchFamily="50" charset="-128"/>
              </a:rPr>
              <a:t>のアクセスサービスシステム研究所と共同で遠距離での遠隔操作実証実験（</a:t>
            </a:r>
            <a:r>
              <a:rPr lang="en-US" altLang="ja-JP" b="1" dirty="0">
                <a:latin typeface="Meiryo UI" panose="020B0604030504040204" pitchFamily="50" charset="-128"/>
                <a:ea typeface="Meiryo UI" panose="020B0604030504040204" pitchFamily="50" charset="-128"/>
              </a:rPr>
              <a:t>2023</a:t>
            </a:r>
            <a:r>
              <a:rPr lang="ja-JP" altLang="en-US" b="1" dirty="0">
                <a:latin typeface="Meiryo UI" panose="020B0604030504040204" pitchFamily="50" charset="-128"/>
                <a:ea typeface="Meiryo UI" panose="020B0604030504040204" pitchFamily="50" charset="-128"/>
              </a:rPr>
              <a:t>年</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月～</a:t>
            </a:r>
            <a:r>
              <a:rPr lang="en-US" altLang="ja-JP" b="1" dirty="0">
                <a:latin typeface="Meiryo UI" panose="020B0604030504040204" pitchFamily="50" charset="-128"/>
                <a:ea typeface="Meiryo UI" panose="020B0604030504040204" pitchFamily="50" charset="-128"/>
              </a:rPr>
              <a:t>3</a:t>
            </a:r>
            <a:r>
              <a:rPr lang="ja-JP" altLang="en-US" b="1" dirty="0">
                <a:latin typeface="Meiryo UI" panose="020B0604030504040204" pitchFamily="50" charset="-128"/>
                <a:ea typeface="Meiryo UI" panose="020B0604030504040204" pitchFamily="50" charset="-128"/>
              </a:rPr>
              <a:t>月を予定）の実施に向けて社会本・</a:t>
            </a:r>
            <a:r>
              <a:rPr lang="en-US" altLang="ja-JP" b="1" dirty="0">
                <a:latin typeface="Meiryo UI" panose="020B0604030504040204" pitchFamily="50" charset="-128"/>
                <a:ea typeface="Meiryo UI" panose="020B0604030504040204" pitchFamily="50" charset="-128"/>
              </a:rPr>
              <a:t>C</a:t>
            </a:r>
            <a:r>
              <a:rPr lang="ja-JP" altLang="en-US" b="1" dirty="0">
                <a:latin typeface="Meiryo UI" panose="020B0604030504040204" pitchFamily="50" charset="-128"/>
                <a:ea typeface="Meiryo UI" panose="020B0604030504040204" pitchFamily="50" charset="-128"/>
              </a:rPr>
              <a:t>電と共に協議中</a:t>
            </a:r>
            <a:r>
              <a:rPr lang="ja-JP" altLang="en-US" dirty="0">
                <a:latin typeface="Meiryo UI" panose="020B0604030504040204" pitchFamily="50" charset="-128"/>
                <a:ea typeface="Meiryo UI" panose="020B0604030504040204" pitchFamily="50" charset="-128"/>
              </a:rPr>
              <a:t>。今回の連携を通じて、遠隔操作技術として社外連携領域として考えていた通信技術において、将来的に</a:t>
            </a:r>
            <a:r>
              <a:rPr lang="en-US" altLang="ja-JP" dirty="0">
                <a:latin typeface="Meiryo UI" panose="020B0604030504040204" pitchFamily="50" charset="-128"/>
                <a:ea typeface="Meiryo UI" panose="020B0604030504040204" pitchFamily="50" charset="-128"/>
              </a:rPr>
              <a:t>NTT</a:t>
            </a:r>
            <a:r>
              <a:rPr lang="ja-JP" altLang="en-US" dirty="0">
                <a:latin typeface="Meiryo UI" panose="020B0604030504040204" pitchFamily="50" charset="-128"/>
                <a:ea typeface="Meiryo UI" panose="020B0604030504040204" pitchFamily="50" charset="-128"/>
              </a:rPr>
              <a:t>との全般的な連携へと繋げることを計画</a:t>
            </a:r>
            <a:endParaRPr lang="en-US" altLang="ja-JP" dirty="0">
              <a:latin typeface="Meiryo UI" panose="020B0604030504040204" pitchFamily="50" charset="-128"/>
              <a:ea typeface="Meiryo UI" panose="020B0604030504040204" pitchFamily="50" charset="-128"/>
            </a:endParaRPr>
          </a:p>
          <a:p>
            <a:pPr marL="85725" indent="-85725">
              <a:spcBef>
                <a:spcPts val="600"/>
              </a:spcBef>
            </a:pPr>
            <a:r>
              <a:rPr lang="ja-JP" altLang="en-US" sz="1800" dirty="0">
                <a:latin typeface="Meiryo UI" panose="020B0604030504040204" pitchFamily="50" charset="-128"/>
                <a:ea typeface="Meiryo UI" panose="020B0604030504040204" pitchFamily="50" charset="-128"/>
              </a:rPr>
              <a:t>・通電にて防衛事業向けに遠隔操作ロボット「</a:t>
            </a:r>
            <a:r>
              <a:rPr lang="en-US" altLang="ja-JP" sz="1800" dirty="0" err="1">
                <a:latin typeface="Meiryo UI" panose="020B0604030504040204" pitchFamily="50" charset="-128"/>
                <a:ea typeface="Meiryo UI" panose="020B0604030504040204" pitchFamily="50" charset="-128"/>
              </a:rPr>
              <a:t>DiaroiD</a:t>
            </a:r>
            <a:r>
              <a:rPr lang="ja-JP" altLang="en-US" sz="1800" dirty="0">
                <a:latin typeface="Meiryo UI" panose="020B0604030504040204" pitchFamily="50" charset="-128"/>
                <a:ea typeface="Meiryo UI" panose="020B0604030504040204" pitchFamily="50" charset="-128"/>
              </a:rPr>
              <a:t>」の</a:t>
            </a:r>
            <a:r>
              <a:rPr lang="en-US" altLang="ja-JP" sz="1800" dirty="0">
                <a:latin typeface="Meiryo UI" panose="020B0604030504040204" pitchFamily="50" charset="-128"/>
                <a:ea typeface="Meiryo UI" panose="020B0604030504040204" pitchFamily="50" charset="-128"/>
              </a:rPr>
              <a:t>3</a:t>
            </a:r>
            <a:r>
              <a:rPr lang="ja-JP" altLang="en-US" sz="1800" dirty="0">
                <a:latin typeface="Meiryo UI" panose="020B0604030504040204" pitchFamily="50" charset="-128"/>
                <a:ea typeface="Meiryo UI" panose="020B0604030504040204" pitchFamily="50" charset="-128"/>
              </a:rPr>
              <a:t>号機を製作し、</a:t>
            </a:r>
            <a:r>
              <a:rPr lang="en-US" altLang="ja-JP" sz="1800" dirty="0">
                <a:latin typeface="Meiryo UI" panose="020B0604030504040204" pitchFamily="50" charset="-128"/>
                <a:ea typeface="Meiryo UI" panose="020B0604030504040204" pitchFamily="50" charset="-128"/>
              </a:rPr>
              <a:t>2022</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6</a:t>
            </a:r>
            <a:r>
              <a:rPr lang="ja-JP" altLang="en-US" sz="1800" dirty="0">
                <a:latin typeface="Meiryo UI" panose="020B0604030504040204" pitchFamily="50" charset="-128"/>
                <a:ea typeface="Meiryo UI" panose="020B0604030504040204" pitchFamily="50" charset="-128"/>
              </a:rPr>
              <a:t>月のロボットワールド</a:t>
            </a:r>
            <a:r>
              <a:rPr lang="en-US" altLang="ja-JP" sz="1800" dirty="0">
                <a:latin typeface="Meiryo UI" panose="020B0604030504040204" pitchFamily="50" charset="-128"/>
                <a:ea typeface="Meiryo UI" panose="020B0604030504040204" pitchFamily="50" charset="-128"/>
              </a:rPr>
              <a:t>2022</a:t>
            </a:r>
            <a:r>
              <a:rPr lang="ja-JP" altLang="en-US" sz="1800" dirty="0">
                <a:latin typeface="Meiryo UI" panose="020B0604030504040204" pitchFamily="50" charset="-128"/>
                <a:ea typeface="Meiryo UI" panose="020B0604030504040204" pitchFamily="50" charset="-128"/>
              </a:rPr>
              <a:t>に出展。</a:t>
            </a:r>
            <a:r>
              <a:rPr lang="ja-JP" altLang="en-US" sz="1800" b="1" dirty="0">
                <a:latin typeface="Meiryo UI" panose="020B0604030504040204" pitchFamily="50" charset="-128"/>
                <a:ea typeface="Meiryo UI" panose="020B0604030504040204" pitchFamily="50" charset="-128"/>
              </a:rPr>
              <a:t>展示を通じて、</a:t>
            </a:r>
            <a:r>
              <a:rPr lang="en-US" altLang="ja-JP" sz="1800" b="1" dirty="0">
                <a:latin typeface="Meiryo UI" panose="020B0604030504040204" pitchFamily="50" charset="-128"/>
                <a:ea typeface="Meiryo UI" panose="020B0604030504040204" pitchFamily="50" charset="-128"/>
              </a:rPr>
              <a:t>EV</a:t>
            </a:r>
            <a:r>
              <a:rPr lang="ja-JP" altLang="en-US" sz="1800" b="1" dirty="0">
                <a:latin typeface="Meiryo UI" panose="020B0604030504040204" pitchFamily="50" charset="-128"/>
                <a:ea typeface="Meiryo UI" panose="020B0604030504040204" pitchFamily="50" charset="-128"/>
              </a:rPr>
              <a:t>用バッテリーの破壊試験作業への適用の引き合いがあり、現在コベルコ科研、製品評価技術基盤機構、</a:t>
            </a:r>
            <a:r>
              <a:rPr lang="en-US" altLang="ja-JP" sz="1800" b="1" dirty="0">
                <a:latin typeface="Meiryo UI" panose="020B0604030504040204" pitchFamily="50" charset="-128"/>
                <a:ea typeface="Meiryo UI" panose="020B0604030504040204" pitchFamily="50" charset="-128"/>
              </a:rPr>
              <a:t>JARI</a:t>
            </a:r>
            <a:r>
              <a:rPr lang="ja-JP" altLang="en-US" sz="1800" b="1" dirty="0">
                <a:latin typeface="Meiryo UI" panose="020B0604030504040204" pitchFamily="50" charset="-128"/>
                <a:ea typeface="Meiryo UI" panose="020B0604030504040204" pitchFamily="50" charset="-128"/>
              </a:rPr>
              <a:t>等に提案中</a:t>
            </a:r>
            <a:endParaRPr lang="en-US" altLang="ja-JP" sz="1800" b="1" u="sng" dirty="0">
              <a:solidFill>
                <a:srgbClr val="FF0000"/>
              </a:solidFill>
              <a:latin typeface="Meiryo UI" panose="020B0604030504040204" pitchFamily="50" charset="-128"/>
              <a:ea typeface="Meiryo UI" panose="020B0604030504040204" pitchFamily="50" charset="-128"/>
            </a:endParaRPr>
          </a:p>
          <a:p>
            <a:pPr marL="85725" indent="-85725">
              <a:spcBef>
                <a:spcPts val="600"/>
              </a:spcBef>
            </a:pPr>
            <a:r>
              <a:rPr lang="ja-JP" altLang="en-US" sz="1800" dirty="0">
                <a:latin typeface="Meiryo UI" panose="020B0604030504040204" pitchFamily="50" charset="-128"/>
                <a:ea typeface="Meiryo UI" panose="020B0604030504040204" pitchFamily="50" charset="-128"/>
              </a:rPr>
              <a:t>・本開発で開発予定の感覚刺激制御技術（ニューロフィードバック技術）に関連して、</a:t>
            </a:r>
            <a:r>
              <a:rPr lang="en-US" altLang="ja-JP" sz="1800" dirty="0">
                <a:latin typeface="Meiryo UI" panose="020B0604030504040204" pitchFamily="50" charset="-128"/>
                <a:ea typeface="Meiryo UI" panose="020B0604030504040204" pitchFamily="50" charset="-128"/>
              </a:rPr>
              <a:t>2017</a:t>
            </a:r>
            <a:r>
              <a:rPr lang="ja-JP" altLang="en-US" sz="1800" dirty="0">
                <a:latin typeface="Meiryo UI" panose="020B0604030504040204" pitchFamily="50" charset="-128"/>
                <a:ea typeface="Meiryo UI" panose="020B0604030504040204" pitchFamily="50" charset="-128"/>
              </a:rPr>
              <a:t>年から実施している</a:t>
            </a:r>
            <a:r>
              <a:rPr lang="en-US" altLang="ja-JP" sz="1800" dirty="0">
                <a:latin typeface="Meiryo UI" panose="020B0604030504040204" pitchFamily="50" charset="-128"/>
                <a:ea typeface="Meiryo UI" panose="020B0604030504040204" pitchFamily="50" charset="-128"/>
              </a:rPr>
              <a:t>MERL</a:t>
            </a:r>
            <a:r>
              <a:rPr lang="ja-JP" altLang="en-US" sz="1800" dirty="0">
                <a:latin typeface="Meiryo UI" panose="020B0604030504040204" pitchFamily="50" charset="-128"/>
                <a:ea typeface="Meiryo UI" panose="020B0604030504040204" pitchFamily="50" charset="-128"/>
              </a:rPr>
              <a:t>との共同研究にて、</a:t>
            </a:r>
            <a:r>
              <a:rPr lang="en-US" altLang="ja-JP" sz="1800" dirty="0">
                <a:latin typeface="Meiryo UI" panose="020B0604030504040204" pitchFamily="50" charset="-128"/>
                <a:ea typeface="Meiryo UI" panose="020B0604030504040204" pitchFamily="50" charset="-128"/>
              </a:rPr>
              <a:t>NeuroIPS2021</a:t>
            </a:r>
            <a:r>
              <a:rPr lang="ja-JP" altLang="en-US" sz="1800" dirty="0">
                <a:latin typeface="Meiryo UI" panose="020B0604030504040204" pitchFamily="50" charset="-128"/>
                <a:ea typeface="Meiryo UI" panose="020B0604030504040204" pitchFamily="50" charset="-128"/>
              </a:rPr>
              <a:t>での脳波に関する転移学習において被験者個人差に対するタスクで最高成績を収めるなど、</a:t>
            </a:r>
            <a:r>
              <a:rPr lang="ja-JP" altLang="en-US" sz="1800" b="1" dirty="0">
                <a:latin typeface="Meiryo UI" panose="020B0604030504040204" pitchFamily="50" charset="-128"/>
                <a:ea typeface="Meiryo UI" panose="020B0604030504040204" pitchFamily="50" charset="-128"/>
              </a:rPr>
              <a:t>被験者個人差に依存しない脳波データ処理技術、転移学習技術に強みを保有</a:t>
            </a:r>
            <a:endParaRPr lang="en-US" altLang="ja-JP" sz="1800" b="1" dirty="0">
              <a:latin typeface="Meiryo UI" panose="020B0604030504040204" pitchFamily="50" charset="-128"/>
              <a:ea typeface="Meiryo UI" panose="020B0604030504040204" pitchFamily="50" charset="-128"/>
            </a:endParaRPr>
          </a:p>
          <a:p>
            <a:pPr>
              <a:spcBef>
                <a:spcPts val="600"/>
              </a:spcBef>
            </a:pPr>
            <a:r>
              <a:rPr lang="ja-JP" altLang="en-US" b="1" dirty="0">
                <a:solidFill>
                  <a:srgbClr val="0000FF"/>
                </a:solidFill>
                <a:latin typeface="Meiryo UI" panose="020B0604030504040204" pitchFamily="50" charset="-128"/>
                <a:ea typeface="Meiryo UI" panose="020B0604030504040204" pitchFamily="50" charset="-128"/>
              </a:rPr>
              <a:t>当社現状としては、継続して事業化に向けて社内外への提案活動を実施中で、通電含めて実証実験に向けた動きが具体化しつつある状況。競合他社との差別化技術は、大きくは人の認知特性を利用した操作</a:t>
            </a:r>
            <a:r>
              <a:rPr lang="en-US" altLang="ja-JP" b="1" dirty="0">
                <a:solidFill>
                  <a:srgbClr val="0000FF"/>
                </a:solidFill>
                <a:latin typeface="Meiryo UI" panose="020B0604030504040204" pitchFamily="50" charset="-128"/>
                <a:ea typeface="Meiryo UI" panose="020B0604030504040204" pitchFamily="50" charset="-128"/>
              </a:rPr>
              <a:t>I/F</a:t>
            </a:r>
            <a:r>
              <a:rPr lang="ja-JP" altLang="en-US" b="1" dirty="0">
                <a:solidFill>
                  <a:srgbClr val="0000FF"/>
                </a:solidFill>
                <a:latin typeface="Meiryo UI" panose="020B0604030504040204" pitchFamily="50" charset="-128"/>
                <a:ea typeface="Meiryo UI" panose="020B0604030504040204" pitchFamily="50" charset="-128"/>
              </a:rPr>
              <a:t>技術と段階的な自動化技術の</a:t>
            </a:r>
            <a:r>
              <a:rPr lang="en-US" altLang="ja-JP" b="1" dirty="0">
                <a:solidFill>
                  <a:srgbClr val="0000FF"/>
                </a:solidFill>
                <a:latin typeface="Meiryo UI" panose="020B0604030504040204" pitchFamily="50" charset="-128"/>
                <a:ea typeface="Meiryo UI" panose="020B0604030504040204" pitchFamily="50" charset="-128"/>
              </a:rPr>
              <a:t>2</a:t>
            </a:r>
            <a:r>
              <a:rPr lang="ja-JP" altLang="en-US" b="1" dirty="0">
                <a:solidFill>
                  <a:srgbClr val="0000FF"/>
                </a:solidFill>
                <a:latin typeface="Meiryo UI" panose="020B0604030504040204" pitchFamily="50" charset="-128"/>
                <a:ea typeface="Meiryo UI" panose="020B0604030504040204" pitchFamily="50" charset="-128"/>
              </a:rPr>
              <a:t>点。脳波データ処理技術も</a:t>
            </a:r>
            <a:r>
              <a:rPr lang="en-US" altLang="ja-JP" b="1" dirty="0">
                <a:solidFill>
                  <a:srgbClr val="0000FF"/>
                </a:solidFill>
                <a:latin typeface="Meiryo UI" panose="020B0604030504040204" pitchFamily="50" charset="-128"/>
                <a:ea typeface="Meiryo UI" panose="020B0604030504040204" pitchFamily="50" charset="-128"/>
              </a:rPr>
              <a:t>MERL</a:t>
            </a:r>
            <a:r>
              <a:rPr lang="ja-JP" altLang="en-US" b="1" dirty="0">
                <a:solidFill>
                  <a:srgbClr val="0000FF"/>
                </a:solidFill>
                <a:latin typeface="Meiryo UI" panose="020B0604030504040204" pitchFamily="50" charset="-128"/>
                <a:ea typeface="Meiryo UI" panose="020B0604030504040204" pitchFamily="50" charset="-128"/>
              </a:rPr>
              <a:t>共研で技術的な強みになりつつある状況</a:t>
            </a:r>
            <a:endParaRPr lang="en-US" altLang="ja-JP" b="1" dirty="0">
              <a:solidFill>
                <a:srgbClr val="0000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63344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5016758"/>
          </a:xfrm>
          <a:prstGeom prst="rect">
            <a:avLst/>
          </a:prstGeom>
          <a:noFill/>
        </p:spPr>
        <p:txBody>
          <a:bodyPr wrap="square" rtlCol="0">
            <a:spAutoFit/>
          </a:bodyPr>
          <a:lstStyle/>
          <a:p>
            <a:r>
              <a:rPr lang="ja-JP" altLang="en-US" sz="1600" u="sng">
                <a:latin typeface="Meiryo UI" panose="020B0604030504040204" pitchFamily="50" charset="-128"/>
                <a:ea typeface="Meiryo UI" panose="020B0604030504040204" pitchFamily="50" charset="-128"/>
              </a:rPr>
              <a:t>〇メルティン</a:t>
            </a:r>
            <a:r>
              <a:rPr lang="en-US" altLang="ja-JP" sz="1600" u="sng">
                <a:latin typeface="Meiryo UI" panose="020B0604030504040204" pitchFamily="50" charset="-128"/>
                <a:ea typeface="Meiryo UI" panose="020B0604030504040204" pitchFamily="50" charset="-128"/>
              </a:rPr>
              <a:t>MMI</a:t>
            </a:r>
            <a:r>
              <a:rPr lang="ja-JP" altLang="en-US" sz="1600" u="sng">
                <a:latin typeface="Meiryo UI" panose="020B0604030504040204" pitchFamily="50" charset="-128"/>
                <a:ea typeface="Meiryo UI" panose="020B0604030504040204" pitchFamily="50" charset="-128"/>
              </a:rPr>
              <a:t>（</a:t>
            </a:r>
            <a:r>
              <a:rPr lang="en-US" altLang="ja-JP" sz="1600" u="sng">
                <a:latin typeface="Meiryo UI" panose="020B0604030504040204" pitchFamily="50" charset="-128"/>
                <a:ea typeface="Meiryo UI" panose="020B0604030504040204" pitchFamily="50" charset="-128"/>
              </a:rPr>
              <a:t>MELTIN</a:t>
            </a:r>
            <a:r>
              <a:rPr lang="ja-JP" altLang="en-US" sz="1600" u="sng">
                <a:latin typeface="Meiryo UI" panose="020B0604030504040204" pitchFamily="50" charset="-128"/>
                <a:ea typeface="Meiryo UI" panose="020B0604030504040204" pitchFamily="50" charset="-128"/>
              </a:rPr>
              <a:t>）（日本、設立：</a:t>
            </a:r>
            <a:r>
              <a:rPr lang="en-US" altLang="ja-JP" sz="1600" u="sng">
                <a:latin typeface="Meiryo UI" panose="020B0604030504040204" pitchFamily="50" charset="-128"/>
                <a:ea typeface="Meiryo UI" panose="020B0604030504040204" pitchFamily="50" charset="-128"/>
              </a:rPr>
              <a:t>2013</a:t>
            </a:r>
            <a:r>
              <a:rPr lang="ja-JP" altLang="en-US" sz="1600" u="sng">
                <a:latin typeface="Meiryo UI" panose="020B0604030504040204" pitchFamily="50" charset="-128"/>
                <a:ea typeface="Meiryo UI" panose="020B0604030504040204" pitchFamily="50" charset="-128"/>
              </a:rPr>
              <a:t>年、従業員は約</a:t>
            </a:r>
            <a:r>
              <a:rPr lang="en-US" altLang="ja-JP" sz="1600" u="sng">
                <a:latin typeface="Meiryo UI" panose="020B0604030504040204" pitchFamily="50" charset="-128"/>
                <a:ea typeface="Meiryo UI" panose="020B0604030504040204" pitchFamily="50" charset="-128"/>
              </a:rPr>
              <a:t>20</a:t>
            </a:r>
            <a:r>
              <a:rPr lang="ja-JP" altLang="en-US" sz="1600" u="sng">
                <a:latin typeface="Meiryo UI" panose="020B0604030504040204" pitchFamily="50" charset="-128"/>
                <a:ea typeface="Meiryo UI" panose="020B0604030504040204" pitchFamily="50" charset="-128"/>
              </a:rPr>
              <a:t>名～</a:t>
            </a:r>
            <a:r>
              <a:rPr lang="en-US" altLang="ja-JP" sz="1600" u="sng">
                <a:latin typeface="Meiryo UI" panose="020B0604030504040204" pitchFamily="50" charset="-128"/>
                <a:ea typeface="Meiryo UI" panose="020B0604030504040204" pitchFamily="50" charset="-128"/>
              </a:rPr>
              <a:t>50</a:t>
            </a:r>
            <a:r>
              <a:rPr lang="ja-JP" altLang="en-US" sz="1600" u="sng">
                <a:latin typeface="Meiryo UI" panose="020B0604030504040204" pitchFamily="50" charset="-128"/>
                <a:ea typeface="Meiryo UI" panose="020B0604030504040204" pitchFamily="50" charset="-128"/>
              </a:rPr>
              <a:t>名）</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https://www.meltin.jp/</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・遠隔操作技術と生体信号処理技術を開発。遠隔操作の操作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HMD</a:t>
            </a:r>
            <a:r>
              <a:rPr lang="ja-JP" altLang="en-US" sz="1600">
                <a:latin typeface="Meiryo UI" panose="020B0604030504040204" pitchFamily="50" charset="-128"/>
                <a:ea typeface="Meiryo UI" panose="020B0604030504040204" pitchFamily="50" charset="-128"/>
              </a:rPr>
              <a:t>＋パペット型アーム操作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＋グローブ型ハンド操作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月にロボットハンドを使用したニューロフィードバックによるリハビリテーションシステム「</a:t>
            </a:r>
            <a:r>
              <a:rPr lang="en-US" altLang="ja-JP" sz="1600" err="1">
                <a:latin typeface="Meiryo UI" panose="020B0604030504040204" pitchFamily="50" charset="-128"/>
                <a:ea typeface="Meiryo UI" panose="020B0604030504040204" pitchFamily="50" charset="-128"/>
              </a:rPr>
              <a:t>MELTz</a:t>
            </a:r>
            <a:r>
              <a:rPr lang="ja-JP" altLang="en-US" sz="1600">
                <a:latin typeface="Meiryo UI" panose="020B0604030504040204" pitchFamily="50" charset="-128"/>
                <a:ea typeface="Meiryo UI" panose="020B0604030504040204" pitchFamily="50" charset="-128"/>
              </a:rPr>
              <a:t>手指運動リハビリテーションシステム」の医療認証を取得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月に商船三井と外航海運業における船舶設備への遠隔操作ロボット導入に向けた覚書を締結</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ENEOS</a:t>
            </a:r>
            <a:r>
              <a:rPr lang="ja-JP" altLang="en-US" sz="1600">
                <a:latin typeface="Meiryo UI" panose="020B0604030504040204" pitchFamily="50" charset="-128"/>
                <a:ea typeface="Meiryo UI" panose="020B0604030504040204" pitchFamily="50" charset="-128"/>
              </a:rPr>
              <a:t>と</a:t>
            </a:r>
            <a:r>
              <a:rPr lang="en-US" altLang="ja-JP" sz="1600">
                <a:latin typeface="Meiryo UI" panose="020B0604030504040204" pitchFamily="50" charset="-128"/>
                <a:ea typeface="Meiryo UI" panose="020B0604030504040204" pitchFamily="50" charset="-128"/>
              </a:rPr>
              <a:t>MELTIN-β</a:t>
            </a:r>
            <a:r>
              <a:rPr lang="ja-JP" altLang="en-US" sz="1600">
                <a:latin typeface="Meiryo UI" panose="020B0604030504040204" pitchFamily="50" charset="-128"/>
                <a:ea typeface="Meiryo UI" panose="020B0604030504040204" pitchFamily="50" charset="-128"/>
              </a:rPr>
              <a:t>を使用した試験分析作業の実証実験を実施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月に順天堂大学とリハビリテーションシステムの臨床効果検証のための共同研究契約を締結</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MELTIN</a:t>
            </a:r>
            <a:r>
              <a:rPr lang="ja-JP" altLang="en-US" sz="1600">
                <a:latin typeface="Meiryo UI" panose="020B0604030504040204" pitchFamily="50" charset="-128"/>
                <a:ea typeface="Meiryo UI" panose="020B0604030504040204" pitchFamily="50" charset="-128"/>
              </a:rPr>
              <a:t>がアバターロボット実証試験機「</a:t>
            </a:r>
            <a:r>
              <a:rPr lang="en-US" altLang="ja-JP" sz="1600">
                <a:latin typeface="Meiryo UI" panose="020B0604030504040204" pitchFamily="50" charset="-128"/>
                <a:ea typeface="Meiryo UI" panose="020B0604030504040204" pitchFamily="50" charset="-128"/>
              </a:rPr>
              <a:t>MELTANT-</a:t>
            </a:r>
            <a:r>
              <a:rPr lang="el-GR" altLang="ja-JP" sz="1600">
                <a:latin typeface="Meiryo UI" panose="020B0604030504040204" pitchFamily="50" charset="-128"/>
                <a:ea typeface="Meiryo UI" panose="020B0604030504040204" pitchFamily="50" charset="-128"/>
              </a:rPr>
              <a:t>β</a:t>
            </a:r>
            <a:r>
              <a:rPr lang="ja-JP" altLang="el-GR"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を発表（</a:t>
            </a:r>
            <a:r>
              <a:rPr lang="en-US" altLang="ja-JP" sz="1600">
                <a:latin typeface="Meiryo UI" panose="020B0604030504040204" pitchFamily="50" charset="-128"/>
                <a:ea typeface="Meiryo UI" panose="020B0604030504040204" pitchFamily="50" charset="-128"/>
              </a:rPr>
              <a:t>2020/3/31</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METIN-β</a:t>
            </a:r>
            <a:r>
              <a:rPr lang="ja-JP" altLang="en-US" sz="1600">
                <a:latin typeface="Meiryo UI" panose="020B0604030504040204" pitchFamily="50" charset="-128"/>
                <a:ea typeface="Meiryo UI" panose="020B0604030504040204" pitchFamily="50" charset="-128"/>
              </a:rPr>
              <a:t>の適用先の事業としては建設業を例示</a:t>
            </a: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MELTANT-</a:t>
            </a:r>
            <a:r>
              <a:rPr lang="el-GR" altLang="ja-JP" sz="1600">
                <a:latin typeface="Meiryo UI" panose="020B0604030504040204" pitchFamily="50" charset="-128"/>
                <a:ea typeface="Meiryo UI" panose="020B0604030504040204" pitchFamily="50" charset="-128"/>
              </a:rPr>
              <a:t>β</a:t>
            </a:r>
            <a:r>
              <a:rPr lang="ja-JP" altLang="en-US" sz="1600">
                <a:latin typeface="Meiryo UI" panose="020B0604030504040204" pitchFamily="50" charset="-128"/>
                <a:ea typeface="Meiryo UI" panose="020B0604030504040204" pitchFamily="50" charset="-128"/>
              </a:rPr>
              <a:t>の具体的な導入事例の一つとして、建設業界での活用に向けて事業連携が進行中</a:t>
            </a:r>
          </a:p>
          <a:p>
            <a:r>
              <a:rPr lang="ja-JP" altLang="en-US" sz="1600">
                <a:latin typeface="Meiryo UI" panose="020B0604030504040204" pitchFamily="50" charset="-128"/>
                <a:ea typeface="Meiryo UI" panose="020B0604030504040204" pitchFamily="50" charset="-128"/>
              </a:rPr>
              <a:t>・首相官邸で開催された「総合科学技術・イノベーション会議」において、</a:t>
            </a:r>
          </a:p>
          <a:p>
            <a:r>
              <a:rPr lang="ja-JP" altLang="en-US" sz="1600">
                <a:latin typeface="Meiryo UI" panose="020B0604030504040204" pitchFamily="50" charset="-128"/>
                <a:ea typeface="Meiryo UI" panose="020B0604030504040204" pitchFamily="50" charset="-128"/>
              </a:rPr>
              <a:t>アバターロボット「</a:t>
            </a:r>
            <a:r>
              <a:rPr lang="en-US" altLang="ja-JP" sz="1600">
                <a:latin typeface="Meiryo UI" panose="020B0604030504040204" pitchFamily="50" charset="-128"/>
                <a:ea typeface="Meiryo UI" panose="020B0604030504040204" pitchFamily="50" charset="-128"/>
              </a:rPr>
              <a:t>MELTANT-</a:t>
            </a:r>
            <a:r>
              <a:rPr lang="el-GR" altLang="ja-JP" sz="1600">
                <a:latin typeface="Meiryo UI" panose="020B0604030504040204" pitchFamily="50" charset="-128"/>
                <a:ea typeface="Meiryo UI" panose="020B0604030504040204" pitchFamily="50" charset="-128"/>
              </a:rPr>
              <a:t>α</a:t>
            </a:r>
            <a:r>
              <a:rPr lang="ja-JP" altLang="el-GR" sz="160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の実機稼働デモンストレーションを実施（</a:t>
            </a:r>
            <a:r>
              <a:rPr lang="en-US" altLang="ja-JP" sz="1600">
                <a:latin typeface="Meiryo UI" panose="020B0604030504040204" pitchFamily="50" charset="-128"/>
                <a:ea typeface="Meiryo UI" panose="020B0604030504040204" pitchFamily="50" charset="-128"/>
              </a:rPr>
              <a:t>2020/1/23</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MELTIN</a:t>
            </a:r>
            <a:r>
              <a:rPr lang="ja-JP" altLang="en-US" sz="1600">
                <a:latin typeface="Meiryo UI" panose="020B0604030504040204" pitchFamily="50" charset="-128"/>
                <a:ea typeface="Meiryo UI" panose="020B0604030504040204" pitchFamily="50" charset="-128"/>
              </a:rPr>
              <a:t>と三井住友海上 「アバターロボット保険」開発に関する協業取組を開始（</a:t>
            </a:r>
            <a:r>
              <a:rPr lang="en-US" altLang="ja-JP" sz="1600">
                <a:latin typeface="Meiryo UI" panose="020B0604030504040204" pitchFamily="50" charset="-128"/>
                <a:ea typeface="Meiryo UI" panose="020B0604030504040204" pitchFamily="50" charset="-128"/>
              </a:rPr>
              <a:t>2019/12/27</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・シリーズ</a:t>
            </a:r>
            <a:r>
              <a:rPr lang="en-US" altLang="ja-JP" sz="1600">
                <a:latin typeface="Meiryo UI" panose="020B0604030504040204" pitchFamily="50" charset="-128"/>
                <a:ea typeface="Meiryo UI" panose="020B0604030504040204" pitchFamily="50" charset="-128"/>
              </a:rPr>
              <a:t>B</a:t>
            </a:r>
            <a:r>
              <a:rPr lang="ja-JP" altLang="en-US" sz="1600">
                <a:latin typeface="Meiryo UI" panose="020B0604030504040204" pitchFamily="50" charset="-128"/>
                <a:ea typeface="Meiryo UI" panose="020B0604030504040204" pitchFamily="50" charset="-128"/>
              </a:rPr>
              <a:t>ラウンドで</a:t>
            </a:r>
            <a:r>
              <a:rPr lang="en-US" altLang="ja-JP" sz="1600">
                <a:latin typeface="Meiryo UI" panose="020B0604030504040204" pitchFamily="50" charset="-128"/>
                <a:ea typeface="Meiryo UI" panose="020B0604030504040204" pitchFamily="50" charset="-128"/>
              </a:rPr>
              <a:t>20.2</a:t>
            </a:r>
            <a:r>
              <a:rPr lang="ja-JP" altLang="en-US" sz="1600">
                <a:latin typeface="Meiryo UI" panose="020B0604030504040204" pitchFamily="50" charset="-128"/>
                <a:ea typeface="Meiryo UI" panose="020B0604030504040204" pitchFamily="50" charset="-128"/>
              </a:rPr>
              <a:t>億円を調達し、サイボーグ技術の開発と実用化を加速（</a:t>
            </a:r>
            <a:r>
              <a:rPr lang="en-US" altLang="ja-JP" sz="1600">
                <a:latin typeface="Meiryo UI" panose="020B0604030504040204" pitchFamily="50" charset="-128"/>
                <a:ea typeface="Meiryo UI" panose="020B0604030504040204" pitchFamily="50" charset="-128"/>
              </a:rPr>
              <a:t>2018/10/17</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  出資元は大日本住友製薬株式会社、第一生命保険株式会社、</a:t>
            </a:r>
            <a:r>
              <a:rPr lang="en-US" altLang="ja-JP" sz="1600">
                <a:latin typeface="Meiryo UI" panose="020B0604030504040204" pitchFamily="50" charset="-128"/>
                <a:ea typeface="Meiryo UI" panose="020B0604030504040204" pitchFamily="50" charset="-128"/>
              </a:rPr>
              <a:t>SBI</a:t>
            </a:r>
            <a:r>
              <a:rPr lang="ja-JP" altLang="en-US" sz="1600">
                <a:latin typeface="Meiryo UI" panose="020B0604030504040204" pitchFamily="50" charset="-128"/>
                <a:ea typeface="Meiryo UI" panose="020B0604030504040204" pitchFamily="50" charset="-128"/>
              </a:rPr>
              <a:t>インベストメント株式会社</a:t>
            </a:r>
          </a:p>
          <a:p>
            <a:r>
              <a:rPr lang="ja-JP" altLang="en-US" sz="1600">
                <a:latin typeface="Meiryo UI" panose="020B0604030504040204" pitchFamily="50" charset="-128"/>
                <a:ea typeface="Meiryo UI" panose="020B0604030504040204" pitchFamily="50" charset="-128"/>
              </a:rPr>
              <a:t>・国際宇宙ステーションでのクルー作業代替へ向け</a:t>
            </a:r>
            <a:r>
              <a:rPr lang="en-US" altLang="ja-JP" sz="1600">
                <a:latin typeface="Meiryo UI" panose="020B0604030504040204" pitchFamily="50" charset="-128"/>
                <a:ea typeface="Meiryo UI" panose="020B0604030504040204" pitchFamily="50" charset="-128"/>
              </a:rPr>
              <a:t>JAXA</a:t>
            </a:r>
            <a:r>
              <a:rPr lang="ja-JP" altLang="en-US" sz="1600">
                <a:latin typeface="Meiryo UI" panose="020B0604030504040204" pitchFamily="50" charset="-128"/>
                <a:ea typeface="Meiryo UI" panose="020B0604030504040204" pitchFamily="50" charset="-128"/>
              </a:rPr>
              <a:t>とのアバターロボット初期実証を実施（</a:t>
            </a:r>
            <a:r>
              <a:rPr lang="en-US" altLang="ja-JP" sz="1600">
                <a:latin typeface="Meiryo UI" panose="020B0604030504040204" pitchFamily="50" charset="-128"/>
                <a:ea typeface="Meiryo UI" panose="020B0604030504040204" pitchFamily="50" charset="-128"/>
              </a:rPr>
              <a:t>2018/5/30</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AVATAR-X</a:t>
            </a:r>
            <a:r>
              <a:rPr lang="ja-JP" altLang="en-US" sz="1600">
                <a:latin typeface="Meiryo UI" panose="020B0604030504040204" pitchFamily="50" charset="-128"/>
                <a:ea typeface="Meiryo UI" panose="020B0604030504040204" pitchFamily="50" charset="-128"/>
              </a:rPr>
              <a:t>コンソーシアムに参加</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7694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5</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4031873"/>
          </a:xfrm>
          <a:prstGeom prst="rect">
            <a:avLst/>
          </a:prstGeom>
          <a:noFill/>
        </p:spPr>
        <p:txBody>
          <a:bodyPr wrap="square" rtlCol="0">
            <a:spAutoFit/>
          </a:bodyPr>
          <a:lstStyle/>
          <a:p>
            <a:r>
              <a:rPr lang="ja-JP" altLang="en-US" sz="1600" u="sng">
                <a:latin typeface="Meiryo UI" panose="020B0604030504040204" pitchFamily="50" charset="-128"/>
                <a:ea typeface="Meiryo UI" panose="020B0604030504040204" pitchFamily="50" charset="-128"/>
              </a:rPr>
              <a:t>〇</a:t>
            </a:r>
            <a:r>
              <a:rPr lang="en-US" altLang="ja-JP" sz="1600" u="sng">
                <a:latin typeface="Meiryo UI" panose="020B0604030504040204" pitchFamily="50" charset="-128"/>
                <a:ea typeface="Meiryo UI" panose="020B0604030504040204" pitchFamily="50" charset="-128"/>
              </a:rPr>
              <a:t>Ugo</a:t>
            </a:r>
            <a:r>
              <a:rPr lang="ja-JP" altLang="en-US" sz="1600" u="sng">
                <a:latin typeface="Meiryo UI" panose="020B0604030504040204" pitchFamily="50" charset="-128"/>
                <a:ea typeface="Meiryo UI" panose="020B0604030504040204" pitchFamily="50" charset="-128"/>
              </a:rPr>
              <a:t>株式会社（旧</a:t>
            </a:r>
            <a:r>
              <a:rPr lang="en-US" altLang="ja-JP" sz="1600" u="sng">
                <a:latin typeface="Meiryo UI" panose="020B0604030504040204" pitchFamily="50" charset="-128"/>
                <a:ea typeface="Meiryo UI" panose="020B0604030504040204" pitchFamily="50" charset="-128"/>
              </a:rPr>
              <a:t>Mira Robotics</a:t>
            </a:r>
            <a:r>
              <a:rPr lang="ja-JP" altLang="en-US" sz="1600" u="sng">
                <a:latin typeface="Meiryo UI" panose="020B0604030504040204" pitchFamily="50" charset="-128"/>
                <a:ea typeface="Meiryo UI" panose="020B0604030504040204" pitchFamily="50" charset="-128"/>
              </a:rPr>
              <a:t>株式会社、日本、設立：</a:t>
            </a:r>
            <a:r>
              <a:rPr lang="en-US" altLang="ja-JP" sz="1600" u="sng">
                <a:latin typeface="Meiryo UI" panose="020B0604030504040204" pitchFamily="50" charset="-128"/>
                <a:ea typeface="Meiryo UI" panose="020B0604030504040204" pitchFamily="50" charset="-128"/>
              </a:rPr>
              <a:t>2018</a:t>
            </a:r>
            <a:r>
              <a:rPr lang="ja-JP" altLang="en-US" sz="1600" u="sng">
                <a:latin typeface="Meiryo UI" panose="020B0604030504040204" pitchFamily="50" charset="-128"/>
                <a:ea typeface="Meiryo UI" panose="020B0604030504040204" pitchFamily="50" charset="-128"/>
              </a:rPr>
              <a:t>年、従業員は約</a:t>
            </a:r>
            <a:r>
              <a:rPr lang="en-US" altLang="ja-JP" sz="1600" u="sng">
                <a:latin typeface="Meiryo UI" panose="020B0604030504040204" pitchFamily="50" charset="-128"/>
                <a:ea typeface="Meiryo UI" panose="020B0604030504040204" pitchFamily="50" charset="-128"/>
              </a:rPr>
              <a:t>30</a:t>
            </a:r>
            <a:r>
              <a:rPr lang="ja-JP" altLang="en-US" sz="1600" u="sng">
                <a:latin typeface="Meiryo UI" panose="020B0604030504040204" pitchFamily="50" charset="-128"/>
                <a:ea typeface="Meiryo UI" panose="020B0604030504040204" pitchFamily="50" charset="-128"/>
              </a:rPr>
              <a:t>名）</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https://ugo.plus/company/</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本のアームと移動機能を備えた次世代アバターロボット「</a:t>
            </a:r>
            <a:r>
              <a:rPr lang="en-US" altLang="ja-JP" sz="1600" err="1">
                <a:latin typeface="Meiryo UI" panose="020B0604030504040204" pitchFamily="50" charset="-128"/>
                <a:ea typeface="Meiryo UI" panose="020B0604030504040204" pitchFamily="50" charset="-128"/>
              </a:rPr>
              <a:t>ugo</a:t>
            </a:r>
            <a:r>
              <a:rPr lang="ja-JP" altLang="en-US" sz="1600">
                <a:latin typeface="Meiryo UI" panose="020B0604030504040204" pitchFamily="50" charset="-128"/>
                <a:ea typeface="Meiryo UI" panose="020B0604030504040204" pitchFamily="50" charset="-128"/>
              </a:rPr>
              <a:t>」によるソリューションの適用・運用を事業内容とし、遠隔操作の学習システムにより、単純な遠隔操作ロボットと完全自動ロボット双方の利点を併せ持つ点を売りとしている。なお、基本的な動作は自動で必要な場面だけ、オペレータが遠隔操作する形態となっており、その意味では自動移動するモビリティに近い。創業当初は遠隔操作での家事代行サービスを掲げていたことを考えると、</a:t>
            </a:r>
            <a:r>
              <a:rPr lang="en-US" altLang="ja-JP" sz="1600">
                <a:latin typeface="Meiryo UI" panose="020B0604030504040204" pitchFamily="50" charset="-128"/>
                <a:ea typeface="Meiryo UI" panose="020B0604030504040204" pitchFamily="50" charset="-128"/>
              </a:rPr>
              <a:t>GITAI</a:t>
            </a:r>
            <a:r>
              <a:rPr lang="ja-JP" altLang="en-US" sz="1600">
                <a:latin typeface="Meiryo UI" panose="020B0604030504040204" pitchFamily="50" charset="-128"/>
                <a:ea typeface="Meiryo UI" panose="020B0604030504040204" pitchFamily="50" charset="-128"/>
              </a:rPr>
              <a:t>や</a:t>
            </a:r>
            <a:r>
              <a:rPr lang="en-US" altLang="ja-JP" sz="1600">
                <a:latin typeface="Meiryo UI" panose="020B0604030504040204" pitchFamily="50" charset="-128"/>
                <a:ea typeface="Meiryo UI" panose="020B0604030504040204" pitchFamily="50" charset="-128"/>
              </a:rPr>
              <a:t>Telexistance</a:t>
            </a:r>
            <a:r>
              <a:rPr lang="ja-JP" altLang="en-US" sz="1600">
                <a:latin typeface="Meiryo UI" panose="020B0604030504040204" pitchFamily="50" charset="-128"/>
                <a:ea typeface="Meiryo UI" panose="020B0604030504040204" pitchFamily="50" charset="-128"/>
              </a:rPr>
              <a:t>と同様に途中で自動動作メインにピボットしている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・遠隔操作時の操作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次元ディスプレイ＋市販のゲームコントローラーやタブレット</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・事業形態はロボットの販売ではなく、サブスクリプションとして、月額利用料金を徴収する形態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（アーム無しの</a:t>
            </a:r>
            <a:r>
              <a:rPr lang="en-US" altLang="ja-JP" sz="1600" err="1">
                <a:latin typeface="Meiryo UI" panose="020B0604030504040204" pitchFamily="50" charset="-128"/>
                <a:ea typeface="Meiryo UI" panose="020B0604030504040204" pitchFamily="50" charset="-128"/>
              </a:rPr>
              <a:t>ugo</a:t>
            </a:r>
            <a:r>
              <a:rPr lang="en-US" altLang="ja-JP" sz="1600">
                <a:latin typeface="Meiryo UI" panose="020B0604030504040204" pitchFamily="50" charset="-128"/>
                <a:ea typeface="Meiryo UI" panose="020B0604030504040204" pitchFamily="50" charset="-128"/>
              </a:rPr>
              <a:t> Ex</a:t>
            </a:r>
            <a:r>
              <a:rPr lang="ja-JP" altLang="en-US" sz="1600">
                <a:latin typeface="Meiryo UI" panose="020B0604030504040204" pitchFamily="50" charset="-128"/>
                <a:ea typeface="Meiryo UI" panose="020B0604030504040204" pitchFamily="50" charset="-128"/>
              </a:rPr>
              <a:t>で月額</a:t>
            </a:r>
            <a:r>
              <a:rPr lang="en-US" altLang="ja-JP" sz="1600">
                <a:latin typeface="Meiryo UI" panose="020B0604030504040204" pitchFamily="50" charset="-128"/>
                <a:ea typeface="Meiryo UI" panose="020B0604030504040204" pitchFamily="50" charset="-128"/>
              </a:rPr>
              <a:t>98,000</a:t>
            </a:r>
            <a:r>
              <a:rPr lang="ja-JP" altLang="en-US" sz="1600">
                <a:latin typeface="Meiryo UI" panose="020B0604030504040204" pitchFamily="50" charset="-128"/>
                <a:ea typeface="Meiryo UI" panose="020B0604030504040204" pitchFamily="50" charset="-128"/>
              </a:rPr>
              <a:t>円</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台、アーム付き</a:t>
            </a:r>
            <a:r>
              <a:rPr lang="en-US" altLang="ja-JP" sz="1600" err="1">
                <a:latin typeface="Meiryo UI" panose="020B0604030504040204" pitchFamily="50" charset="-128"/>
                <a:ea typeface="Meiryo UI" panose="020B0604030504040204" pitchFamily="50" charset="-128"/>
              </a:rPr>
              <a:t>ugo</a:t>
            </a:r>
            <a:r>
              <a:rPr lang="en-US" altLang="ja-JP" sz="1600">
                <a:latin typeface="Meiryo UI" panose="020B0604030504040204" pitchFamily="50" charset="-128"/>
                <a:ea typeface="Meiryo UI" panose="020B0604030504040204" pitchFamily="50" charset="-128"/>
              </a:rPr>
              <a:t> R</a:t>
            </a:r>
            <a:r>
              <a:rPr lang="ja-JP" altLang="en-US" sz="1600">
                <a:latin typeface="Meiryo UI" panose="020B0604030504040204" pitchFamily="50" charset="-128"/>
                <a:ea typeface="Meiryo UI" panose="020B0604030504040204" pitchFamily="50" charset="-128"/>
              </a:rPr>
              <a:t>で月額</a:t>
            </a:r>
            <a:r>
              <a:rPr lang="en-US" altLang="ja-JP" sz="1600">
                <a:latin typeface="Meiryo UI" panose="020B0604030504040204" pitchFamily="50" charset="-128"/>
                <a:ea typeface="Meiryo UI" panose="020B0604030504040204" pitchFamily="50" charset="-128"/>
              </a:rPr>
              <a:t>138,000</a:t>
            </a:r>
            <a:r>
              <a:rPr lang="ja-JP" altLang="en-US" sz="1600">
                <a:latin typeface="Meiryo UI" panose="020B0604030504040204" pitchFamily="50" charset="-128"/>
                <a:ea typeface="Meiryo UI" panose="020B0604030504040204" pitchFamily="50" charset="-128"/>
              </a:rPr>
              <a:t>円</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台～）</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・当初は警備・ビルメンテナンスにターゲットを絞ってビジネス展開をしていたが、</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年頃から大規模施設の点検、工場内での搬送、介護（要介護者の案内とコミュニケーション）などへの展開を目指して各種実証実験を実施中</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・製品として、点検</a:t>
            </a:r>
            <a:r>
              <a:rPr lang="en-US" altLang="ja-JP" sz="1600">
                <a:latin typeface="Meiryo UI" panose="020B0604030504040204" pitchFamily="50" charset="-128"/>
                <a:ea typeface="Meiryo UI" panose="020B0604030504040204" pitchFamily="50" charset="-128"/>
              </a:rPr>
              <a:t>DX</a:t>
            </a:r>
            <a:r>
              <a:rPr lang="ja-JP" altLang="en-US" sz="1600">
                <a:latin typeface="Meiryo UI" panose="020B0604030504040204" pitchFamily="50" charset="-128"/>
                <a:ea typeface="Meiryo UI" panose="020B0604030504040204" pitchFamily="50" charset="-128"/>
              </a:rPr>
              <a:t>ソリューションと呼ぶ、自動巡回、自動記録、自動検知、レポート自動生成を含むソリューションを展開・</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11</a:t>
            </a:r>
            <a:r>
              <a:rPr lang="ja-JP" altLang="en-US" sz="1600">
                <a:latin typeface="Meiryo UI" panose="020B0604030504040204" pitchFamily="50" charset="-128"/>
                <a:ea typeface="Meiryo UI" panose="020B0604030504040204" pitchFamily="50" charset="-128"/>
              </a:rPr>
              <a:t>月に量産</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機種を発表</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JENESIS</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IT</a:t>
            </a:r>
            <a:r>
              <a:rPr lang="ja-JP" altLang="en-US" sz="1600">
                <a:latin typeface="Meiryo UI" panose="020B0604030504040204" pitchFamily="50" charset="-128"/>
                <a:ea typeface="Meiryo UI" panose="020B0604030504040204" pitchFamily="50" charset="-128"/>
              </a:rPr>
              <a:t>系の製造メーカ）と業務提携し、生産体制を強化</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4092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6</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6001643"/>
          </a:xfrm>
          <a:prstGeom prst="rect">
            <a:avLst/>
          </a:prstGeom>
          <a:noFill/>
        </p:spPr>
        <p:txBody>
          <a:bodyPr wrap="square" rtlCol="0">
            <a:spAutoFit/>
          </a:bodyPr>
          <a:lstStyle/>
          <a:p>
            <a:r>
              <a:rPr lang="ja-JP" altLang="en-US" sz="1600" u="sng">
                <a:latin typeface="Meiryo UI" panose="020B0604030504040204" pitchFamily="50" charset="-128"/>
                <a:ea typeface="Meiryo UI" panose="020B0604030504040204" pitchFamily="50" charset="-128"/>
              </a:rPr>
              <a:t>〇リモートロボティクス（日本、設立：</a:t>
            </a:r>
            <a:r>
              <a:rPr lang="en-US" altLang="ja-JP" sz="1600" u="sng">
                <a:latin typeface="Meiryo UI" panose="020B0604030504040204" pitchFamily="50" charset="-128"/>
                <a:ea typeface="Meiryo UI" panose="020B0604030504040204" pitchFamily="50" charset="-128"/>
              </a:rPr>
              <a:t>2022</a:t>
            </a:r>
            <a:r>
              <a:rPr lang="ja-JP" altLang="en-US" sz="1600" u="sng">
                <a:latin typeface="Meiryo UI" panose="020B0604030504040204" pitchFamily="50" charset="-128"/>
                <a:ea typeface="Meiryo UI" panose="020B0604030504040204" pitchFamily="50" charset="-128"/>
              </a:rPr>
              <a:t>年、従業員数：不明）</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https://www.remoterobotics.net/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月に公衆回線を利用した</a:t>
            </a:r>
            <a:r>
              <a:rPr lang="en-US" altLang="ja-JP" sz="1600">
                <a:latin typeface="Meiryo UI" panose="020B0604030504040204" pitchFamily="50" charset="-128"/>
                <a:ea typeface="Meiryo UI" panose="020B0604030504040204" pitchFamily="50" charset="-128"/>
              </a:rPr>
              <a:t>500</a:t>
            </a:r>
            <a:r>
              <a:rPr lang="ja-JP" altLang="en-US" sz="1600">
                <a:latin typeface="Meiryo UI" panose="020B0604030504040204" pitchFamily="50" charset="-128"/>
                <a:ea typeface="Meiryo UI" panose="020B0604030504040204" pitchFamily="50" charset="-128"/>
              </a:rPr>
              <a:t>㎞離れた場所への研磨作業や検査作業の遠隔指示等に関する</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件の実証実験を実施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12</a:t>
            </a:r>
            <a:r>
              <a:rPr lang="ja-JP" altLang="en-US" sz="1600">
                <a:latin typeface="Meiryo UI" panose="020B0604030504040204" pitchFamily="50" charset="-128"/>
                <a:ea typeface="Meiryo UI" panose="020B0604030504040204" pitchFamily="50" charset="-128"/>
              </a:rPr>
              <a:t>月に川崎重工とソニーの合弁会社として設立。事業内容はロボットの遠隔操作に関するプラットフォームサービスを予定</a:t>
            </a:r>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a:t>
            </a:r>
            <a:r>
              <a:rPr lang="en-US" altLang="ja-JP" sz="1600" u="sng">
                <a:latin typeface="Meiryo UI" panose="020B0604030504040204" pitchFamily="50" charset="-128"/>
                <a:ea typeface="Meiryo UI" panose="020B0604030504040204" pitchFamily="50" charset="-128"/>
              </a:rPr>
              <a:t>TELEXISTANCE</a:t>
            </a:r>
            <a:r>
              <a:rPr lang="ja-JP" altLang="en-US" sz="1600" u="sng">
                <a:latin typeface="Meiryo UI" panose="020B0604030504040204" pitchFamily="50" charset="-128"/>
                <a:ea typeface="Meiryo UI" panose="020B0604030504040204" pitchFamily="50" charset="-128"/>
              </a:rPr>
              <a:t>（日本、設立：</a:t>
            </a:r>
            <a:r>
              <a:rPr lang="en-US" altLang="ja-JP" sz="1600" u="sng">
                <a:latin typeface="Meiryo UI" panose="020B0604030504040204" pitchFamily="50" charset="-128"/>
                <a:ea typeface="Meiryo UI" panose="020B0604030504040204" pitchFamily="50" charset="-128"/>
              </a:rPr>
              <a:t>2017</a:t>
            </a:r>
            <a:r>
              <a:rPr lang="ja-JP" altLang="en-US" sz="1600" u="sng">
                <a:latin typeface="Meiryo UI" panose="020B0604030504040204" pitchFamily="50" charset="-128"/>
                <a:ea typeface="Meiryo UI" panose="020B0604030504040204" pitchFamily="50" charset="-128"/>
              </a:rPr>
              <a:t>年、従業員数：約</a:t>
            </a:r>
            <a:r>
              <a:rPr lang="en-US" altLang="ja-JP" sz="1600" u="sng">
                <a:latin typeface="Meiryo UI" panose="020B0604030504040204" pitchFamily="50" charset="-128"/>
                <a:ea typeface="Meiryo UI" panose="020B0604030504040204" pitchFamily="50" charset="-128"/>
              </a:rPr>
              <a:t>50</a:t>
            </a:r>
            <a:r>
              <a:rPr lang="ja-JP" altLang="en-US" sz="1600" u="sng">
                <a:latin typeface="Meiryo UI" panose="020B0604030504040204" pitchFamily="50" charset="-128"/>
                <a:ea typeface="Meiryo UI" panose="020B0604030504040204" pitchFamily="50" charset="-128"/>
              </a:rPr>
              <a:t>人</a:t>
            </a:r>
            <a:r>
              <a:rPr lang="en-US" altLang="ja-JP" sz="1600" u="sng">
                <a:latin typeface="Meiryo UI" panose="020B0604030504040204" pitchFamily="50" charset="-128"/>
                <a:ea typeface="Meiryo UI" panose="020B0604030504040204" pitchFamily="50" charset="-128"/>
              </a:rPr>
              <a:t>@2022</a:t>
            </a:r>
            <a:r>
              <a:rPr lang="ja-JP" altLang="en-US" sz="1600" u="sng">
                <a:latin typeface="Meiryo UI" panose="020B0604030504040204" pitchFamily="50" charset="-128"/>
                <a:ea typeface="Meiryo UI" panose="020B0604030504040204" pitchFamily="50" charset="-128"/>
              </a:rPr>
              <a:t>年）</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3"/>
              </a:rPr>
              <a:t>https://tx-inc.com/ja/top/</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・当初は遠隔操作メインだったが、現在は自動メインにピボット。操作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は</a:t>
            </a:r>
            <a:r>
              <a:rPr lang="en-US" altLang="ja-JP" sz="1600">
                <a:latin typeface="Meiryo UI" panose="020B0604030504040204" pitchFamily="50" charset="-128"/>
                <a:ea typeface="Meiryo UI" panose="020B0604030504040204" pitchFamily="50" charset="-128"/>
              </a:rPr>
              <a:t>Quest2</a:t>
            </a:r>
            <a:r>
              <a:rPr lang="ja-JP" altLang="en-US" sz="1600">
                <a:latin typeface="Meiryo UI" panose="020B0604030504040204" pitchFamily="50" charset="-128"/>
                <a:ea typeface="Meiryo UI" panose="020B0604030504040204" pitchFamily="50" charset="-128"/>
              </a:rPr>
              <a:t>を使用。</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月から人工知能ロボット「</a:t>
            </a:r>
            <a:r>
              <a:rPr lang="en-US" altLang="ja-JP" sz="1600">
                <a:latin typeface="Meiryo UI" panose="020B0604030504040204" pitchFamily="50" charset="-128"/>
                <a:ea typeface="Meiryo UI" panose="020B0604030504040204" pitchFamily="50" charset="-128"/>
              </a:rPr>
              <a:t>TX SCARA</a:t>
            </a:r>
            <a:r>
              <a:rPr lang="ja-JP" altLang="en-US" sz="1600">
                <a:latin typeface="Meiryo UI" panose="020B0604030504040204" pitchFamily="50" charset="-128"/>
                <a:ea typeface="Meiryo UI" panose="020B0604030504040204" pitchFamily="50" charset="-128"/>
              </a:rPr>
              <a:t>」をファミリーマート</a:t>
            </a:r>
            <a:r>
              <a:rPr lang="en-US" altLang="ja-JP" sz="1600">
                <a:latin typeface="Meiryo UI" panose="020B0604030504040204" pitchFamily="50" charset="-128"/>
                <a:ea typeface="Meiryo UI" panose="020B0604030504040204" pitchFamily="50" charset="-128"/>
              </a:rPr>
              <a:t>300</a:t>
            </a:r>
            <a:r>
              <a:rPr lang="ja-JP" altLang="en-US" sz="1600">
                <a:latin typeface="Meiryo UI" panose="020B0604030504040204" pitchFamily="50" charset="-128"/>
                <a:ea typeface="Meiryo UI" panose="020B0604030504040204" pitchFamily="50" charset="-128"/>
              </a:rPr>
              <a:t>店舗へ導入開始。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基本的には自律的に動作し、作業リカバリー時のみに遠隔操作が介入するシステム</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月からニチレイロジスグループと物流施設内の冷蔵エリアでのかご台車への混載に関する実証実験を開始。実験で使用するロボットは、基本的に購入品。遠隔操作システムとエンドエフェクタのみが自社品</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月にシリーズ</a:t>
            </a:r>
            <a:r>
              <a:rPr lang="en-US" altLang="ja-JP" sz="1600">
                <a:latin typeface="Meiryo UI" panose="020B0604030504040204" pitchFamily="50" charset="-128"/>
                <a:ea typeface="Meiryo UI" panose="020B0604030504040204" pitchFamily="50" charset="-128"/>
              </a:rPr>
              <a:t>A2</a:t>
            </a:r>
            <a:r>
              <a:rPr lang="ja-JP" altLang="en-US" sz="1600">
                <a:latin typeface="Meiryo UI" panose="020B0604030504040204" pitchFamily="50" charset="-128"/>
                <a:ea typeface="Meiryo UI" panose="020B0604030504040204" pitchFamily="50" charset="-128"/>
              </a:rPr>
              <a:t>ラウンドとして約</a:t>
            </a:r>
            <a:r>
              <a:rPr lang="en-US" altLang="ja-JP" sz="1600">
                <a:latin typeface="Meiryo UI" panose="020B0604030504040204" pitchFamily="50" charset="-128"/>
                <a:ea typeface="Meiryo UI" panose="020B0604030504040204" pitchFamily="50" charset="-128"/>
              </a:rPr>
              <a:t>22</a:t>
            </a:r>
            <a:r>
              <a:rPr lang="ja-JP" altLang="en-US" sz="1600">
                <a:latin typeface="Meiryo UI" panose="020B0604030504040204" pitchFamily="50" charset="-128"/>
                <a:ea typeface="Meiryo UI" panose="020B0604030504040204" pitchFamily="50" charset="-128"/>
              </a:rPr>
              <a:t>億円の資金調達</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月にオカムラと遠隔操作ロボットによる陳列関連業務に最適化された什器・備品の共同研究・開発を目的に</a:t>
            </a:r>
            <a:r>
              <a:rPr lang="zh-TW" altLang="en-US" sz="1600">
                <a:latin typeface="Meiryo UI" panose="020B0604030504040204" pitchFamily="50" charset="-128"/>
                <a:ea typeface="Meiryo UI" panose="020B0604030504040204" pitchFamily="50" charset="-128"/>
              </a:rPr>
              <a:t>資本業務提携契約</a:t>
            </a:r>
            <a:r>
              <a:rPr lang="ja-JP" altLang="en-US" sz="1600">
                <a:latin typeface="Meiryo UI" panose="020B0604030504040204" pitchFamily="50" charset="-128"/>
                <a:ea typeface="Meiryo UI" panose="020B0604030504040204" pitchFamily="50" charset="-128"/>
              </a:rPr>
              <a:t>を締結</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月にファミリーマート店舗でバックヤード業務に関しての</a:t>
            </a:r>
            <a:r>
              <a:rPr lang="en-US" altLang="ja-JP" sz="1600">
                <a:latin typeface="Meiryo UI" panose="020B0604030504040204" pitchFamily="50" charset="-128"/>
                <a:ea typeface="Meiryo UI" panose="020B0604030504040204" pitchFamily="50" charset="-128"/>
              </a:rPr>
              <a:t>Model-T</a:t>
            </a:r>
            <a:r>
              <a:rPr lang="ja-JP" altLang="en-US" sz="1600">
                <a:latin typeface="Meiryo UI" panose="020B0604030504040204" pitchFamily="50" charset="-128"/>
                <a:ea typeface="Meiryo UI" panose="020B0604030504040204" pitchFamily="50" charset="-128"/>
              </a:rPr>
              <a:t>の試験運用を開始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7</a:t>
            </a:r>
            <a:r>
              <a:rPr lang="ja-JP" altLang="en-US" sz="1600">
                <a:latin typeface="Meiryo UI" panose="020B0604030504040204" pitchFamily="50" charset="-128"/>
                <a:ea typeface="Meiryo UI" panose="020B0604030504040204" pitchFamily="50" charset="-128"/>
              </a:rPr>
              <a:t>月に遠隔操作ロボット技術を核にした、小売業界における</a:t>
            </a:r>
            <a:r>
              <a:rPr lang="en-US" altLang="ja-JP" sz="1600">
                <a:latin typeface="Meiryo UI" panose="020B0604030504040204" pitchFamily="50" charset="-128"/>
                <a:ea typeface="Meiryo UI" panose="020B0604030504040204" pitchFamily="50" charset="-128"/>
              </a:rPr>
              <a:t>Augmented Workforce Platform</a:t>
            </a:r>
            <a:r>
              <a:rPr lang="ja-JP" altLang="en-US" sz="1600">
                <a:latin typeface="Meiryo UI" panose="020B0604030504040204" pitchFamily="50" charset="-128"/>
                <a:ea typeface="Meiryo UI" panose="020B0604030504040204" pitchFamily="50" charset="-128"/>
              </a:rPr>
              <a:t>（拡張労働基盤、以下</a:t>
            </a:r>
            <a:r>
              <a:rPr lang="en-US" altLang="ja-JP" sz="1600">
                <a:latin typeface="Meiryo UI" panose="020B0604030504040204" pitchFamily="50" charset="-128"/>
                <a:ea typeface="Meiryo UI" panose="020B0604030504040204" pitchFamily="50" charset="-128"/>
              </a:rPr>
              <a:t>AWP</a:t>
            </a:r>
            <a:r>
              <a:rPr lang="ja-JP" altLang="en-US" sz="1600">
                <a:latin typeface="Meiryo UI" panose="020B0604030504040204" pitchFamily="50" charset="-128"/>
                <a:ea typeface="Meiryo UI" panose="020B0604030504040204" pitchFamily="50" charset="-128"/>
              </a:rPr>
              <a:t>）の構築を可能にするロボット「</a:t>
            </a:r>
            <a:r>
              <a:rPr lang="en-US" altLang="ja-JP" sz="1600">
                <a:latin typeface="Meiryo UI" panose="020B0604030504040204" pitchFamily="50" charset="-128"/>
                <a:ea typeface="Meiryo UI" panose="020B0604030504040204" pitchFamily="50" charset="-128"/>
              </a:rPr>
              <a:t>Model-T</a:t>
            </a:r>
            <a:r>
              <a:rPr lang="ja-JP" altLang="en-US" sz="1600">
                <a:latin typeface="Meiryo UI" panose="020B0604030504040204" pitchFamily="50" charset="-128"/>
                <a:ea typeface="Meiryo UI" panose="020B0604030504040204" pitchFamily="50" charset="-128"/>
              </a:rPr>
              <a:t>」を開発</a:t>
            </a:r>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〇ホンダ</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4"/>
              </a:rPr>
              <a:t>https://www.honda.co.jp/future/EngineerTalk_avatarrobot/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技術的な特徴は作業可能な力のレンジが広い多指ハンドと、操作者の意図を推定し、動作を補正する</a:t>
            </a:r>
            <a:r>
              <a:rPr lang="en-US" altLang="ja-JP" sz="1600">
                <a:latin typeface="Meiryo UI" panose="020B0604030504040204" pitchFamily="50" charset="-128"/>
                <a:ea typeface="Meiryo UI" panose="020B0604030504040204" pitchFamily="50" charset="-128"/>
              </a:rPr>
              <a:t>AI</a:t>
            </a:r>
            <a:r>
              <a:rPr lang="ja-JP" altLang="en-US" sz="1600">
                <a:latin typeface="Meiryo UI" panose="020B0604030504040204" pitchFamily="50" charset="-128"/>
                <a:ea typeface="Meiryo UI" panose="020B0604030504040204" pitchFamily="50" charset="-128"/>
              </a:rPr>
              <a:t>サポート遠隔操縦技術。プレスブックでのユースケースとしては、リモートワーク、救急救命、月面作業を掲載。</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月にアバターロボットの開発を発表。</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年度中に技術実証、</a:t>
            </a:r>
            <a:r>
              <a:rPr lang="en-US" altLang="ja-JP" sz="1600">
                <a:latin typeface="Meiryo UI" panose="020B0604030504040204" pitchFamily="50" charset="-128"/>
                <a:ea typeface="Meiryo UI" panose="020B0604030504040204" pitchFamily="50" charset="-128"/>
              </a:rPr>
              <a:t>2030</a:t>
            </a:r>
            <a:r>
              <a:rPr lang="ja-JP" altLang="en-US" sz="1600">
                <a:latin typeface="Meiryo UI" panose="020B0604030504040204" pitchFamily="50" charset="-128"/>
                <a:ea typeface="Meiryo UI" panose="020B0604030504040204" pitchFamily="50" charset="-128"/>
              </a:rPr>
              <a:t>年代の実用化を目指す</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9816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7</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6001643"/>
          </a:xfrm>
          <a:prstGeom prst="rect">
            <a:avLst/>
          </a:prstGeom>
          <a:noFill/>
        </p:spPr>
        <p:txBody>
          <a:bodyPr wrap="square" rtlCol="0">
            <a:spAutoFit/>
          </a:bodyPr>
          <a:lstStyle/>
          <a:p>
            <a:r>
              <a:rPr lang="ja-JP" altLang="en-US" sz="1600" b="1">
                <a:latin typeface="Meiryo UI" panose="020B0604030504040204" pitchFamily="50" charset="-128"/>
                <a:ea typeface="Meiryo UI" panose="020B0604030504040204" pitchFamily="50" charset="-128"/>
              </a:rPr>
              <a:t>■ニューロフィードバック関連企業</a:t>
            </a:r>
            <a:endParaRPr lang="en-US" altLang="ja-JP" sz="1600" b="1">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・スタートアップ企業やベンチャー企業が大半</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・ニューロフィードバック製品の主な適用先は</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右下表の通り、多くが医療用途や</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能力向上、マーケティング、エンターテインメント、</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教育など。遠隔操作の作業性向上への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適用例はない</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・国内の主要な関連企業は以下</a:t>
            </a:r>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①株式会社アラヤ（日本、設立</a:t>
            </a:r>
            <a:r>
              <a:rPr lang="en-US" altLang="ja-JP" sz="1600" u="sng">
                <a:latin typeface="Meiryo UI" panose="020B0604030504040204" pitchFamily="50" charset="-128"/>
                <a:ea typeface="Meiryo UI" panose="020B0604030504040204" pitchFamily="50" charset="-128"/>
              </a:rPr>
              <a:t>2013</a:t>
            </a:r>
            <a:r>
              <a:rPr lang="ja-JP" altLang="en-US" sz="1600" u="sng">
                <a:latin typeface="Meiryo UI" panose="020B0604030504040204" pitchFamily="50" charset="-128"/>
                <a:ea typeface="Meiryo UI" panose="020B0604030504040204" pitchFamily="50" charset="-128"/>
              </a:rPr>
              <a:t>年、</a:t>
            </a:r>
            <a:endParaRPr lang="en-US" altLang="ja-JP" sz="1600" u="sng">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　従業員数</a:t>
            </a:r>
            <a:r>
              <a:rPr lang="en-US" altLang="ja-JP" sz="1600" u="sng">
                <a:latin typeface="Meiryo UI" panose="020B0604030504040204" pitchFamily="50" charset="-128"/>
                <a:ea typeface="Meiryo UI" panose="020B0604030504040204" pitchFamily="50" charset="-128"/>
              </a:rPr>
              <a:t>65</a:t>
            </a:r>
            <a:r>
              <a:rPr lang="ja-JP" altLang="en-US" sz="1600" u="sng">
                <a:latin typeface="Meiryo UI" panose="020B0604030504040204" pitchFamily="50" charset="-128"/>
                <a:ea typeface="Meiryo UI" panose="020B0604030504040204" pitchFamily="50" charset="-128"/>
              </a:rPr>
              <a:t>名）</a:t>
            </a:r>
            <a:r>
              <a:rPr lang="en-US" altLang="ja-JP" sz="1600">
                <a:latin typeface="Meiryo UI" panose="020B0604030504040204" pitchFamily="50" charset="-128"/>
                <a:ea typeface="Meiryo UI" panose="020B0604030504040204" pitchFamily="50" charset="-128"/>
                <a:hlinkClick r:id="rId2"/>
              </a:rPr>
              <a:t>https://www.araya.org/</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・社長がムーンショット目標</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の開発プロジェクト</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「身体的能力と知覚能力の拡張による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身体の制約からの解放」の</a:t>
            </a:r>
            <a:r>
              <a:rPr lang="en-US" altLang="ja-JP" sz="1600">
                <a:latin typeface="Meiryo UI" panose="020B0604030504040204" pitchFamily="50" charset="-128"/>
                <a:ea typeface="Meiryo UI" panose="020B0604030504040204" pitchFamily="50" charset="-128"/>
              </a:rPr>
              <a:t>PM</a:t>
            </a:r>
            <a:r>
              <a:rPr lang="ja-JP" altLang="en-US" sz="1600">
                <a:latin typeface="Meiryo UI" panose="020B0604030504040204" pitchFamily="50" charset="-128"/>
                <a:ea typeface="Meiryo UI" panose="020B0604030504040204" pitchFamily="50" charset="-128"/>
              </a:rPr>
              <a:t>を担当</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AI</a:t>
            </a:r>
            <a:r>
              <a:rPr lang="ja-JP" altLang="en-US" sz="1600">
                <a:latin typeface="Meiryo UI" panose="020B0604030504040204" pitchFamily="50" charset="-128"/>
                <a:ea typeface="Meiryo UI" panose="020B0604030504040204" pitchFamily="50" charset="-128"/>
              </a:rPr>
              <a:t>アルゴリズム・プロダクト開発を事業領域とし、</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提供サービスの一つとしてブレインテック関連の</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サービスや研究開発を提供</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Face2Brain</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r>
              <a:rPr lang="en-US" altLang="ja-JP" sz="1600">
                <a:latin typeface="Meiryo UI" panose="020B0604030504040204" pitchFamily="50" charset="-128"/>
                <a:ea typeface="Meiryo UI" panose="020B0604030504040204" pitchFamily="50" charset="-128"/>
              </a:rPr>
              <a:t>Brain Performance Indicator</a:t>
            </a:r>
            <a:r>
              <a:rPr lang="ja-JP" altLang="en-US" sz="1600">
                <a:latin typeface="Meiryo UI" panose="020B0604030504040204" pitchFamily="50" charset="-128"/>
                <a:ea typeface="Meiryo UI" panose="020B0604030504040204" pitchFamily="50" charset="-128"/>
              </a:rPr>
              <a:t>など）</a:t>
            </a:r>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②株式会社ハコスコ（日本、設立</a:t>
            </a:r>
            <a:r>
              <a:rPr lang="en-US" altLang="ja-JP" sz="1600" u="sng">
                <a:latin typeface="Meiryo UI" panose="020B0604030504040204" pitchFamily="50" charset="-128"/>
                <a:ea typeface="Meiryo UI" panose="020B0604030504040204" pitchFamily="50" charset="-128"/>
              </a:rPr>
              <a:t>2014</a:t>
            </a:r>
            <a:r>
              <a:rPr lang="ja-JP" altLang="en-US" sz="1600" u="sng">
                <a:latin typeface="Meiryo UI" panose="020B0604030504040204" pitchFamily="50" charset="-128"/>
                <a:ea typeface="Meiryo UI" panose="020B0604030504040204" pitchFamily="50" charset="-128"/>
              </a:rPr>
              <a:t>年、従業員数</a:t>
            </a:r>
            <a:r>
              <a:rPr lang="en-US" altLang="ja-JP" sz="1600" u="sng">
                <a:latin typeface="Meiryo UI" panose="020B0604030504040204" pitchFamily="50" charset="-128"/>
                <a:ea typeface="Meiryo UI" panose="020B0604030504040204" pitchFamily="50" charset="-128"/>
              </a:rPr>
              <a:t>10</a:t>
            </a:r>
            <a:r>
              <a:rPr lang="ja-JP" altLang="en-US" sz="1600" u="sng">
                <a:latin typeface="Meiryo UI" panose="020B0604030504040204" pitchFamily="50" charset="-128"/>
                <a:ea typeface="Meiryo UI" panose="020B0604030504040204" pitchFamily="50" charset="-128"/>
              </a:rPr>
              <a:t>名）</a:t>
            </a:r>
            <a:r>
              <a:rPr lang="en-US" altLang="ja-JP" sz="1600">
                <a:latin typeface="Meiryo UI" panose="020B0604030504040204" pitchFamily="50" charset="-128"/>
                <a:ea typeface="Meiryo UI" panose="020B0604030504040204" pitchFamily="50" charset="-128"/>
                <a:hlinkClick r:id="rId3"/>
              </a:rPr>
              <a:t>https://hacosco.com/</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・理研ベンチャーとして創業。脳波計測デバイス</a:t>
            </a:r>
            <a:r>
              <a:rPr lang="en-US" altLang="ja-JP" sz="1600" err="1">
                <a:latin typeface="Meiryo UI" panose="020B0604030504040204" pitchFamily="50" charset="-128"/>
                <a:ea typeface="Meiryo UI" panose="020B0604030504040204" pitchFamily="50" charset="-128"/>
              </a:rPr>
              <a:t>FocusCalm</a:t>
            </a:r>
            <a:r>
              <a:rPr lang="ja-JP" altLang="en-US" sz="1600">
                <a:latin typeface="Meiryo UI" panose="020B0604030504040204" pitchFamily="50" charset="-128"/>
                <a:ea typeface="Meiryo UI" panose="020B0604030504040204" pitchFamily="50" charset="-128"/>
              </a:rPr>
              <a:t>を用いたニューロフィードバックソリューションを提供</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・代表取締役がブレインテックコンソーシアムの代表理事を務める</a:t>
            </a:r>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③</a:t>
            </a:r>
            <a:r>
              <a:rPr lang="en-US" altLang="ja-JP" sz="1600" u="sng">
                <a:latin typeface="Meiryo UI" panose="020B0604030504040204" pitchFamily="50" charset="-128"/>
                <a:ea typeface="Meiryo UI" panose="020B0604030504040204" pitchFamily="50" charset="-128"/>
              </a:rPr>
              <a:t>VIE STYLE</a:t>
            </a:r>
            <a:r>
              <a:rPr lang="ja-JP" altLang="en-US" sz="1600" u="sng">
                <a:latin typeface="Meiryo UI" panose="020B0604030504040204" pitchFamily="50" charset="-128"/>
                <a:ea typeface="Meiryo UI" panose="020B0604030504040204" pitchFamily="50" charset="-128"/>
              </a:rPr>
              <a:t>（日本、設立</a:t>
            </a:r>
            <a:r>
              <a:rPr lang="en-US" altLang="ja-JP" sz="1600" u="sng">
                <a:latin typeface="Meiryo UI" panose="020B0604030504040204" pitchFamily="50" charset="-128"/>
                <a:ea typeface="Meiryo UI" panose="020B0604030504040204" pitchFamily="50" charset="-128"/>
              </a:rPr>
              <a:t>2013</a:t>
            </a:r>
            <a:r>
              <a:rPr lang="ja-JP" altLang="en-US" sz="1600" u="sng">
                <a:latin typeface="Meiryo UI" panose="020B0604030504040204" pitchFamily="50" charset="-128"/>
                <a:ea typeface="Meiryo UI" panose="020B0604030504040204" pitchFamily="50" charset="-128"/>
              </a:rPr>
              <a:t>年、従業員数：不明）</a:t>
            </a:r>
            <a:r>
              <a:rPr lang="en-US" altLang="ja-JP" sz="1600">
                <a:latin typeface="Meiryo UI" panose="020B0604030504040204" pitchFamily="50" charset="-128"/>
                <a:ea typeface="Meiryo UI" panose="020B0604030504040204" pitchFamily="50" charset="-128"/>
                <a:hlinkClick r:id="rId4"/>
              </a:rPr>
              <a:t>https://www.viestyle.co.jp/</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・イヤホン型脳波計測センサー</a:t>
            </a:r>
            <a:r>
              <a:rPr lang="en-US" altLang="ja-JP" sz="1600">
                <a:latin typeface="Meiryo UI" panose="020B0604030504040204" pitchFamily="50" charset="-128"/>
                <a:ea typeface="Meiryo UI" panose="020B0604030504040204" pitchFamily="50" charset="-128"/>
              </a:rPr>
              <a:t>VIE ZONE</a:t>
            </a:r>
            <a:r>
              <a:rPr lang="ja-JP" altLang="en-US" sz="1600">
                <a:latin typeface="Meiryo UI" panose="020B0604030504040204" pitchFamily="50" charset="-128"/>
                <a:ea typeface="Meiryo UI" panose="020B0604030504040204" pitchFamily="50" charset="-128"/>
              </a:rPr>
              <a:t>を販売。</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1.8</a:t>
            </a:r>
            <a:r>
              <a:rPr lang="ja-JP" altLang="en-US" sz="1600">
                <a:latin typeface="Meiryo UI" panose="020B0604030504040204" pitchFamily="50" charset="-128"/>
                <a:ea typeface="Meiryo UI" panose="020B0604030504040204" pitchFamily="50" charset="-128"/>
              </a:rPr>
              <a:t>億円の資金調達を実施</a:t>
            </a:r>
            <a:endParaRPr lang="en-US" altLang="ja-JP" sz="1600">
              <a:latin typeface="Meiryo UI" panose="020B0604030504040204" pitchFamily="50" charset="-128"/>
              <a:ea typeface="Meiryo UI" panose="020B0604030504040204" pitchFamily="50" charset="-128"/>
            </a:endParaRPr>
          </a:p>
        </p:txBody>
      </p:sp>
      <p:sp>
        <p:nvSpPr>
          <p:cNvPr id="5" name="Text Box 25">
            <a:extLst>
              <a:ext uri="{FF2B5EF4-FFF2-40B4-BE49-F238E27FC236}">
                <a16:creationId xmlns:a16="http://schemas.microsoft.com/office/drawing/2014/main" id="{BC70FFD0-F522-4051-A86B-3548ADD673CA}"/>
              </a:ext>
            </a:extLst>
          </p:cNvPr>
          <p:cNvSpPr txBox="1">
            <a:spLocks noChangeArrowheads="1"/>
          </p:cNvSpPr>
          <p:nvPr/>
        </p:nvSpPr>
        <p:spPr bwMode="auto">
          <a:xfrm>
            <a:off x="4235750" y="2957400"/>
            <a:ext cx="4940967" cy="272758"/>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300">
                <a:latin typeface="Meiryo UI" panose="020B0604030504040204" pitchFamily="50" charset="-128"/>
                <a:ea typeface="Meiryo UI" panose="020B0604030504040204" pitchFamily="50" charset="-128"/>
              </a:rPr>
              <a:t>図　ブレインテックのカオスマップ（出展：</a:t>
            </a:r>
            <a:r>
              <a:rPr lang="en-US" altLang="ja-JP" sz="1300">
                <a:latin typeface="Meiryo UI" panose="020B0604030504040204" pitchFamily="50" charset="-128"/>
                <a:ea typeface="Meiryo UI" panose="020B0604030504040204" pitchFamily="50" charset="-128"/>
              </a:rPr>
              <a:t>MEDIA SEEK2021</a:t>
            </a:r>
            <a:r>
              <a:rPr lang="ja-JP" altLang="en-US" sz="1300">
                <a:latin typeface="Meiryo UI" panose="020B0604030504040204" pitchFamily="50" charset="-128"/>
                <a:ea typeface="Meiryo UI" panose="020B0604030504040204" pitchFamily="50" charset="-128"/>
              </a:rPr>
              <a:t>）</a:t>
            </a:r>
            <a:endParaRPr lang="en-US" altLang="ja-JP" sz="1300">
              <a:latin typeface="Meiryo UI" panose="020B0604030504040204" pitchFamily="50" charset="-128"/>
              <a:ea typeface="Meiryo UI" panose="020B0604030504040204" pitchFamily="50" charset="-128"/>
            </a:endParaRPr>
          </a:p>
        </p:txBody>
      </p:sp>
      <p:sp>
        <p:nvSpPr>
          <p:cNvPr id="6" name="Text Box 25">
            <a:extLst>
              <a:ext uri="{FF2B5EF4-FFF2-40B4-BE49-F238E27FC236}">
                <a16:creationId xmlns:a16="http://schemas.microsoft.com/office/drawing/2014/main" id="{EE245399-8768-4E37-A6F5-5A5CF40A2BA8}"/>
              </a:ext>
            </a:extLst>
          </p:cNvPr>
          <p:cNvSpPr txBox="1">
            <a:spLocks noChangeArrowheads="1"/>
          </p:cNvSpPr>
          <p:nvPr/>
        </p:nvSpPr>
        <p:spPr bwMode="auto">
          <a:xfrm>
            <a:off x="4095528" y="3292872"/>
            <a:ext cx="4940967" cy="488201"/>
          </a:xfrm>
          <a:prstGeom prst="rect">
            <a:avLst/>
          </a:prstGeom>
          <a:noFill/>
          <a:ln w="9525">
            <a:noFill/>
            <a:miter lim="800000"/>
            <a:headEnd/>
            <a:tailEnd/>
          </a:ln>
        </p:spPr>
        <p:txBody>
          <a:bodyPr wrap="square" lIns="72000" tIns="36000" rIns="72000" bIns="36000">
            <a:spAutoFit/>
          </a:bodyPr>
          <a:lstStyle/>
          <a:p>
            <a:pPr algn="ctr">
              <a:spcBef>
                <a:spcPts val="600"/>
              </a:spcBef>
            </a:pPr>
            <a:r>
              <a:rPr lang="ja-JP" altLang="en-US" sz="1300">
                <a:latin typeface="Meiryo UI" panose="020B0604030504040204" pitchFamily="50" charset="-128"/>
                <a:ea typeface="Meiryo UI" panose="020B0604030504040204" pitchFamily="50" charset="-128"/>
              </a:rPr>
              <a:t>表　ニューロフィードバック製品の提供分野一覧</a:t>
            </a:r>
            <a:endParaRPr lang="en-US" altLang="ja-JP" sz="1300">
              <a:latin typeface="Meiryo UI" panose="020B0604030504040204" pitchFamily="50" charset="-128"/>
              <a:ea typeface="Meiryo UI" panose="020B0604030504040204" pitchFamily="50" charset="-128"/>
            </a:endParaRPr>
          </a:p>
          <a:p>
            <a:pPr algn="ctr">
              <a:spcBef>
                <a:spcPts val="600"/>
              </a:spcBef>
            </a:pPr>
            <a:r>
              <a:rPr lang="ja-JP" altLang="en-US" sz="900">
                <a:latin typeface="Meiryo UI" panose="020B0604030504040204" pitchFamily="50" charset="-128"/>
                <a:ea typeface="Meiryo UI" panose="020B0604030504040204" pitchFamily="50" charset="-128"/>
              </a:rPr>
              <a:t>（出展：ブレイン・テックガイドブック（案）、ムーンショット型研究開発事業 </a:t>
            </a:r>
            <a:r>
              <a:rPr lang="en-US" altLang="ja-JP" sz="900">
                <a:latin typeface="Meiryo UI" panose="020B0604030504040204" pitchFamily="50" charset="-128"/>
                <a:ea typeface="Meiryo UI" panose="020B0604030504040204" pitchFamily="50" charset="-128"/>
              </a:rPr>
              <a:t>Internet of Brains</a:t>
            </a:r>
            <a:r>
              <a:rPr lang="ja-JP" altLang="en-US" sz="900">
                <a:latin typeface="Meiryo UI" panose="020B0604030504040204" pitchFamily="50" charset="-128"/>
                <a:ea typeface="Meiryo UI" panose="020B0604030504040204" pitchFamily="50" charset="-128"/>
              </a:rPr>
              <a:t>）</a:t>
            </a:r>
            <a:endParaRPr lang="en-US" altLang="ja-JP" sz="900">
              <a:latin typeface="Meiryo UI" panose="020B0604030504040204" pitchFamily="50" charset="-128"/>
              <a:ea typeface="Meiryo UI" panose="020B0604030504040204" pitchFamily="50" charset="-128"/>
            </a:endParaRPr>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3810BAEA-D665-44CF-A38B-93F281A5E0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4485" y="3843787"/>
            <a:ext cx="4747337" cy="1569660"/>
          </a:xfrm>
          <a:prstGeom prst="rect">
            <a:avLst/>
          </a:prstGeom>
        </p:spPr>
      </p:pic>
      <p:pic>
        <p:nvPicPr>
          <p:cNvPr id="11" name="図 10">
            <a:extLst>
              <a:ext uri="{FF2B5EF4-FFF2-40B4-BE49-F238E27FC236}">
                <a16:creationId xmlns:a16="http://schemas.microsoft.com/office/drawing/2014/main" id="{C10CEB72-99DF-4230-B73C-A00DD6E437C4}"/>
              </a:ext>
            </a:extLst>
          </p:cNvPr>
          <p:cNvPicPr>
            <a:picLocks noChangeAspect="1"/>
          </p:cNvPicPr>
          <p:nvPr/>
        </p:nvPicPr>
        <p:blipFill>
          <a:blip r:embed="rId6"/>
          <a:stretch>
            <a:fillRect/>
          </a:stretch>
        </p:blipFill>
        <p:spPr>
          <a:xfrm>
            <a:off x="5090731" y="798389"/>
            <a:ext cx="2878681" cy="2159011"/>
          </a:xfrm>
          <a:prstGeom prst="rect">
            <a:avLst/>
          </a:prstGeom>
        </p:spPr>
      </p:pic>
    </p:spTree>
    <p:extLst>
      <p:ext uri="{BB962C8B-B14F-4D97-AF65-F5344CB8AC3E}">
        <p14:creationId xmlns:p14="http://schemas.microsoft.com/office/powerpoint/2010/main" val="201319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競合（</a:t>
            </a:r>
            <a:r>
              <a:rPr lang="en-US" altLang="ja-JP" sz="3200">
                <a:latin typeface="Meiryo UI" panose="020B0604030504040204" pitchFamily="50" charset="-128"/>
                <a:ea typeface="Meiryo UI" panose="020B0604030504040204" pitchFamily="50" charset="-128"/>
              </a:rPr>
              <a:t>8</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8928991" cy="5755422"/>
          </a:xfrm>
          <a:prstGeom prst="rect">
            <a:avLst/>
          </a:prstGeom>
          <a:noFill/>
        </p:spPr>
        <p:txBody>
          <a:bodyPr wrap="square" rtlCol="0">
            <a:spAutoFit/>
          </a:bodyPr>
          <a:lstStyle/>
          <a:p>
            <a:r>
              <a:rPr lang="ja-JP" altLang="en-US" sz="1600" b="1">
                <a:latin typeface="Meiryo UI" panose="020B0604030504040204" pitchFamily="50" charset="-128"/>
                <a:ea typeface="Meiryo UI" panose="020B0604030504040204" pitchFamily="50" charset="-128"/>
              </a:rPr>
              <a:t>■手術支援ロボット関連企業</a:t>
            </a:r>
            <a:endParaRPr lang="en-US" altLang="ja-JP" sz="1600" b="1">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a:t>
            </a:r>
            <a:r>
              <a:rPr lang="en-US" altLang="ja-JP" sz="1600" u="sng">
                <a:latin typeface="Meiryo UI" panose="020B0604030504040204" pitchFamily="50" charset="-128"/>
                <a:ea typeface="Meiryo UI" panose="020B0604030504040204" pitchFamily="50" charset="-128"/>
              </a:rPr>
              <a:t>Intuitive Surgical</a:t>
            </a:r>
            <a:r>
              <a:rPr lang="ja-JP" altLang="en-US" sz="1600" u="sng">
                <a:latin typeface="Meiryo UI" panose="020B0604030504040204" pitchFamily="50" charset="-128"/>
                <a:ea typeface="Meiryo UI" panose="020B0604030504040204" pitchFamily="50" charset="-128"/>
              </a:rPr>
              <a:t>（米国、設立：</a:t>
            </a:r>
            <a:r>
              <a:rPr lang="en-US" altLang="ja-JP" sz="1600" u="sng">
                <a:latin typeface="Meiryo UI" panose="020B0604030504040204" pitchFamily="50" charset="-128"/>
                <a:ea typeface="Meiryo UI" panose="020B0604030504040204" pitchFamily="50" charset="-128"/>
              </a:rPr>
              <a:t>1995</a:t>
            </a:r>
            <a:r>
              <a:rPr lang="ja-JP" altLang="en-US" sz="1600" u="sng">
                <a:latin typeface="Meiryo UI" panose="020B0604030504040204" pitchFamily="50" charset="-128"/>
                <a:ea typeface="Meiryo UI" panose="020B0604030504040204" pitchFamily="50" charset="-128"/>
              </a:rPr>
              <a:t>年）</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2"/>
              </a:rPr>
              <a:t>https://www.intuitive.com/en-us</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Da </a:t>
            </a:r>
            <a:r>
              <a:rPr lang="en-US" altLang="ja-JP" sz="1600" err="1">
                <a:latin typeface="Meiryo UI" panose="020B0604030504040204" pitchFamily="50" charset="-128"/>
                <a:ea typeface="Meiryo UI" panose="020B0604030504040204" pitchFamily="50" charset="-128"/>
              </a:rPr>
              <a:t>vinci</a:t>
            </a:r>
            <a:r>
              <a:rPr lang="ja-JP" altLang="en-US" sz="1600">
                <a:latin typeface="Meiryo UI" panose="020B0604030504040204" pitchFamily="50" charset="-128"/>
                <a:ea typeface="Meiryo UI" panose="020B0604030504040204" pitchFamily="50" charset="-128"/>
              </a:rPr>
              <a:t>に関する大部分の特許が</a:t>
            </a:r>
            <a:r>
              <a:rPr lang="en-US" altLang="ja-JP" sz="1600">
                <a:latin typeface="Meiryo UI" panose="020B0604030504040204" pitchFamily="50" charset="-128"/>
                <a:ea typeface="Meiryo UI" panose="020B0604030504040204" pitchFamily="50" charset="-128"/>
              </a:rPr>
              <a:t>2019</a:t>
            </a:r>
            <a:r>
              <a:rPr lang="ja-JP" altLang="en-US" sz="1600">
                <a:latin typeface="Meiryo UI" panose="020B0604030504040204" pitchFamily="50" charset="-128"/>
                <a:ea typeface="Meiryo UI" panose="020B0604030504040204" pitchFamily="50" charset="-128"/>
              </a:rPr>
              <a:t>年に満了</a:t>
            </a: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Da </a:t>
            </a:r>
            <a:r>
              <a:rPr lang="en-US" altLang="ja-JP" sz="1600" err="1">
                <a:latin typeface="Meiryo UI" panose="020B0604030504040204" pitchFamily="50" charset="-128"/>
                <a:ea typeface="Meiryo UI" panose="020B0604030504040204" pitchFamily="50" charset="-128"/>
              </a:rPr>
              <a:t>vinci</a:t>
            </a:r>
            <a:r>
              <a:rPr lang="ja-JP" altLang="en-US" sz="1600">
                <a:latin typeface="Meiryo UI" panose="020B0604030504040204" pitchFamily="50" charset="-128"/>
                <a:ea typeface="Meiryo UI" panose="020B0604030504040204" pitchFamily="50" charset="-128"/>
              </a:rPr>
              <a:t>の最新機種</a:t>
            </a:r>
            <a:r>
              <a:rPr lang="en-US" altLang="ja-JP" sz="1600">
                <a:latin typeface="Meiryo UI" panose="020B0604030504040204" pitchFamily="50" charset="-128"/>
                <a:ea typeface="Meiryo UI" panose="020B0604030504040204" pitchFamily="50" charset="-128"/>
              </a:rPr>
              <a:t>Xi</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2015/5</a:t>
            </a:r>
            <a:r>
              <a:rPr lang="ja-JP" altLang="en-US" sz="1600">
                <a:latin typeface="Meiryo UI" panose="020B0604030504040204" pitchFamily="50" charset="-128"/>
                <a:ea typeface="Meiryo UI" panose="020B0604030504040204" pitchFamily="50" charset="-128"/>
              </a:rPr>
              <a:t>月日本発売）に加えて廉価版</a:t>
            </a:r>
            <a:r>
              <a:rPr lang="en-US" altLang="ja-JP" sz="1600">
                <a:latin typeface="Meiryo UI" panose="020B0604030504040204" pitchFamily="50" charset="-128"/>
                <a:ea typeface="Meiryo UI" panose="020B0604030504040204" pitchFamily="50" charset="-128"/>
              </a:rPr>
              <a:t>X</a:t>
            </a:r>
            <a:r>
              <a:rPr lang="ja-JP" altLang="en-US" sz="1600">
                <a:latin typeface="Meiryo UI" panose="020B0604030504040204" pitchFamily="50" charset="-128"/>
                <a:ea typeface="Meiryo UI" panose="020B0604030504040204" pitchFamily="50" charset="-128"/>
              </a:rPr>
              <a:t>を販売（</a:t>
            </a:r>
            <a:r>
              <a:rPr lang="en-US" altLang="ja-JP" sz="1600">
                <a:latin typeface="Meiryo UI" panose="020B0604030504040204" pitchFamily="50" charset="-128"/>
                <a:ea typeface="Meiryo UI" panose="020B0604030504040204" pitchFamily="50" charset="-128"/>
              </a:rPr>
              <a:t>2018/5</a:t>
            </a:r>
            <a:r>
              <a:rPr lang="ja-JP" altLang="en-US" sz="1600">
                <a:latin typeface="Meiryo UI" panose="020B0604030504040204" pitchFamily="50" charset="-128"/>
                <a:ea typeface="Meiryo UI" panose="020B0604030504040204" pitchFamily="50" charset="-128"/>
              </a:rPr>
              <a:t>）。</a:t>
            </a:r>
          </a:p>
          <a:p>
            <a:r>
              <a:rPr lang="ja-JP" altLang="en-US" sz="1600">
                <a:latin typeface="Meiryo UI" panose="020B0604030504040204" pitchFamily="50" charset="-128"/>
                <a:ea typeface="Meiryo UI" panose="020B0604030504040204" pitchFamily="50" charset="-128"/>
              </a:rPr>
              <a:t> 廉価版</a:t>
            </a:r>
            <a:r>
              <a:rPr lang="en-US" altLang="ja-JP" sz="1600">
                <a:latin typeface="Meiryo UI" panose="020B0604030504040204" pitchFamily="50" charset="-128"/>
                <a:ea typeface="Meiryo UI" panose="020B0604030504040204" pitchFamily="50" charset="-128"/>
              </a:rPr>
              <a:t>X</a:t>
            </a:r>
            <a:r>
              <a:rPr lang="ja-JP" altLang="en-US" sz="1600">
                <a:latin typeface="Meiryo UI" panose="020B0604030504040204" pitchFamily="50" charset="-128"/>
                <a:ea typeface="Meiryo UI" panose="020B0604030504040204" pitchFamily="50" charset="-128"/>
              </a:rPr>
              <a:t>は後発メーカに対するけん制の意味合いが強い</a:t>
            </a:r>
          </a:p>
          <a:p>
            <a:r>
              <a:rPr lang="ja-JP" altLang="en-US" sz="1600">
                <a:latin typeface="Meiryo UI" panose="020B0604030504040204" pitchFamily="50" charset="-128"/>
                <a:ea typeface="Meiryo UI" panose="020B0604030504040204" pitchFamily="50" charset="-128"/>
              </a:rPr>
              <a:t>・</a:t>
            </a:r>
            <a:r>
              <a:rPr lang="en-US" altLang="zh-TW" sz="1600">
                <a:latin typeface="Meiryo UI" panose="020B0604030504040204" pitchFamily="50" charset="-128"/>
                <a:ea typeface="Meiryo UI" panose="020B0604030504040204" pitchFamily="50" charset="-128"/>
              </a:rPr>
              <a:t>2018</a:t>
            </a:r>
            <a:r>
              <a:rPr lang="zh-TW" altLang="en-US" sz="1600">
                <a:latin typeface="Meiryo UI" panose="020B0604030504040204" pitchFamily="50" charset="-128"/>
                <a:ea typeface="Meiryo UI" panose="020B0604030504040204" pitchFamily="50" charset="-128"/>
              </a:rPr>
              <a:t>年売上</a:t>
            </a:r>
            <a:r>
              <a:rPr lang="en-US" altLang="zh-TW" sz="1600">
                <a:latin typeface="Meiryo UI" panose="020B0604030504040204" pitchFamily="50" charset="-128"/>
                <a:ea typeface="Meiryo UI" panose="020B0604030504040204" pitchFamily="50" charset="-128"/>
              </a:rPr>
              <a:t>4077</a:t>
            </a:r>
            <a:r>
              <a:rPr lang="zh-TW" altLang="en-US" sz="1600">
                <a:latin typeface="Meiryo UI" panose="020B0604030504040204" pitchFamily="50" charset="-128"/>
                <a:ea typeface="Meiryo UI" panose="020B0604030504040204" pitchFamily="50" charset="-128"/>
              </a:rPr>
              <a:t>億円、純利益</a:t>
            </a:r>
            <a:r>
              <a:rPr lang="en-US" altLang="zh-TW" sz="1600">
                <a:latin typeface="Meiryo UI" panose="020B0604030504040204" pitchFamily="50" charset="-128"/>
                <a:ea typeface="Meiryo UI" panose="020B0604030504040204" pitchFamily="50" charset="-128"/>
              </a:rPr>
              <a:t>1234</a:t>
            </a:r>
            <a:r>
              <a:rPr lang="zh-TW" altLang="en-US" sz="1600">
                <a:latin typeface="Meiryo UI" panose="020B0604030504040204" pitchFamily="50" charset="-128"/>
                <a:ea typeface="Meiryo UI" panose="020B0604030504040204" pitchFamily="50" charset="-128"/>
              </a:rPr>
              <a:t>億円</a:t>
            </a:r>
            <a:r>
              <a:rPr lang="ja-JP" altLang="en-US" sz="1600" err="1">
                <a:latin typeface="Meiryo UI" panose="020B0604030504040204" pitchFamily="50" charset="-128"/>
                <a:ea typeface="Meiryo UI" panose="020B0604030504040204" pitchFamily="50" charset="-128"/>
              </a:rPr>
              <a:t>、</a:t>
            </a:r>
            <a:r>
              <a:rPr lang="zh-TW" altLang="en-US" sz="1600">
                <a:latin typeface="Meiryo UI" panose="020B0604030504040204" pitchFamily="50" charset="-128"/>
                <a:ea typeface="Meiryo UI" panose="020B0604030504040204" pitchFamily="50" charset="-128"/>
              </a:rPr>
              <a:t>利益率約</a:t>
            </a:r>
            <a:r>
              <a:rPr lang="en-US" altLang="zh-TW" sz="1600">
                <a:latin typeface="Meiryo UI" panose="020B0604030504040204" pitchFamily="50" charset="-128"/>
                <a:ea typeface="Meiryo UI" panose="020B0604030504040204" pitchFamily="50" charset="-128"/>
              </a:rPr>
              <a:t>30%</a:t>
            </a:r>
          </a:p>
          <a:p>
            <a:r>
              <a:rPr lang="ja-JP" altLang="en-US" sz="1600">
                <a:latin typeface="Meiryo UI" panose="020B0604030504040204" pitchFamily="50" charset="-128"/>
                <a:ea typeface="Meiryo UI" panose="020B0604030504040204" pitchFamily="50" charset="-128"/>
              </a:rPr>
              <a:t> 売上全体で手術ロボット本体が占める割合は</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割程度で残りは消耗品</a:t>
            </a:r>
            <a:r>
              <a:rPr lang="en-US" altLang="ja-JP" sz="1600">
                <a:latin typeface="Meiryo UI" panose="020B0604030504040204" pitchFamily="50" charset="-128"/>
                <a:ea typeface="Meiryo UI" panose="020B0604030504040204" pitchFamily="50" charset="-128"/>
              </a:rPr>
              <a:t>53%</a:t>
            </a:r>
            <a:r>
              <a:rPr lang="ja-JP" altLang="en-US" sz="1600">
                <a:latin typeface="Meiryo UI" panose="020B0604030504040204" pitchFamily="50" charset="-128"/>
                <a:ea typeface="Meiryo UI" panose="020B0604030504040204" pitchFamily="50" charset="-128"/>
              </a:rPr>
              <a:t>と</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サービス（教育等）</a:t>
            </a:r>
            <a:r>
              <a:rPr lang="en-US" altLang="ja-JP" sz="1600">
                <a:latin typeface="Meiryo UI" panose="020B0604030504040204" pitchFamily="50" charset="-128"/>
                <a:ea typeface="Meiryo UI" panose="020B0604030504040204" pitchFamily="50" charset="-128"/>
              </a:rPr>
              <a:t>17%</a:t>
            </a:r>
            <a:r>
              <a:rPr lang="ja-JP" altLang="en-US" sz="1600">
                <a:latin typeface="Meiryo UI" panose="020B0604030504040204" pitchFamily="50" charset="-128"/>
                <a:ea typeface="Meiryo UI" panose="020B0604030504040204" pitchFamily="50" charset="-128"/>
              </a:rPr>
              <a:t>となっている</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〇リバーフィールド（日本、設立：</a:t>
            </a:r>
            <a:r>
              <a:rPr lang="en-US" altLang="ja-JP" sz="1600" u="sng">
                <a:latin typeface="Meiryo UI" panose="020B0604030504040204" pitchFamily="50" charset="-128"/>
                <a:ea typeface="Meiryo UI" panose="020B0604030504040204" pitchFamily="50" charset="-128"/>
              </a:rPr>
              <a:t>2014</a:t>
            </a:r>
            <a:r>
              <a:rPr lang="ja-JP" altLang="en-US" sz="1600" u="sng">
                <a:latin typeface="Meiryo UI" panose="020B0604030504040204" pitchFamily="50" charset="-128"/>
                <a:ea typeface="Meiryo UI" panose="020B0604030504040204" pitchFamily="50" charset="-128"/>
              </a:rPr>
              <a:t>年、従業員</a:t>
            </a:r>
            <a:r>
              <a:rPr lang="en-US" altLang="ja-JP" sz="1600" u="sng">
                <a:latin typeface="Meiryo UI" panose="020B0604030504040204" pitchFamily="50" charset="-128"/>
                <a:ea typeface="Meiryo UI" panose="020B0604030504040204" pitchFamily="50" charset="-128"/>
              </a:rPr>
              <a:t>31</a:t>
            </a:r>
            <a:r>
              <a:rPr lang="ja-JP" altLang="en-US" sz="1600" u="sng">
                <a:latin typeface="Meiryo UI" panose="020B0604030504040204" pitchFamily="50" charset="-128"/>
                <a:ea typeface="Meiryo UI" panose="020B0604030504040204" pitchFamily="50" charset="-128"/>
              </a:rPr>
              <a:t>名）</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3"/>
              </a:rPr>
              <a:t>https://www.riverfieldinc.com/</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・東工大発のベンチャー企業</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・空気圧駆動の技術を活かした力覚フィードバックが強み</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月に</a:t>
            </a:r>
            <a:r>
              <a:rPr lang="en-US" altLang="ja-JP" sz="1600">
                <a:latin typeface="Meiryo UI" panose="020B0604030504040204" pitchFamily="50" charset="-128"/>
                <a:ea typeface="Meiryo UI" panose="020B0604030504040204" pitchFamily="50" charset="-128"/>
              </a:rPr>
              <a:t>KDDI</a:t>
            </a:r>
            <a:r>
              <a:rPr lang="ja-JP" altLang="en-US" sz="1600">
                <a:latin typeface="Meiryo UI" panose="020B0604030504040204" pitchFamily="50" charset="-128"/>
                <a:ea typeface="Meiryo UI" panose="020B0604030504040204" pitchFamily="50" charset="-128"/>
              </a:rPr>
              <a:t>とソリトンシステムズと共に遠隔医療の実施実験を実施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9</a:t>
            </a:r>
            <a:r>
              <a:rPr lang="ja-JP" altLang="en-US" sz="1600">
                <a:latin typeface="Meiryo UI" panose="020B0604030504040204" pitchFamily="50" charset="-128"/>
                <a:ea typeface="Meiryo UI" panose="020B0604030504040204" pitchFamily="50" charset="-128"/>
              </a:rPr>
              <a:t>月に総額約</a:t>
            </a:r>
            <a:r>
              <a:rPr lang="en-US" altLang="ja-JP" sz="1600">
                <a:latin typeface="Meiryo UI" panose="020B0604030504040204" pitchFamily="50" charset="-128"/>
                <a:ea typeface="Meiryo UI" panose="020B0604030504040204" pitchFamily="50" charset="-128"/>
              </a:rPr>
              <a:t>30</a:t>
            </a:r>
            <a:r>
              <a:rPr lang="ja-JP" altLang="en-US" sz="1600">
                <a:latin typeface="Meiryo UI" panose="020B0604030504040204" pitchFamily="50" charset="-128"/>
                <a:ea typeface="Meiryo UI" panose="020B0604030504040204" pitchFamily="50" charset="-128"/>
              </a:rPr>
              <a:t>億円の資金調達を実施</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月に製品発売を予定</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u="sng">
                <a:latin typeface="Meiryo UI" panose="020B0604030504040204" pitchFamily="50" charset="-128"/>
                <a:ea typeface="Meiryo UI" panose="020B0604030504040204" pitchFamily="50" charset="-128"/>
              </a:rPr>
              <a:t>〇メディカロイド（日本、設立：</a:t>
            </a:r>
            <a:r>
              <a:rPr lang="en-US" altLang="ja-JP" sz="1600" u="sng">
                <a:latin typeface="Meiryo UI" panose="020B0604030504040204" pitchFamily="50" charset="-128"/>
                <a:ea typeface="Meiryo UI" panose="020B0604030504040204" pitchFamily="50" charset="-128"/>
              </a:rPr>
              <a:t>2013</a:t>
            </a:r>
            <a:r>
              <a:rPr lang="ja-JP" altLang="en-US" sz="1600" u="sng">
                <a:latin typeface="Meiryo UI" panose="020B0604030504040204" pitchFamily="50" charset="-128"/>
                <a:ea typeface="Meiryo UI" panose="020B0604030504040204" pitchFamily="50" charset="-128"/>
              </a:rPr>
              <a:t>年）</a:t>
            </a:r>
            <a:endParaRPr lang="en-US" altLang="ja-JP" sz="1600" u="sng">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hlinkClick r:id="rId4"/>
              </a:rPr>
              <a:t>http://www.medicaroid.com/</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・川崎重工とシスメックスが出資して設立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2021</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4</a:t>
            </a:r>
            <a:r>
              <a:rPr lang="ja-JP" altLang="en-US" sz="1600">
                <a:latin typeface="Meiryo UI" panose="020B0604030504040204" pitchFamily="50" charset="-128"/>
                <a:ea typeface="Meiryo UI" panose="020B0604030504040204" pitchFamily="50" charset="-128"/>
              </a:rPr>
              <a:t>月に世界で初めて商用</a:t>
            </a:r>
            <a:r>
              <a:rPr lang="en-US" altLang="ja-JP" sz="1600">
                <a:latin typeface="Meiryo UI" panose="020B0604030504040204" pitchFamily="50" charset="-128"/>
                <a:ea typeface="Meiryo UI" panose="020B0604030504040204" pitchFamily="50" charset="-128"/>
              </a:rPr>
              <a:t>5G</a:t>
            </a:r>
            <a:r>
              <a:rPr lang="ja-JP" altLang="en-US" sz="1600">
                <a:latin typeface="Meiryo UI" panose="020B0604030504040204" pitchFamily="50" charset="-128"/>
                <a:ea typeface="Meiryo UI" panose="020B0604030504040204" pitchFamily="50" charset="-128"/>
              </a:rPr>
              <a:t>を介した遠隔ロボット手術の実証実験を開始</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2020</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8</a:t>
            </a:r>
            <a:r>
              <a:rPr lang="ja-JP" altLang="en-US" sz="1600">
                <a:latin typeface="Meiryo UI" panose="020B0604030504040204" pitchFamily="50" charset="-128"/>
                <a:ea typeface="Meiryo UI" panose="020B0604030504040204" pitchFamily="50" charset="-128"/>
              </a:rPr>
              <a:t>月に国内初の手術支援ロボットシステムの製造販売承認を取得</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05658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自社（</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9036495" cy="5755422"/>
          </a:xfrm>
          <a:prstGeom prst="rect">
            <a:avLst/>
          </a:prstGeom>
          <a:noFill/>
        </p:spPr>
        <p:txBody>
          <a:bodyPr wrap="square" rtlCol="0">
            <a:spAutoFit/>
          </a:bodyPr>
          <a:lstStyle/>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2017</a:t>
            </a:r>
            <a:r>
              <a:rPr lang="ja-JP" altLang="en-US" sz="1600">
                <a:latin typeface="Meiryo UI" panose="020B0604030504040204" pitchFamily="50" charset="-128"/>
                <a:ea typeface="Meiryo UI" panose="020B0604030504040204" pitchFamily="50" charset="-128"/>
              </a:rPr>
              <a:t>年度から共通費開発と受託開発にて、遠隔操作サービスに向けた要素技術の開発・試作・評価を実施中。</a:t>
            </a:r>
            <a:r>
              <a:rPr lang="en-US" altLang="ja-JP" sz="1600">
                <a:latin typeface="Meiryo UI" panose="020B0604030504040204" pitchFamily="50" charset="-128"/>
                <a:ea typeface="Meiryo UI" panose="020B0604030504040204" pitchFamily="50" charset="-128"/>
              </a:rPr>
              <a:t>22</a:t>
            </a:r>
            <a:r>
              <a:rPr lang="ja-JP" altLang="en-US" sz="1600">
                <a:latin typeface="Meiryo UI" panose="020B0604030504040204" pitchFamily="50" charset="-128"/>
                <a:ea typeface="Meiryo UI" panose="020B0604030504040204" pitchFamily="50" charset="-128"/>
              </a:rPr>
              <a:t>年度は要素技術を統合した遠隔操作システムの開発と遠隔操作サービスの事業化に向けた概念実証と社内外への提案活動を推進中。</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・通電にて防衛事業向けに遠隔操作ロボット「</a:t>
            </a:r>
            <a:r>
              <a:rPr lang="en-US" altLang="ja-JP" sz="1600" err="1">
                <a:latin typeface="Meiryo UI" panose="020B0604030504040204" pitchFamily="50" charset="-128"/>
                <a:ea typeface="Meiryo UI" panose="020B0604030504040204" pitchFamily="50" charset="-128"/>
              </a:rPr>
              <a:t>DiaroiD</a:t>
            </a:r>
            <a:r>
              <a:rPr lang="ja-JP" altLang="en-US" sz="1600">
                <a:latin typeface="Meiryo UI" panose="020B0604030504040204" pitchFamily="50" charset="-128"/>
                <a:ea typeface="Meiryo UI" panose="020B0604030504040204" pitchFamily="50" charset="-128"/>
              </a:rPr>
              <a:t>」の</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号機を製作し、</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6</a:t>
            </a:r>
            <a:r>
              <a:rPr lang="ja-JP" altLang="en-US" sz="1600">
                <a:latin typeface="Meiryo UI" panose="020B0604030504040204" pitchFamily="50" charset="-128"/>
                <a:ea typeface="Meiryo UI" panose="020B0604030504040204" pitchFamily="50" charset="-128"/>
              </a:rPr>
              <a:t>月のロボットワールド</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に出展。展示を通じて、危険作業における人代替の用途で</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社から引き合いがあり、協議中の段階</a:t>
            </a:r>
            <a:endParaRPr lang="en-US" altLang="ja-JP" sz="1600" u="sng">
              <a:solidFill>
                <a:srgbClr val="FF0000"/>
              </a:solidFill>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a:t>
            </a:r>
            <a:br>
              <a:rPr lang="ja-JP" altLang="en-US"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年度経営戦略にて、サステナビリティ経営を実現するための</a:t>
            </a:r>
            <a:r>
              <a:rPr lang="en-US" altLang="ja-JP" sz="1600">
                <a:latin typeface="Meiryo UI" panose="020B0604030504040204" pitchFamily="50" charset="-128"/>
                <a:ea typeface="Meiryo UI" panose="020B0604030504040204" pitchFamily="50" charset="-128"/>
              </a:rPr>
              <a:t>5</a:t>
            </a:r>
            <a:r>
              <a:rPr lang="ja-JP" altLang="en-US" sz="1600">
                <a:latin typeface="Meiryo UI" panose="020B0604030504040204" pitchFamily="50" charset="-128"/>
                <a:ea typeface="Meiryo UI" panose="020B0604030504040204" pitchFamily="50" charset="-128"/>
              </a:rPr>
              <a:t>つの注力課題領域を明確化。そのうちの</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つであるインクルージョンに関する技術として</a:t>
            </a:r>
            <a:r>
              <a:rPr lang="en-US" altLang="ja-JP" sz="1600">
                <a:latin typeface="Meiryo UI" panose="020B0604030504040204" pitchFamily="50" charset="-128"/>
                <a:ea typeface="Meiryo UI" panose="020B0604030504040204" pitchFamily="50" charset="-128"/>
              </a:rPr>
              <a:t>22</a:t>
            </a:r>
            <a:r>
              <a:rPr lang="ja-JP" altLang="en-US" sz="1600">
                <a:latin typeface="Meiryo UI" panose="020B0604030504040204" pitchFamily="50" charset="-128"/>
                <a:ea typeface="Meiryo UI" panose="020B0604030504040204" pitchFamily="50" charset="-128"/>
              </a:rPr>
              <a:t>年度展示会にて遠隔操作技術を展示</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・開発する遠隔操作技術及びニューロフィードバック技術は、</a:t>
            </a:r>
            <a:r>
              <a:rPr lang="en-US" altLang="ja-JP" sz="1600">
                <a:latin typeface="Meiryo UI" panose="020B0604030504040204" pitchFamily="50" charset="-128"/>
                <a:ea typeface="Meiryo UI" panose="020B0604030504040204" pitchFamily="50" charset="-128"/>
              </a:rPr>
              <a:t> 2021</a:t>
            </a:r>
            <a:r>
              <a:rPr lang="ja-JP" altLang="en-US" sz="1600">
                <a:latin typeface="Meiryo UI" panose="020B0604030504040204" pitchFamily="50" charset="-128"/>
                <a:ea typeface="Meiryo UI" panose="020B0604030504040204" pitchFamily="50" charset="-128"/>
              </a:rPr>
              <a:t>年度に更新された未来価値洞察の</a:t>
            </a:r>
            <a:r>
              <a:rPr lang="en-US" altLang="ja-JP" sz="1600">
                <a:latin typeface="Meiryo UI" panose="020B0604030504040204" pitchFamily="50" charset="-128"/>
                <a:ea typeface="Meiryo UI" panose="020B0604030504040204" pitchFamily="50" charset="-128"/>
              </a:rPr>
              <a:t>154</a:t>
            </a:r>
            <a:r>
              <a:rPr lang="ja-JP" altLang="en-US" sz="1600">
                <a:latin typeface="Meiryo UI" panose="020B0604030504040204" pitchFamily="50" charset="-128"/>
                <a:ea typeface="Meiryo UI" panose="020B0604030504040204" pitchFamily="50" charset="-128"/>
              </a:rPr>
              <a:t>シナリオにおいて、キーシナリオを含む多くのシナリオ（</a:t>
            </a:r>
            <a:r>
              <a:rPr lang="en-US" altLang="ja-JP" sz="1600">
                <a:latin typeface="Meiryo UI" panose="020B0604030504040204" pitchFamily="50" charset="-128"/>
                <a:ea typeface="Meiryo UI" panose="020B0604030504040204" pitchFamily="50" charset="-128"/>
              </a:rPr>
              <a:t>20</a:t>
            </a:r>
            <a:r>
              <a:rPr lang="ja-JP" altLang="en-US" sz="1600">
                <a:latin typeface="Meiryo UI" panose="020B0604030504040204" pitchFamily="50" charset="-128"/>
                <a:ea typeface="Meiryo UI" panose="020B0604030504040204" pitchFamily="50" charset="-128"/>
              </a:rPr>
              <a:t>個）で必要となる新技術の一つの位置付け。本開発に関して、未来価値創造プロジェクトでの選定案件として、</a:t>
            </a:r>
            <a:r>
              <a:rPr lang="en-US" altLang="ja-JP" sz="1600">
                <a:latin typeface="Meiryo UI" panose="020B0604030504040204" pitchFamily="50" charset="-128"/>
                <a:ea typeface="Meiryo UI" panose="020B0604030504040204" pitchFamily="50" charset="-128"/>
              </a:rPr>
              <a:t>ID</a:t>
            </a:r>
            <a:r>
              <a:rPr lang="ja-JP" altLang="en-US" sz="1600">
                <a:latin typeface="Meiryo UI" panose="020B0604030504040204" pitchFamily="50" charset="-128"/>
                <a:ea typeface="Meiryo UI" panose="020B0604030504040204" pitchFamily="50" charset="-128"/>
              </a:rPr>
              <a:t>研及び社外コンサルと開発計画のアドバイス・市場規模やビジネス視点等の情報、有識者ヒヤリングを実施中（～</a:t>
            </a:r>
            <a:r>
              <a:rPr lang="en-US" altLang="ja-JP" sz="1600">
                <a:latin typeface="Meiryo UI" panose="020B0604030504040204" pitchFamily="50" charset="-128"/>
                <a:ea typeface="Meiryo UI" panose="020B0604030504040204" pitchFamily="50" charset="-128"/>
              </a:rPr>
              <a:t>9/E</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・関連する開発として以下が進行中。互いに連携しながら開発を遂行</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・先端総研　</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重点</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複数車両の自動運転車両向け遠隔復旧操作システムの開発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：自動運転故障時の遠隔復旧技術（</a:t>
            </a:r>
            <a:r>
              <a:rPr lang="en-US" altLang="ja-JP" sz="1600">
                <a:latin typeface="Meiryo UI" panose="020B0604030504040204" pitchFamily="50" charset="-128"/>
                <a:ea typeface="Meiryo UI" panose="020B0604030504040204" pitchFamily="50" charset="-128"/>
              </a:rPr>
              <a:t>HMI,</a:t>
            </a:r>
            <a:r>
              <a:rPr lang="ja-JP" altLang="en-US" sz="1600">
                <a:latin typeface="Meiryo UI" panose="020B0604030504040204" pitchFamily="50" charset="-128"/>
                <a:ea typeface="Meiryo UI" panose="020B0604030504040204" pitchFamily="50" charset="-128"/>
              </a:rPr>
              <a:t>車両</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地上連携、統合システム）の開発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・情報総研　</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重点</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高没入感テレイグジスタンス技術</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：遠隔地の視覚・聴覚・歩行感の感覚再現技術（全天周映像生成、</a:t>
            </a:r>
            <a:r>
              <a:rPr lang="zh-TW" altLang="en-US" sz="1600">
                <a:latin typeface="Meiryo UI" panose="020B0604030504040204" pitchFamily="50" charset="-128"/>
                <a:ea typeface="Meiryo UI" panose="020B0604030504040204" pitchFamily="50" charset="-128"/>
              </a:rPr>
              <a:t>自由位置空間再構築技術</a:t>
            </a:r>
            <a:r>
              <a:rPr lang="ja-JP" altLang="en-US" sz="1600">
                <a:latin typeface="Meiryo UI" panose="020B0604030504040204" pitchFamily="50" charset="-128"/>
                <a:ea typeface="Meiryo UI" panose="020B0604030504040204" pitchFamily="50" charset="-128"/>
              </a:rPr>
              <a:t>、</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歩行再現）の開発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・先端総研　</a:t>
            </a:r>
            <a:r>
              <a:rPr lang="en-US" altLang="ja-JP" sz="1600">
                <a:latin typeface="Meiryo UI" panose="020B0604030504040204" pitchFamily="50" charset="-128"/>
                <a:ea typeface="Meiryo UI" panose="020B0604030504040204" pitchFamily="50" charset="-128"/>
              </a:rPr>
              <a:t>[VE] HRI</a:t>
            </a:r>
            <a:r>
              <a:rPr lang="ja-JP" altLang="en-US" sz="1600">
                <a:latin typeface="Meiryo UI" panose="020B0604030504040204" pitchFamily="50" charset="-128"/>
                <a:ea typeface="Meiryo UI" panose="020B0604030504040204" pitchFamily="50" charset="-128"/>
              </a:rPr>
              <a:t>基盤技術の構築：</a:t>
            </a:r>
            <a:r>
              <a:rPr lang="en-US" altLang="ja-JP" sz="1600">
                <a:latin typeface="Meiryo UI" panose="020B0604030504040204" pitchFamily="50" charset="-128"/>
                <a:ea typeface="Meiryo UI" panose="020B0604030504040204" pitchFamily="50" charset="-128"/>
              </a:rPr>
              <a:t>HRI</a:t>
            </a:r>
            <a:r>
              <a:rPr lang="ja-JP" altLang="en-US" sz="1600">
                <a:latin typeface="Meiryo UI" panose="020B0604030504040204" pitchFamily="50" charset="-128"/>
                <a:ea typeface="Meiryo UI" panose="020B0604030504040204" pitchFamily="50" charset="-128"/>
              </a:rPr>
              <a:t>関連技術の開発</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　・情報総研　</a:t>
            </a:r>
            <a:r>
              <a:rPr lang="en-US" altLang="ja-JP" sz="1600">
                <a:latin typeface="Meiryo UI" panose="020B0604030504040204" pitchFamily="50" charset="-128"/>
                <a:ea typeface="Meiryo UI" panose="020B0604030504040204" pitchFamily="50" charset="-128"/>
              </a:rPr>
              <a:t>[VE] </a:t>
            </a:r>
            <a:r>
              <a:rPr lang="ja-JP" altLang="en-US" sz="1600">
                <a:latin typeface="Meiryo UI" panose="020B0604030504040204" pitchFamily="50" charset="-128"/>
                <a:ea typeface="Meiryo UI" panose="020B0604030504040204" pitchFamily="50" charset="-128"/>
              </a:rPr>
              <a:t>リアルタイム</a:t>
            </a:r>
            <a:r>
              <a:rPr lang="en-US" altLang="ja-JP" sz="1600">
                <a:latin typeface="Meiryo UI" panose="020B0604030504040204" pitchFamily="50" charset="-128"/>
                <a:ea typeface="Meiryo UI" panose="020B0604030504040204" pitchFamily="50" charset="-128"/>
              </a:rPr>
              <a:t>CPS</a:t>
            </a:r>
            <a:r>
              <a:rPr lang="ja-JP" altLang="en-US" sz="1600">
                <a:latin typeface="Meiryo UI" panose="020B0604030504040204" pitchFamily="50" charset="-128"/>
                <a:ea typeface="Meiryo UI" panose="020B0604030504040204" pitchFamily="50" charset="-128"/>
              </a:rPr>
              <a:t>要素技術：</a:t>
            </a:r>
            <a:r>
              <a:rPr lang="en-US" altLang="ja-JP" sz="1600">
                <a:latin typeface="Meiryo UI" panose="020B0604030504040204" pitchFamily="50" charset="-128"/>
                <a:ea typeface="Meiryo UI" panose="020B0604030504040204" pitchFamily="50" charset="-128"/>
              </a:rPr>
              <a:t>CPS</a:t>
            </a:r>
            <a:r>
              <a:rPr lang="ja-JP" altLang="en-US" sz="1600">
                <a:latin typeface="Meiryo UI" panose="020B0604030504040204" pitchFamily="50" charset="-128"/>
                <a:ea typeface="Meiryo UI" panose="020B0604030504040204" pitchFamily="50" charset="-128"/>
              </a:rPr>
              <a:t>を介した遠隔操作向けの</a:t>
            </a:r>
            <a:r>
              <a:rPr lang="en-US" altLang="ja-JP" sz="1600">
                <a:latin typeface="Meiryo UI" panose="020B0604030504040204" pitchFamily="50" charset="-128"/>
                <a:ea typeface="Meiryo UI" panose="020B0604030504040204" pitchFamily="50" charset="-128"/>
              </a:rPr>
              <a:t>IT</a:t>
            </a:r>
            <a:r>
              <a:rPr lang="ja-JP" altLang="en-US" sz="1600">
                <a:latin typeface="Meiryo UI" panose="020B0604030504040204" pitchFamily="50" charset="-128"/>
                <a:ea typeface="Meiryo UI" panose="020B0604030504040204" pitchFamily="50" charset="-128"/>
              </a:rPr>
              <a:t>・通信処理技術の開発</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68618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3C</a:t>
            </a:r>
            <a:r>
              <a:rPr lang="ja-JP" altLang="en-US" sz="3200">
                <a:latin typeface="Meiryo UI" panose="020B0604030504040204" pitchFamily="50" charset="-128"/>
                <a:ea typeface="Meiryo UI" panose="020B0604030504040204" pitchFamily="50" charset="-128"/>
              </a:rPr>
              <a:t>分析　自社（</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107505" y="836712"/>
            <a:ext cx="9036495" cy="4770537"/>
          </a:xfrm>
          <a:prstGeom prst="rect">
            <a:avLst/>
          </a:prstGeom>
          <a:noFill/>
        </p:spPr>
        <p:txBody>
          <a:bodyPr wrap="square" rtlCol="0">
            <a:spAutoFit/>
          </a:bodyPr>
          <a:lstStyle/>
          <a:p>
            <a:r>
              <a:rPr lang="ja-JP" altLang="en-US" sz="1600">
                <a:latin typeface="Meiryo UI" panose="020B0604030504040204" pitchFamily="50" charset="-128"/>
                <a:ea typeface="Meiryo UI" panose="020B0604030504040204" pitchFamily="50" charset="-128"/>
              </a:rPr>
              <a:t>・遠隔操作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技術について、</a:t>
            </a:r>
            <a:r>
              <a:rPr lang="en-US" altLang="ja-JP" sz="1600">
                <a:latin typeface="Meiryo UI" panose="020B0604030504040204" pitchFamily="50" charset="-128"/>
                <a:ea typeface="Meiryo UI" panose="020B0604030504040204" pitchFamily="50" charset="-128"/>
              </a:rPr>
              <a:t>22</a:t>
            </a:r>
            <a:r>
              <a:rPr lang="ja-JP" altLang="en-US" sz="1600">
                <a:latin typeface="Meiryo UI" panose="020B0604030504040204" pitchFamily="50" charset="-128"/>
                <a:ea typeface="Meiryo UI" panose="020B0604030504040204" pitchFamily="50" charset="-128"/>
              </a:rPr>
              <a:t>年度までの共通費開発にて、視覚的力触覚技術をはじめとする人の認知特性を利用した操作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技術を開発。本技術により、操作者側の操作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が非常にシンプルであるにも関わらず、高い遠隔作業性を実現しており、他社差別化技術となっている</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・段階的な自動化技術についても、</a:t>
            </a:r>
            <a:r>
              <a:rPr lang="en-US" altLang="ja-JP" sz="1600">
                <a:latin typeface="Meiryo UI" panose="020B0604030504040204" pitchFamily="50" charset="-128"/>
                <a:ea typeface="Meiryo UI" panose="020B0604030504040204" pitchFamily="50" charset="-128"/>
              </a:rPr>
              <a:t> 22</a:t>
            </a:r>
            <a:r>
              <a:rPr lang="ja-JP" altLang="en-US" sz="1600">
                <a:latin typeface="Meiryo UI" panose="020B0604030504040204" pitchFamily="50" charset="-128"/>
                <a:ea typeface="Meiryo UI" panose="020B0604030504040204" pitchFamily="50" charset="-128"/>
              </a:rPr>
              <a:t>年度までの共通費開発にて、逆強化学習をベースに遠隔操作中に段階的にサブタスク分節化とサブタスク自動化を実施する技術を開発。本技術により、事前のタスク自動化のためのデータ取得のための導入期間等が不要となり、他社差別化技術となっている</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・ブレインテックに関連した技術として、</a:t>
            </a:r>
            <a:r>
              <a:rPr lang="en-US" altLang="ja-JP" sz="1600">
                <a:latin typeface="Meiryo UI" panose="020B0604030504040204" pitchFamily="50" charset="-128"/>
                <a:ea typeface="Meiryo UI" panose="020B0604030504040204" pitchFamily="50" charset="-128"/>
              </a:rPr>
              <a:t>2017</a:t>
            </a:r>
            <a:r>
              <a:rPr lang="ja-JP" altLang="en-US" sz="1600">
                <a:latin typeface="Meiryo UI" panose="020B0604030504040204" pitchFamily="50" charset="-128"/>
                <a:ea typeface="Meiryo UI" panose="020B0604030504040204" pitchFamily="50" charset="-128"/>
              </a:rPr>
              <a:t>年から実施している</a:t>
            </a:r>
            <a:r>
              <a:rPr lang="en-US" altLang="ja-JP" sz="1600">
                <a:latin typeface="Meiryo UI" panose="020B0604030504040204" pitchFamily="50" charset="-128"/>
                <a:ea typeface="Meiryo UI" panose="020B0604030504040204" pitchFamily="50" charset="-128"/>
              </a:rPr>
              <a:t>MERL</a:t>
            </a:r>
            <a:r>
              <a:rPr lang="ja-JP" altLang="en-US" sz="1600">
                <a:latin typeface="Meiryo UI" panose="020B0604030504040204" pitchFamily="50" charset="-128"/>
                <a:ea typeface="Meiryo UI" panose="020B0604030504040204" pitchFamily="50" charset="-128"/>
              </a:rPr>
              <a:t>との共同研究において、</a:t>
            </a:r>
            <a:r>
              <a:rPr lang="en-US" altLang="ja-JP" sz="1600">
                <a:latin typeface="Meiryo UI" panose="020B0604030504040204" pitchFamily="50" charset="-128"/>
                <a:ea typeface="Meiryo UI" panose="020B0604030504040204" pitchFamily="50" charset="-128"/>
              </a:rPr>
              <a:t>NeuroIPS2021</a:t>
            </a:r>
            <a:r>
              <a:rPr lang="ja-JP" altLang="en-US" sz="1600">
                <a:latin typeface="Meiryo UI" panose="020B0604030504040204" pitchFamily="50" charset="-128"/>
                <a:ea typeface="Meiryo UI" panose="020B0604030504040204" pitchFamily="50" charset="-128"/>
              </a:rPr>
              <a:t>での脳波に関する転移学習において被験者個体差に対するタスクで最高成績を収めるなど、被験者個体差に依存しない脳波データ処理技術に強みを保有</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・産総研との</a:t>
            </a:r>
            <a:r>
              <a:rPr lang="en-US" altLang="ja-JP" sz="1600">
                <a:latin typeface="Meiryo UI" panose="020B0604030504040204" pitchFamily="50" charset="-128"/>
                <a:ea typeface="Meiryo UI" panose="020B0604030504040204" pitchFamily="50" charset="-128"/>
              </a:rPr>
              <a:t>2022</a:t>
            </a:r>
            <a:r>
              <a:rPr lang="ja-JP" altLang="en-US" sz="1600">
                <a:latin typeface="Meiryo UI" panose="020B0604030504040204" pitchFamily="50" charset="-128"/>
                <a:ea typeface="Meiryo UI" panose="020B0604030504040204" pitchFamily="50" charset="-128"/>
              </a:rPr>
              <a:t>年度より冠ラボとして、「</a:t>
            </a:r>
            <a:r>
              <a:rPr lang="en-US" altLang="ja-JP" sz="1600">
                <a:latin typeface="Meiryo UI" panose="020B0604030504040204" pitchFamily="50" charset="-128"/>
                <a:ea typeface="Meiryo UI" panose="020B0604030504040204" pitchFamily="50" charset="-128"/>
              </a:rPr>
              <a:t>B5G/6G</a:t>
            </a:r>
            <a:r>
              <a:rPr lang="ja-JP" altLang="en-US" sz="1600">
                <a:latin typeface="Meiryo UI" panose="020B0604030504040204" pitchFamily="50" charset="-128"/>
                <a:ea typeface="Meiryo UI" panose="020B0604030504040204" pitchFamily="50" charset="-128"/>
              </a:rPr>
              <a:t>活用リモート型制御」として</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年間の共研を実施予定で、その中で遠隔操作時の効果的な感覚代替を実現するための人間の認知特性の解明と生体計測に関する技術を研究予定</a:t>
            </a:r>
            <a:endParaRPr lang="en-US" altLang="ja-JP" sz="1600">
              <a:latin typeface="Meiryo UI" panose="020B0604030504040204" pitchFamily="50" charset="-128"/>
              <a:ea typeface="Meiryo UI" panose="020B0604030504040204" pitchFamily="50" charset="-128"/>
            </a:endParaRPr>
          </a:p>
          <a:p>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NTT</a:t>
            </a:r>
            <a:r>
              <a:rPr lang="ja-JP" altLang="en-US" sz="1600">
                <a:latin typeface="Meiryo UI" panose="020B0604030504040204" pitchFamily="50" charset="-128"/>
                <a:ea typeface="Meiryo UI" panose="020B0604030504040204" pitchFamily="50" charset="-128"/>
              </a:rPr>
              <a:t>のアクセスサービスシステム研究所と共同で遠距離での遠隔操作実証実験（</a:t>
            </a:r>
            <a:r>
              <a:rPr lang="en-US" altLang="ja-JP" sz="1600">
                <a:latin typeface="Meiryo UI" panose="020B0604030504040204" pitchFamily="50" charset="-128"/>
                <a:ea typeface="Meiryo UI" panose="020B0604030504040204" pitchFamily="50" charset="-128"/>
              </a:rPr>
              <a:t>2023</a:t>
            </a:r>
            <a:r>
              <a:rPr lang="ja-JP" altLang="en-US" sz="1600">
                <a:latin typeface="Meiryo UI" panose="020B0604030504040204" pitchFamily="50" charset="-128"/>
                <a:ea typeface="Meiryo UI" panose="020B0604030504040204" pitchFamily="50" charset="-128"/>
              </a:rPr>
              <a:t>年</a:t>
            </a:r>
            <a:r>
              <a:rPr lang="en-US" altLang="ja-JP" sz="1600">
                <a:latin typeface="Meiryo UI" panose="020B0604030504040204" pitchFamily="50" charset="-128"/>
                <a:ea typeface="Meiryo UI" panose="020B0604030504040204" pitchFamily="50" charset="-128"/>
              </a:rPr>
              <a:t>1</a:t>
            </a:r>
            <a:r>
              <a:rPr lang="ja-JP" altLang="en-US" sz="1600">
                <a:latin typeface="Meiryo UI" panose="020B0604030504040204" pitchFamily="50" charset="-128"/>
                <a:ea typeface="Meiryo UI" panose="020B0604030504040204" pitchFamily="50" charset="-128"/>
              </a:rPr>
              <a:t>月～</a:t>
            </a:r>
            <a:r>
              <a:rPr lang="en-US" altLang="ja-JP" sz="1600">
                <a:latin typeface="Meiryo UI" panose="020B0604030504040204" pitchFamily="50" charset="-128"/>
                <a:ea typeface="Meiryo UI" panose="020B0604030504040204" pitchFamily="50" charset="-128"/>
              </a:rPr>
              <a:t>3</a:t>
            </a:r>
            <a:r>
              <a:rPr lang="ja-JP" altLang="en-US" sz="1600">
                <a:latin typeface="Meiryo UI" panose="020B0604030504040204" pitchFamily="50" charset="-128"/>
                <a:ea typeface="Meiryo UI" panose="020B0604030504040204" pitchFamily="50" charset="-128"/>
              </a:rPr>
              <a:t>月を予定）の実施に向けて協議中。今回の連携を通じて、元々本開発において社外連携領域として考えていた通信技術の分野において、将来的に</a:t>
            </a:r>
            <a:r>
              <a:rPr lang="en-US" altLang="ja-JP" sz="1600">
                <a:latin typeface="Meiryo UI" panose="020B0604030504040204" pitchFamily="50" charset="-128"/>
                <a:ea typeface="Meiryo UI" panose="020B0604030504040204" pitchFamily="50" charset="-128"/>
              </a:rPr>
              <a:t>NTT</a:t>
            </a:r>
            <a:r>
              <a:rPr lang="ja-JP" altLang="en-US" sz="1600">
                <a:latin typeface="Meiryo UI" panose="020B0604030504040204" pitchFamily="50" charset="-128"/>
                <a:ea typeface="Meiryo UI" panose="020B0604030504040204" pitchFamily="50" charset="-128"/>
              </a:rPr>
              <a:t>との全般的な連携へと繋がることを期待</a:t>
            </a:r>
            <a:endParaRPr lang="en-US" altLang="ja-JP" sz="16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010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680754" y="202630"/>
            <a:ext cx="5637894" cy="490066"/>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　本件に関連する未来価値洞察シナリオ</a:t>
            </a:r>
          </a:p>
        </p:txBody>
      </p:sp>
      <p:graphicFrame>
        <p:nvGraphicFramePr>
          <p:cNvPr id="2" name="表 4">
            <a:extLst>
              <a:ext uri="{FF2B5EF4-FFF2-40B4-BE49-F238E27FC236}">
                <a16:creationId xmlns:a16="http://schemas.microsoft.com/office/drawing/2014/main" id="{DB4CE1A8-6CC6-4133-A7CE-7F7B401DD9D9}"/>
              </a:ext>
            </a:extLst>
          </p:cNvPr>
          <p:cNvGraphicFramePr>
            <a:graphicFrameLocks noGrp="1"/>
          </p:cNvGraphicFramePr>
          <p:nvPr/>
        </p:nvGraphicFramePr>
        <p:xfrm>
          <a:off x="251520" y="836712"/>
          <a:ext cx="8784978" cy="5842412"/>
        </p:xfrm>
        <a:graphic>
          <a:graphicData uri="http://schemas.openxmlformats.org/drawingml/2006/table">
            <a:tbl>
              <a:tblPr firstRow="1" bandRow="1">
                <a:tableStyleId>{5C22544A-7EE6-4342-B048-85BDC9FD1C3A}</a:tableStyleId>
              </a:tblPr>
              <a:tblGrid>
                <a:gridCol w="488055">
                  <a:extLst>
                    <a:ext uri="{9D8B030D-6E8A-4147-A177-3AD203B41FA5}">
                      <a16:colId xmlns:a16="http://schemas.microsoft.com/office/drawing/2014/main" val="1375099307"/>
                    </a:ext>
                  </a:extLst>
                </a:gridCol>
                <a:gridCol w="1384153">
                  <a:extLst>
                    <a:ext uri="{9D8B030D-6E8A-4147-A177-3AD203B41FA5}">
                      <a16:colId xmlns:a16="http://schemas.microsoft.com/office/drawing/2014/main" val="2460634117"/>
                    </a:ext>
                  </a:extLst>
                </a:gridCol>
                <a:gridCol w="1122672">
                  <a:extLst>
                    <a:ext uri="{9D8B030D-6E8A-4147-A177-3AD203B41FA5}">
                      <a16:colId xmlns:a16="http://schemas.microsoft.com/office/drawing/2014/main" val="1862580316"/>
                    </a:ext>
                  </a:extLst>
                </a:gridCol>
                <a:gridCol w="5790098">
                  <a:extLst>
                    <a:ext uri="{9D8B030D-6E8A-4147-A177-3AD203B41FA5}">
                      <a16:colId xmlns:a16="http://schemas.microsoft.com/office/drawing/2014/main" val="2739625310"/>
                    </a:ext>
                  </a:extLst>
                </a:gridCol>
              </a:tblGrid>
              <a:tr h="356012">
                <a:tc>
                  <a:txBody>
                    <a:bodyPr/>
                    <a:lstStyle/>
                    <a:p>
                      <a:pPr algn="ctr"/>
                      <a:r>
                        <a:rPr kumimoji="1" lang="en-US" altLang="ja-JP" sz="1200"/>
                        <a:t>L/N</a:t>
                      </a:r>
                      <a:endParaRPr kumimoji="1" lang="ja-JP" altLang="en-US" sz="1200"/>
                    </a:p>
                  </a:txBody>
                  <a:tcPr anchor="ctr"/>
                </a:tc>
                <a:tc>
                  <a:txBody>
                    <a:bodyPr/>
                    <a:lstStyle/>
                    <a:p>
                      <a:pPr algn="ctr"/>
                      <a:r>
                        <a:rPr kumimoji="1" lang="ja-JP" altLang="en-US" sz="1200"/>
                        <a:t>分類</a:t>
                      </a:r>
                    </a:p>
                  </a:txBody>
                  <a:tcPr anchor="ctr"/>
                </a:tc>
                <a:tc>
                  <a:txBody>
                    <a:bodyPr/>
                    <a:lstStyle/>
                    <a:p>
                      <a:pPr algn="ctr"/>
                      <a:r>
                        <a:rPr kumimoji="1" lang="ja-JP" altLang="en-US" sz="1200"/>
                        <a:t>シナリオ番号</a:t>
                      </a:r>
                    </a:p>
                  </a:txBody>
                  <a:tcPr anchor="ctr"/>
                </a:tc>
                <a:tc>
                  <a:txBody>
                    <a:bodyPr/>
                    <a:lstStyle/>
                    <a:p>
                      <a:pPr algn="ctr"/>
                      <a:r>
                        <a:rPr kumimoji="1" lang="ja-JP" altLang="en-US" sz="1200"/>
                        <a:t>シナリオ名称</a:t>
                      </a:r>
                    </a:p>
                  </a:txBody>
                  <a:tcPr anchor="ctr"/>
                </a:tc>
                <a:extLst>
                  <a:ext uri="{0D108BD9-81ED-4DB2-BD59-A6C34878D82A}">
                    <a16:rowId xmlns:a16="http://schemas.microsoft.com/office/drawing/2014/main" val="1098344057"/>
                  </a:ext>
                </a:extLst>
              </a:tr>
              <a:tr h="183044">
                <a:tc>
                  <a:txBody>
                    <a:bodyPr/>
                    <a:lstStyle/>
                    <a:p>
                      <a:pPr algn="ctr"/>
                      <a:r>
                        <a:rPr kumimoji="1" lang="en-US" altLang="ja-JP" sz="1200"/>
                        <a:t>1</a:t>
                      </a:r>
                      <a:endParaRPr kumimoji="1" lang="ja-JP" altLang="en-US" sz="1200"/>
                    </a:p>
                  </a:txBody>
                  <a:tcPr anchor="ctr"/>
                </a:tc>
                <a:tc rowSpan="4">
                  <a:txBody>
                    <a:bodyPr/>
                    <a:lstStyle/>
                    <a:p>
                      <a:pPr algn="ctr"/>
                      <a:r>
                        <a:rPr kumimoji="1" lang="ja-JP" altLang="en-US" sz="1200"/>
                        <a:t>キーシナリオ</a:t>
                      </a:r>
                    </a:p>
                  </a:txBody>
                  <a:tcPr anchor="ctr"/>
                </a:tc>
                <a:tc>
                  <a:txBody>
                    <a:bodyPr/>
                    <a:lstStyle/>
                    <a:p>
                      <a:pPr algn="ctr"/>
                      <a:r>
                        <a:rPr kumimoji="1" lang="ja-JP" altLang="en-US" sz="1200"/>
                        <a:t>く</a:t>
                      </a:r>
                      <a:r>
                        <a:rPr kumimoji="1" lang="en-US" altLang="ja-JP" sz="1200"/>
                        <a:t>22</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表情や感情に基づく気の利いたレスポンスによって、</a:t>
                      </a:r>
                      <a:r>
                        <a:rPr lang="en-US" altLang="ja-JP" sz="1200">
                          <a:latin typeface="Meiryo UI" panose="020B0604030504040204" pitchFamily="50" charset="-128"/>
                          <a:ea typeface="Meiryo UI" panose="020B0604030504040204" pitchFamily="50" charset="-128"/>
                        </a:rPr>
                        <a:t>AI</a:t>
                      </a:r>
                      <a:r>
                        <a:rPr lang="ja-JP" altLang="en-US" sz="1200">
                          <a:latin typeface="Meiryo UI" panose="020B0604030504040204" pitchFamily="50" charset="-128"/>
                          <a:ea typeface="Meiryo UI" panose="020B0604030504040204" pitchFamily="50" charset="-128"/>
                        </a:rPr>
                        <a:t>に気持ちよく踊らされる</a:t>
                      </a:r>
                      <a:endParaRPr kumimoji="1" lang="ja-JP" altLang="en-US" sz="1200"/>
                    </a:p>
                  </a:txBody>
                  <a:tcPr anchor="ctr"/>
                </a:tc>
                <a:extLst>
                  <a:ext uri="{0D108BD9-81ED-4DB2-BD59-A6C34878D82A}">
                    <a16:rowId xmlns:a16="http://schemas.microsoft.com/office/drawing/2014/main" val="3654749118"/>
                  </a:ext>
                </a:extLst>
              </a:tr>
              <a:tr h="183044">
                <a:tc>
                  <a:txBody>
                    <a:bodyPr/>
                    <a:lstStyle/>
                    <a:p>
                      <a:pPr algn="ctr"/>
                      <a:r>
                        <a:rPr kumimoji="1" lang="en-US" altLang="ja-JP" sz="1200"/>
                        <a:t>2</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つ</a:t>
                      </a:r>
                      <a:r>
                        <a:rPr kumimoji="1" lang="en-US" altLang="ja-JP" sz="1200"/>
                        <a:t>27</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生活蓄積データを</a:t>
                      </a:r>
                      <a:r>
                        <a:rPr lang="en-US" altLang="ja-JP" sz="1200">
                          <a:latin typeface="Meiryo UI" panose="020B0604030504040204" pitchFamily="50" charset="-128"/>
                          <a:ea typeface="Meiryo UI" panose="020B0604030504040204" pitchFamily="50" charset="-128"/>
                        </a:rPr>
                        <a:t>AI</a:t>
                      </a:r>
                      <a:r>
                        <a:rPr lang="ja-JP" altLang="en-US" sz="1200">
                          <a:latin typeface="Meiryo UI" panose="020B0604030504040204" pitchFamily="50" charset="-128"/>
                          <a:ea typeface="Meiryo UI" panose="020B0604030504040204" pitchFamily="50" charset="-128"/>
                        </a:rPr>
                        <a:t>が管理することで身体に常時最適な自動メンテナンスが為されるようになる</a:t>
                      </a:r>
                      <a:endParaRPr kumimoji="1" lang="ja-JP" altLang="en-US" sz="1200"/>
                    </a:p>
                  </a:txBody>
                  <a:tcPr anchor="ctr"/>
                </a:tc>
                <a:extLst>
                  <a:ext uri="{0D108BD9-81ED-4DB2-BD59-A6C34878D82A}">
                    <a16:rowId xmlns:a16="http://schemas.microsoft.com/office/drawing/2014/main" val="3938919815"/>
                  </a:ext>
                </a:extLst>
              </a:tr>
              <a:tr h="0">
                <a:tc>
                  <a:txBody>
                    <a:bodyPr/>
                    <a:lstStyle/>
                    <a:p>
                      <a:pPr algn="ctr"/>
                      <a:r>
                        <a:rPr kumimoji="1" lang="en-US" altLang="ja-JP" sz="1200"/>
                        <a:t>3</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32</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感覚情報（第六感や気配など）が伝達可能な超共有社会になる</a:t>
                      </a:r>
                      <a:endParaRPr kumimoji="1" lang="ja-JP" altLang="en-US" sz="1200"/>
                    </a:p>
                  </a:txBody>
                  <a:tcPr anchor="ctr"/>
                </a:tc>
                <a:extLst>
                  <a:ext uri="{0D108BD9-81ED-4DB2-BD59-A6C34878D82A}">
                    <a16:rowId xmlns:a16="http://schemas.microsoft.com/office/drawing/2014/main" val="2116332870"/>
                  </a:ext>
                </a:extLst>
              </a:tr>
              <a:tr h="183044">
                <a:tc>
                  <a:txBody>
                    <a:bodyPr/>
                    <a:lstStyle/>
                    <a:p>
                      <a:pPr algn="ctr"/>
                      <a:r>
                        <a:rPr kumimoji="1" lang="en-US" altLang="ja-JP" sz="1200"/>
                        <a:t>4</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55</a:t>
                      </a:r>
                    </a:p>
                  </a:txBody>
                  <a:tcPr anchor="ctr"/>
                </a:tc>
                <a:tc>
                  <a:txBody>
                    <a:bodyPr/>
                    <a:lstStyle/>
                    <a:p>
                      <a:r>
                        <a:rPr lang="ja-JP" altLang="en-US" sz="1200">
                          <a:latin typeface="Meiryo UI" panose="020B0604030504040204" pitchFamily="50" charset="-128"/>
                          <a:ea typeface="Meiryo UI" panose="020B0604030504040204" pitchFamily="50" charset="-128"/>
                        </a:rPr>
                        <a:t>暮らしの中で利用する機器が自動で個人に最適化されるようになる</a:t>
                      </a:r>
                      <a:endParaRPr kumimoji="1" lang="ja-JP" altLang="en-US" sz="1200"/>
                    </a:p>
                  </a:txBody>
                  <a:tcPr anchor="ctr"/>
                </a:tc>
                <a:extLst>
                  <a:ext uri="{0D108BD9-81ED-4DB2-BD59-A6C34878D82A}">
                    <a16:rowId xmlns:a16="http://schemas.microsoft.com/office/drawing/2014/main" val="2098965611"/>
                  </a:ext>
                </a:extLst>
              </a:tr>
              <a:tr h="183044">
                <a:tc>
                  <a:txBody>
                    <a:bodyPr/>
                    <a:lstStyle/>
                    <a:p>
                      <a:pPr algn="ctr"/>
                      <a:r>
                        <a:rPr kumimoji="1" lang="en-US" altLang="ja-JP" sz="1200"/>
                        <a:t>5</a:t>
                      </a:r>
                      <a:endParaRPr kumimoji="1" lang="ja-JP" altLang="en-US" sz="1200"/>
                    </a:p>
                  </a:txBody>
                  <a:tcPr anchor="ctr"/>
                </a:tc>
                <a:tc rowSpan="16">
                  <a:txBody>
                    <a:bodyPr/>
                    <a:lstStyle/>
                    <a:p>
                      <a:pPr algn="ctr"/>
                      <a:r>
                        <a:rPr kumimoji="1" lang="ja-JP" altLang="en-US" sz="1200"/>
                        <a:t>通常シナリオ</a:t>
                      </a:r>
                    </a:p>
                  </a:txBody>
                  <a:tcPr anchor="ctr"/>
                </a:tc>
                <a:tc>
                  <a:txBody>
                    <a:bodyPr/>
                    <a:lstStyle/>
                    <a:p>
                      <a:pPr algn="ctr"/>
                      <a:r>
                        <a:rPr kumimoji="1" lang="ja-JP" altLang="en-US" sz="1200"/>
                        <a:t>く</a:t>
                      </a:r>
                      <a:r>
                        <a:rPr kumimoji="1" lang="en-US" altLang="ja-JP" sz="1200"/>
                        <a:t>10</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バーチャル起点で“自分らしさ”を発見するようになる</a:t>
                      </a:r>
                      <a:endParaRPr kumimoji="1" lang="ja-JP" altLang="en-US" sz="1200"/>
                    </a:p>
                  </a:txBody>
                  <a:tcPr anchor="ctr"/>
                </a:tc>
                <a:extLst>
                  <a:ext uri="{0D108BD9-81ED-4DB2-BD59-A6C34878D82A}">
                    <a16:rowId xmlns:a16="http://schemas.microsoft.com/office/drawing/2014/main" val="3768086148"/>
                  </a:ext>
                </a:extLst>
              </a:tr>
              <a:tr h="183044">
                <a:tc>
                  <a:txBody>
                    <a:bodyPr/>
                    <a:lstStyle/>
                    <a:p>
                      <a:pPr algn="ctr"/>
                      <a:r>
                        <a:rPr kumimoji="1" lang="en-US" altLang="ja-JP" sz="1200"/>
                        <a:t>6</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13</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自分の潜在的な“ありたい姿”を導出し、実現できるようになる</a:t>
                      </a:r>
                      <a:endParaRPr kumimoji="1" lang="ja-JP" altLang="en-US" sz="1200"/>
                    </a:p>
                  </a:txBody>
                  <a:tcPr anchor="ctr"/>
                </a:tc>
                <a:extLst>
                  <a:ext uri="{0D108BD9-81ED-4DB2-BD59-A6C34878D82A}">
                    <a16:rowId xmlns:a16="http://schemas.microsoft.com/office/drawing/2014/main" val="2196145617"/>
                  </a:ext>
                </a:extLst>
              </a:tr>
              <a:tr h="183044">
                <a:tc>
                  <a:txBody>
                    <a:bodyPr/>
                    <a:lstStyle/>
                    <a:p>
                      <a:pPr algn="ctr"/>
                      <a:r>
                        <a:rPr kumimoji="1" lang="en-US" altLang="ja-JP" sz="1200"/>
                        <a:t>7</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16</a:t>
                      </a:r>
                      <a:endParaRPr kumimoji="1" lang="ja-JP" altLang="en-US" sz="1200"/>
                    </a:p>
                  </a:txBody>
                  <a:tcPr anchor="ctr"/>
                </a:tc>
                <a:tc>
                  <a:txBody>
                    <a:bodyPr/>
                    <a:lstStyle/>
                    <a:p>
                      <a:r>
                        <a:rPr lang="en-US" altLang="ja-JP" sz="1200">
                          <a:latin typeface="Meiryo UI" panose="020B0604030504040204" pitchFamily="50" charset="-128"/>
                          <a:ea typeface="Meiryo UI" panose="020B0604030504040204" pitchFamily="50" charset="-128"/>
                        </a:rPr>
                        <a:t>VR</a:t>
                      </a:r>
                      <a:r>
                        <a:rPr lang="ja-JP" altLang="en-US" sz="1200">
                          <a:latin typeface="Meiryo UI" panose="020B0604030504040204" pitchFamily="50" charset="-128"/>
                          <a:ea typeface="Meiryo UI" panose="020B0604030504040204" pitchFamily="50" charset="-128"/>
                        </a:rPr>
                        <a:t>を利用したリハビリを応用して、現実世界での個人のパフォーマンスを向上させる</a:t>
                      </a:r>
                      <a:endParaRPr kumimoji="1" lang="ja-JP" altLang="en-US" sz="1200"/>
                    </a:p>
                  </a:txBody>
                  <a:tcPr anchor="ctr"/>
                </a:tc>
                <a:extLst>
                  <a:ext uri="{0D108BD9-81ED-4DB2-BD59-A6C34878D82A}">
                    <a16:rowId xmlns:a16="http://schemas.microsoft.com/office/drawing/2014/main" val="1539466369"/>
                  </a:ext>
                </a:extLst>
              </a:tr>
              <a:tr h="183044">
                <a:tc>
                  <a:txBody>
                    <a:bodyPr/>
                    <a:lstStyle/>
                    <a:p>
                      <a:pPr algn="ctr"/>
                      <a:r>
                        <a:rPr kumimoji="1" lang="en-US" altLang="ja-JP" sz="1200"/>
                        <a:t>8</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17</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出かけずに在宅で仕事から遊びまで生活すべてを済ませられる</a:t>
                      </a:r>
                      <a:endParaRPr kumimoji="1" lang="ja-JP" altLang="en-US" sz="1200"/>
                    </a:p>
                  </a:txBody>
                  <a:tcPr anchor="ctr"/>
                </a:tc>
                <a:extLst>
                  <a:ext uri="{0D108BD9-81ED-4DB2-BD59-A6C34878D82A}">
                    <a16:rowId xmlns:a16="http://schemas.microsoft.com/office/drawing/2014/main" val="988608568"/>
                  </a:ext>
                </a:extLst>
              </a:tr>
              <a:tr h="183044">
                <a:tc>
                  <a:txBody>
                    <a:bodyPr/>
                    <a:lstStyle/>
                    <a:p>
                      <a:pPr algn="ctr"/>
                      <a:r>
                        <a:rPr kumimoji="1" lang="en-US" altLang="ja-JP" sz="1200"/>
                        <a:t>9</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20</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世界中の人が自分に合った働き場所や働き方を自由に選択できるようになる</a:t>
                      </a:r>
                      <a:endParaRPr kumimoji="1" lang="ja-JP" altLang="en-US" sz="1200"/>
                    </a:p>
                  </a:txBody>
                  <a:tcPr anchor="ctr"/>
                </a:tc>
                <a:extLst>
                  <a:ext uri="{0D108BD9-81ED-4DB2-BD59-A6C34878D82A}">
                    <a16:rowId xmlns:a16="http://schemas.microsoft.com/office/drawing/2014/main" val="2673699661"/>
                  </a:ext>
                </a:extLst>
              </a:tr>
              <a:tr h="183044">
                <a:tc>
                  <a:txBody>
                    <a:bodyPr/>
                    <a:lstStyle/>
                    <a:p>
                      <a:pPr algn="ctr"/>
                      <a:r>
                        <a:rPr kumimoji="1" lang="en-US" altLang="ja-JP" sz="1200"/>
                        <a:t>10</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21</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働く時間や場所の制約がなくなり、公私の融合か区別の選択を求められるようになる</a:t>
                      </a:r>
                      <a:endParaRPr kumimoji="1" lang="ja-JP" altLang="en-US" sz="1200"/>
                    </a:p>
                  </a:txBody>
                  <a:tcPr anchor="ctr"/>
                </a:tc>
                <a:extLst>
                  <a:ext uri="{0D108BD9-81ED-4DB2-BD59-A6C34878D82A}">
                    <a16:rowId xmlns:a16="http://schemas.microsoft.com/office/drawing/2014/main" val="1927739517"/>
                  </a:ext>
                </a:extLst>
              </a:tr>
              <a:tr h="183044">
                <a:tc>
                  <a:txBody>
                    <a:bodyPr/>
                    <a:lstStyle/>
                    <a:p>
                      <a:pPr algn="ctr"/>
                      <a:r>
                        <a:rPr kumimoji="1" lang="en-US" altLang="ja-JP" sz="1200"/>
                        <a:t>11</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25</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バーチャル空間でもリアル空間と同じような人間関係を構築できるようになる</a:t>
                      </a:r>
                      <a:endParaRPr kumimoji="1" lang="ja-JP" altLang="en-US" sz="1200"/>
                    </a:p>
                  </a:txBody>
                  <a:tcPr anchor="ctr"/>
                </a:tc>
                <a:extLst>
                  <a:ext uri="{0D108BD9-81ED-4DB2-BD59-A6C34878D82A}">
                    <a16:rowId xmlns:a16="http://schemas.microsoft.com/office/drawing/2014/main" val="2672771149"/>
                  </a:ext>
                </a:extLst>
              </a:tr>
              <a:tr h="183044">
                <a:tc>
                  <a:txBody>
                    <a:bodyPr/>
                    <a:lstStyle/>
                    <a:p>
                      <a:pPr algn="ctr"/>
                      <a:r>
                        <a:rPr kumimoji="1" lang="en-US" altLang="ja-JP" sz="1200"/>
                        <a:t>12</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31</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知覚情報（思考、記憶、五感）や暗黙知などを用いてコミュニケーションを深められるようなる</a:t>
                      </a:r>
                      <a:endParaRPr kumimoji="1" lang="ja-JP" altLang="en-US" sz="1200"/>
                    </a:p>
                  </a:txBody>
                  <a:tcPr anchor="ctr"/>
                </a:tc>
                <a:extLst>
                  <a:ext uri="{0D108BD9-81ED-4DB2-BD59-A6C34878D82A}">
                    <a16:rowId xmlns:a16="http://schemas.microsoft.com/office/drawing/2014/main" val="2283824932"/>
                  </a:ext>
                </a:extLst>
              </a:tr>
              <a:tr h="183044">
                <a:tc>
                  <a:txBody>
                    <a:bodyPr/>
                    <a:lstStyle/>
                    <a:p>
                      <a:pPr algn="ctr"/>
                      <a:r>
                        <a:rPr kumimoji="1" lang="en-US" altLang="ja-JP" sz="1200"/>
                        <a:t>13</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く</a:t>
                      </a:r>
                      <a:r>
                        <a:rPr kumimoji="1" lang="en-US" altLang="ja-JP" sz="1200"/>
                        <a:t>33</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必要な時に、すぐにリアルな情報や体験が届けられるようになる</a:t>
                      </a:r>
                      <a:endParaRPr kumimoji="1" lang="ja-JP" altLang="en-US" sz="1200"/>
                    </a:p>
                  </a:txBody>
                  <a:tcPr anchor="ctr"/>
                </a:tc>
                <a:extLst>
                  <a:ext uri="{0D108BD9-81ED-4DB2-BD59-A6C34878D82A}">
                    <a16:rowId xmlns:a16="http://schemas.microsoft.com/office/drawing/2014/main" val="485948330"/>
                  </a:ext>
                </a:extLst>
              </a:tr>
              <a:tr h="183044">
                <a:tc>
                  <a:txBody>
                    <a:bodyPr/>
                    <a:lstStyle/>
                    <a:p>
                      <a:pPr algn="ctr"/>
                      <a:r>
                        <a:rPr kumimoji="1" lang="en-US" altLang="ja-JP" sz="1200"/>
                        <a:t>14</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う</a:t>
                      </a:r>
                      <a:r>
                        <a:rPr kumimoji="1" lang="en-US" altLang="ja-JP" sz="1200"/>
                        <a:t>1</a:t>
                      </a:r>
                    </a:p>
                  </a:txBody>
                  <a:tcPr anchor="ctr"/>
                </a:tc>
                <a:tc>
                  <a:txBody>
                    <a:bodyPr/>
                    <a:lstStyle/>
                    <a:p>
                      <a:r>
                        <a:rPr lang="ja-JP" altLang="en-US" sz="1200">
                          <a:latin typeface="Meiryo UI" panose="020B0604030504040204" pitchFamily="50" charset="-128"/>
                          <a:ea typeface="Meiryo UI" panose="020B0604030504040204" pitchFamily="50" charset="-128"/>
                        </a:rPr>
                        <a:t>遊休設備や過疎地のスマート化により、テレワークが進む</a:t>
                      </a:r>
                      <a:endParaRPr kumimoji="1" lang="ja-JP" altLang="en-US" sz="1200"/>
                    </a:p>
                  </a:txBody>
                  <a:tcPr anchor="ctr"/>
                </a:tc>
                <a:extLst>
                  <a:ext uri="{0D108BD9-81ED-4DB2-BD59-A6C34878D82A}">
                    <a16:rowId xmlns:a16="http://schemas.microsoft.com/office/drawing/2014/main" val="306093426"/>
                  </a:ext>
                </a:extLst>
              </a:tr>
              <a:tr h="183044">
                <a:tc>
                  <a:txBody>
                    <a:bodyPr/>
                    <a:lstStyle/>
                    <a:p>
                      <a:pPr algn="ctr"/>
                      <a:r>
                        <a:rPr kumimoji="1" lang="en-US" altLang="ja-JP" sz="1200"/>
                        <a:t>15</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つ</a:t>
                      </a:r>
                      <a:r>
                        <a:rPr kumimoji="1" lang="en-US" altLang="ja-JP" sz="1200"/>
                        <a:t>4</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継続的な技能習得と自己成長により、</a:t>
                      </a:r>
                      <a:r>
                        <a:rPr lang="en-US" altLang="ja-JP" sz="1200">
                          <a:latin typeface="Meiryo UI" panose="020B0604030504040204" pitchFamily="50" charset="-128"/>
                          <a:ea typeface="Meiryo UI" panose="020B0604030504040204" pitchFamily="50" charset="-128"/>
                        </a:rPr>
                        <a:t>AI</a:t>
                      </a:r>
                      <a:r>
                        <a:rPr lang="ja-JP" altLang="en-US" sz="1200">
                          <a:latin typeface="Meiryo UI" panose="020B0604030504040204" pitchFamily="50" charset="-128"/>
                          <a:ea typeface="Meiryo UI" panose="020B0604030504040204" pitchFamily="50" charset="-128"/>
                        </a:rPr>
                        <a:t>・ロボットが個性化していく</a:t>
                      </a:r>
                      <a:endParaRPr kumimoji="1" lang="ja-JP" altLang="en-US" sz="1200"/>
                    </a:p>
                  </a:txBody>
                  <a:tcPr anchor="ctr"/>
                </a:tc>
                <a:extLst>
                  <a:ext uri="{0D108BD9-81ED-4DB2-BD59-A6C34878D82A}">
                    <a16:rowId xmlns:a16="http://schemas.microsoft.com/office/drawing/2014/main" val="3870614218"/>
                  </a:ext>
                </a:extLst>
              </a:tr>
              <a:tr h="183044">
                <a:tc>
                  <a:txBody>
                    <a:bodyPr/>
                    <a:lstStyle/>
                    <a:p>
                      <a:pPr algn="ctr"/>
                      <a:r>
                        <a:rPr kumimoji="1" lang="en-US" altLang="ja-JP" sz="1200"/>
                        <a:t>16</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つ</a:t>
                      </a:r>
                      <a:r>
                        <a:rPr kumimoji="1" lang="en-US" altLang="ja-JP" sz="1200"/>
                        <a:t>8</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加齢や障害へのロボティクス支援が進むことで、介護を超えて生産的な貢献ができるようになる</a:t>
                      </a:r>
                      <a:endParaRPr kumimoji="1" lang="ja-JP" altLang="en-US" sz="1200"/>
                    </a:p>
                  </a:txBody>
                  <a:tcPr anchor="ctr"/>
                </a:tc>
                <a:extLst>
                  <a:ext uri="{0D108BD9-81ED-4DB2-BD59-A6C34878D82A}">
                    <a16:rowId xmlns:a16="http://schemas.microsoft.com/office/drawing/2014/main" val="528815748"/>
                  </a:ext>
                </a:extLst>
              </a:tr>
              <a:tr h="183044">
                <a:tc>
                  <a:txBody>
                    <a:bodyPr/>
                    <a:lstStyle/>
                    <a:p>
                      <a:pPr algn="ctr"/>
                      <a:r>
                        <a:rPr kumimoji="1" lang="en-US" altLang="ja-JP" sz="1200"/>
                        <a:t>17</a:t>
                      </a:r>
                      <a:endParaRPr kumimoji="1" lang="ja-JP" altLang="en-US" sz="1200"/>
                    </a:p>
                  </a:txBody>
                  <a:tcPr anchor="ctr"/>
                </a:tc>
                <a:tc vMerge="1">
                  <a:txBody>
                    <a:bodyPr/>
                    <a:lstStyle/>
                    <a:p>
                      <a:pPr algn="ctr"/>
                      <a:endParaRPr kumimoji="1" lang="ja-JP"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つ</a:t>
                      </a:r>
                      <a:r>
                        <a:rPr kumimoji="1" lang="en-US" altLang="ja-JP" sz="1200"/>
                        <a:t>9</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統合制御ロボット活用によるものづくり現場のリモート化</a:t>
                      </a:r>
                      <a:endParaRPr kumimoji="1" lang="ja-JP" altLang="en-US" sz="1200"/>
                    </a:p>
                  </a:txBody>
                  <a:tcPr anchor="ctr"/>
                </a:tc>
                <a:extLst>
                  <a:ext uri="{0D108BD9-81ED-4DB2-BD59-A6C34878D82A}">
                    <a16:rowId xmlns:a16="http://schemas.microsoft.com/office/drawing/2014/main" val="3910011136"/>
                  </a:ext>
                </a:extLst>
              </a:tr>
              <a:tr h="183044">
                <a:tc>
                  <a:txBody>
                    <a:bodyPr/>
                    <a:lstStyle/>
                    <a:p>
                      <a:pPr algn="ctr"/>
                      <a:r>
                        <a:rPr kumimoji="1" lang="en-US" altLang="ja-JP" sz="1200"/>
                        <a:t>18</a:t>
                      </a:r>
                      <a:endParaRPr kumimoji="1" lang="ja-JP" altLang="en-US" sz="1200"/>
                    </a:p>
                  </a:txBody>
                  <a:tcPr anchor="ctr"/>
                </a:tc>
                <a:tc vMerge="1">
                  <a:txBody>
                    <a:bodyPr/>
                    <a:lstStyle/>
                    <a:p>
                      <a:pPr algn="ctr"/>
                      <a:endParaRPr kumimoji="1" lang="ja-JP"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つ</a:t>
                      </a:r>
                      <a:r>
                        <a:rPr kumimoji="1" lang="en-US" altLang="ja-JP" sz="1200"/>
                        <a:t>17</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健康状態に応じて工場の機器が動作を自動調整するようになる</a:t>
                      </a:r>
                      <a:endParaRPr kumimoji="1" lang="ja-JP" altLang="en-US" sz="1200"/>
                    </a:p>
                  </a:txBody>
                  <a:tcPr anchor="ctr"/>
                </a:tc>
                <a:extLst>
                  <a:ext uri="{0D108BD9-81ED-4DB2-BD59-A6C34878D82A}">
                    <a16:rowId xmlns:a16="http://schemas.microsoft.com/office/drawing/2014/main" val="2354802532"/>
                  </a:ext>
                </a:extLst>
              </a:tr>
              <a:tr h="183044">
                <a:tc>
                  <a:txBody>
                    <a:bodyPr/>
                    <a:lstStyle/>
                    <a:p>
                      <a:pPr algn="ctr"/>
                      <a:r>
                        <a:rPr kumimoji="1" lang="en-US" altLang="ja-JP" sz="1200"/>
                        <a:t>19</a:t>
                      </a:r>
                      <a:endParaRPr kumimoji="1" lang="ja-JP" altLang="en-US" sz="1200"/>
                    </a:p>
                  </a:txBody>
                  <a:tcPr anchor="ctr"/>
                </a:tc>
                <a:tc vMerge="1">
                  <a:txBody>
                    <a:bodyPr/>
                    <a:lstStyle/>
                    <a:p>
                      <a:pPr algn="ctr"/>
                      <a:endParaRPr kumimoji="1" lang="ja-JP" altLang="en-US" sz="1200"/>
                    </a:p>
                  </a:txBody>
                  <a:tcPr anchor="ctr"/>
                </a:tc>
                <a:tc>
                  <a:txBody>
                    <a:bodyPr/>
                    <a:lstStyle/>
                    <a:p>
                      <a:pPr algn="ctr"/>
                      <a:r>
                        <a:rPr kumimoji="1" lang="ja-JP" altLang="en-US" sz="1200"/>
                        <a:t>つ</a:t>
                      </a:r>
                      <a:r>
                        <a:rPr kumimoji="1" lang="en-US" altLang="ja-JP" sz="1200"/>
                        <a:t>25</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セルフ医療を実現するための環境整備にまつわる産業が広がる</a:t>
                      </a:r>
                      <a:endParaRPr kumimoji="1" lang="ja-JP" altLang="en-US" sz="1200"/>
                    </a:p>
                  </a:txBody>
                  <a:tcPr anchor="ctr"/>
                </a:tc>
                <a:extLst>
                  <a:ext uri="{0D108BD9-81ED-4DB2-BD59-A6C34878D82A}">
                    <a16:rowId xmlns:a16="http://schemas.microsoft.com/office/drawing/2014/main" val="3273615724"/>
                  </a:ext>
                </a:extLst>
              </a:tr>
              <a:tr h="183044">
                <a:tc>
                  <a:txBody>
                    <a:bodyPr/>
                    <a:lstStyle/>
                    <a:p>
                      <a:pPr algn="ctr"/>
                      <a:r>
                        <a:rPr kumimoji="1" lang="en-US" altLang="ja-JP" sz="1200"/>
                        <a:t>20</a:t>
                      </a:r>
                      <a:endParaRPr kumimoji="1" lang="ja-JP" altLang="en-US" sz="1200"/>
                    </a:p>
                  </a:txBody>
                  <a:tcPr anchor="ctr"/>
                </a:tc>
                <a:tc vMerge="1">
                  <a:txBody>
                    <a:bodyPr/>
                    <a:lstStyle/>
                    <a:p>
                      <a:pPr algn="ctr"/>
                      <a:endParaRPr kumimoji="1" lang="ja-JP"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つ</a:t>
                      </a:r>
                      <a:r>
                        <a:rPr kumimoji="1" lang="en-US" altLang="ja-JP" sz="1200"/>
                        <a:t>26</a:t>
                      </a:r>
                      <a:endParaRPr kumimoji="1" lang="ja-JP" altLang="en-US" sz="1200"/>
                    </a:p>
                  </a:txBody>
                  <a:tcPr anchor="ctr"/>
                </a:tc>
                <a:tc>
                  <a:txBody>
                    <a:bodyPr/>
                    <a:lstStyle/>
                    <a:p>
                      <a:r>
                        <a:rPr lang="ja-JP" altLang="en-US" sz="1200">
                          <a:latin typeface="Meiryo UI" panose="020B0604030504040204" pitchFamily="50" charset="-128"/>
                          <a:ea typeface="Meiryo UI" panose="020B0604030504040204" pitchFamily="50" charset="-128"/>
                        </a:rPr>
                        <a:t>環境適用や理想追求のため、自分の体を改造する事が当たり前になる</a:t>
                      </a:r>
                      <a:endParaRPr kumimoji="1" lang="ja-JP" altLang="en-US" sz="1200"/>
                    </a:p>
                  </a:txBody>
                  <a:tcPr anchor="ctr"/>
                </a:tc>
                <a:extLst>
                  <a:ext uri="{0D108BD9-81ED-4DB2-BD59-A6C34878D82A}">
                    <a16:rowId xmlns:a16="http://schemas.microsoft.com/office/drawing/2014/main" val="3800890015"/>
                  </a:ext>
                </a:extLst>
              </a:tr>
            </a:tbl>
          </a:graphicData>
        </a:graphic>
      </p:graphicFrame>
    </p:spTree>
    <p:extLst>
      <p:ext uri="{BB962C8B-B14F-4D97-AF65-F5344CB8AC3E}">
        <p14:creationId xmlns:p14="http://schemas.microsoft.com/office/powerpoint/2010/main" val="971588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548261" y="2366946"/>
            <a:ext cx="8229600" cy="1830585"/>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a:t>補足</a:t>
            </a:r>
            <a:r>
              <a:rPr lang="en-US" altLang="ja-JP"/>
              <a:t>3</a:t>
            </a:r>
          </a:p>
          <a:p>
            <a:endParaRPr lang="en-US" altLang="ja-JP"/>
          </a:p>
          <a:p>
            <a:r>
              <a:rPr lang="ja-JP" altLang="en-US"/>
              <a:t>クロス</a:t>
            </a:r>
            <a:r>
              <a:rPr lang="en-US" altLang="ja-JP"/>
              <a:t>SWOT</a:t>
            </a:r>
            <a:r>
              <a:rPr lang="ja-JP" altLang="en-US"/>
              <a:t>分析</a:t>
            </a:r>
          </a:p>
        </p:txBody>
      </p:sp>
    </p:spTree>
    <p:extLst>
      <p:ext uri="{BB962C8B-B14F-4D97-AF65-F5344CB8AC3E}">
        <p14:creationId xmlns:p14="http://schemas.microsoft.com/office/powerpoint/2010/main" val="3880348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3</a:t>
            </a:r>
            <a:r>
              <a:rPr lang="ja-JP" altLang="en-US" sz="3200">
                <a:latin typeface="Meiryo UI" panose="020B0604030504040204" pitchFamily="50" charset="-128"/>
                <a:ea typeface="Meiryo UI" panose="020B0604030504040204" pitchFamily="50" charset="-128"/>
              </a:rPr>
              <a:t>　クロス</a:t>
            </a:r>
            <a:r>
              <a:rPr lang="en-US" altLang="ja-JP" sz="3200">
                <a:latin typeface="Meiryo UI" panose="020B0604030504040204" pitchFamily="50" charset="-128"/>
                <a:ea typeface="Meiryo UI" panose="020B0604030504040204" pitchFamily="50" charset="-128"/>
              </a:rPr>
              <a:t>SWOT</a:t>
            </a:r>
            <a:r>
              <a:rPr lang="ja-JP" altLang="en-US" sz="3200">
                <a:latin typeface="Meiryo UI" panose="020B0604030504040204" pitchFamily="50" charset="-128"/>
                <a:ea typeface="Meiryo UI" panose="020B0604030504040204" pitchFamily="50" charset="-128"/>
              </a:rPr>
              <a:t>分析</a:t>
            </a:r>
          </a:p>
        </p:txBody>
      </p:sp>
      <p:sp>
        <p:nvSpPr>
          <p:cNvPr id="4" name="テキスト ボックス 3"/>
          <p:cNvSpPr txBox="1"/>
          <p:nvPr/>
        </p:nvSpPr>
        <p:spPr>
          <a:xfrm>
            <a:off x="107504" y="730112"/>
            <a:ext cx="8928991" cy="338554"/>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PEST</a:t>
            </a:r>
            <a:r>
              <a:rPr lang="ja-JP" altLang="en-US" sz="1600">
                <a:latin typeface="Meiryo UI" panose="020B0604030504040204" pitchFamily="50" charset="-128"/>
                <a:ea typeface="Meiryo UI" panose="020B0604030504040204" pitchFamily="50" charset="-128"/>
              </a:rPr>
              <a:t>分析及び</a:t>
            </a:r>
            <a:r>
              <a:rPr lang="en-US" altLang="ja-JP" sz="1600">
                <a:latin typeface="Meiryo UI" panose="020B0604030504040204" pitchFamily="50" charset="-128"/>
                <a:ea typeface="Meiryo UI" panose="020B0604030504040204" pitchFamily="50" charset="-128"/>
              </a:rPr>
              <a:t>3C</a:t>
            </a:r>
            <a:r>
              <a:rPr lang="ja-JP" altLang="en-US" sz="1600">
                <a:latin typeface="Meiryo UI" panose="020B0604030504040204" pitchFamily="50" charset="-128"/>
                <a:ea typeface="Meiryo UI" panose="020B0604030504040204" pitchFamily="50" charset="-128"/>
              </a:rPr>
              <a:t>分析の結果をもとに、クロス</a:t>
            </a:r>
            <a:r>
              <a:rPr lang="en-US" altLang="ja-JP" sz="1600">
                <a:latin typeface="Meiryo UI" panose="020B0604030504040204" pitchFamily="50" charset="-128"/>
                <a:ea typeface="Meiryo UI" panose="020B0604030504040204" pitchFamily="50" charset="-128"/>
              </a:rPr>
              <a:t>SWOT</a:t>
            </a:r>
            <a:r>
              <a:rPr lang="ja-JP" altLang="en-US" sz="1600">
                <a:latin typeface="Meiryo UI" panose="020B0604030504040204" pitchFamily="50" charset="-128"/>
                <a:ea typeface="Meiryo UI" panose="020B0604030504040204" pitchFamily="50" charset="-128"/>
              </a:rPr>
              <a:t>分析から開発戦略を検討</a:t>
            </a:r>
            <a:endParaRPr lang="en-US" altLang="ja-JP" sz="160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793CF184-4D55-4F16-92B9-D9FD96D6551B}"/>
              </a:ext>
            </a:extLst>
          </p:cNvPr>
          <p:cNvGraphicFramePr>
            <a:graphicFrameLocks noGrp="1"/>
          </p:cNvGraphicFramePr>
          <p:nvPr/>
        </p:nvGraphicFramePr>
        <p:xfrm>
          <a:off x="197952" y="1031925"/>
          <a:ext cx="8748093" cy="5749608"/>
        </p:xfrm>
        <a:graphic>
          <a:graphicData uri="http://schemas.openxmlformats.org/drawingml/2006/table">
            <a:tbl>
              <a:tblPr firstRow="1" bandRow="1">
                <a:tableStyleId>{5940675A-B579-460E-94D1-54222C63F5DA}</a:tableStyleId>
              </a:tblPr>
              <a:tblGrid>
                <a:gridCol w="601538">
                  <a:extLst>
                    <a:ext uri="{9D8B030D-6E8A-4147-A177-3AD203B41FA5}">
                      <a16:colId xmlns:a16="http://schemas.microsoft.com/office/drawing/2014/main" val="20000"/>
                    </a:ext>
                  </a:extLst>
                </a:gridCol>
                <a:gridCol w="2108952">
                  <a:extLst>
                    <a:ext uri="{9D8B030D-6E8A-4147-A177-3AD203B41FA5}">
                      <a16:colId xmlns:a16="http://schemas.microsoft.com/office/drawing/2014/main" val="20001"/>
                    </a:ext>
                  </a:extLst>
                </a:gridCol>
                <a:gridCol w="3009239">
                  <a:extLst>
                    <a:ext uri="{9D8B030D-6E8A-4147-A177-3AD203B41FA5}">
                      <a16:colId xmlns:a16="http://schemas.microsoft.com/office/drawing/2014/main" val="20002"/>
                    </a:ext>
                  </a:extLst>
                </a:gridCol>
                <a:gridCol w="3028364">
                  <a:extLst>
                    <a:ext uri="{9D8B030D-6E8A-4147-A177-3AD203B41FA5}">
                      <a16:colId xmlns:a16="http://schemas.microsoft.com/office/drawing/2014/main" val="20003"/>
                    </a:ext>
                  </a:extLst>
                </a:gridCol>
              </a:tblGrid>
              <a:tr h="228553">
                <a:tc rowSpan="2" gridSpan="2">
                  <a:txBody>
                    <a:bodyPr/>
                    <a:lstStyle/>
                    <a:p>
                      <a:endParaRPr lang="ja-JP" altLang="en-US" sz="1600" b="0">
                        <a:latin typeface="Meiryo UI" panose="020B0604030504040204" pitchFamily="50" charset="-128"/>
                        <a:ea typeface="Meiryo UI" panose="020B0604030504040204" pitchFamily="50" charset="-128"/>
                      </a:endParaRPr>
                    </a:p>
                  </a:txBody>
                  <a:tcPr marL="126763" marR="126763" marT="63381" marB="63381">
                    <a:lnTlToBr w="3175" cap="flat" cmpd="sng" algn="ctr">
                      <a:solidFill>
                        <a:schemeClr val="tx1"/>
                      </a:solidFill>
                      <a:prstDash val="solid"/>
                      <a:round/>
                      <a:headEnd type="none" w="med" len="med"/>
                      <a:tailEnd type="none" w="med" len="med"/>
                    </a:lnTlToBr>
                    <a:noFill/>
                  </a:tcPr>
                </a:tc>
                <a:tc rowSpan="2" hMerge="1">
                  <a:txBody>
                    <a:bodyPr/>
                    <a:lstStyle/>
                    <a:p>
                      <a:endParaRPr lang="ja-JP" altLang="en-US" sz="1100" b="0"/>
                    </a:p>
                  </a:txBody>
                  <a:tcPr/>
                </a:tc>
                <a:tc>
                  <a:txBody>
                    <a:bodyPr/>
                    <a:lstStyle/>
                    <a:p>
                      <a:pPr algn="ctr"/>
                      <a:r>
                        <a:rPr lang="ja-JP" altLang="en-US" sz="1400" b="0">
                          <a:latin typeface="Meiryo UI" panose="020B0604030504040204" pitchFamily="50" charset="-128"/>
                          <a:ea typeface="Meiryo UI" panose="020B0604030504040204" pitchFamily="50" charset="-128"/>
                        </a:rPr>
                        <a:t>①機会</a:t>
                      </a:r>
                      <a:r>
                        <a:rPr lang="en-US" altLang="ja-JP" sz="1400" b="0">
                          <a:latin typeface="Meiryo UI" panose="020B0604030504040204" pitchFamily="50" charset="-128"/>
                          <a:ea typeface="Meiryo UI" panose="020B0604030504040204" pitchFamily="50" charset="-128"/>
                        </a:rPr>
                        <a:t>(Opportunities)</a:t>
                      </a:r>
                      <a:endParaRPr lang="ja-JP" altLang="en-US" sz="1400" b="0">
                        <a:latin typeface="Meiryo UI" panose="020B0604030504040204" pitchFamily="50" charset="-128"/>
                        <a:ea typeface="Meiryo UI" panose="020B0604030504040204" pitchFamily="50" charset="-128"/>
                      </a:endParaRPr>
                    </a:p>
                  </a:txBody>
                  <a:tcPr marL="126763" marR="126763" marT="63381" marB="63381">
                    <a:noFill/>
                  </a:tcPr>
                </a:tc>
                <a:tc>
                  <a:txBody>
                    <a:bodyPr/>
                    <a:lstStyle/>
                    <a:p>
                      <a:pPr algn="ctr"/>
                      <a:r>
                        <a:rPr lang="ja-JP" altLang="en-US" sz="1400" b="0">
                          <a:latin typeface="Meiryo UI" panose="020B0604030504040204" pitchFamily="50" charset="-128"/>
                          <a:ea typeface="Meiryo UI" panose="020B0604030504040204" pitchFamily="50" charset="-128"/>
                        </a:rPr>
                        <a:t>①脅威</a:t>
                      </a:r>
                      <a:r>
                        <a:rPr lang="en-US" altLang="ja-JP" sz="1400" b="0">
                          <a:latin typeface="Meiryo UI" panose="020B0604030504040204" pitchFamily="50" charset="-128"/>
                          <a:ea typeface="Meiryo UI" panose="020B0604030504040204" pitchFamily="50" charset="-128"/>
                        </a:rPr>
                        <a:t>(Threats)</a:t>
                      </a:r>
                      <a:endParaRPr lang="ja-JP" altLang="en-US" sz="1400" b="0">
                        <a:latin typeface="Meiryo UI" panose="020B0604030504040204" pitchFamily="50" charset="-128"/>
                        <a:ea typeface="Meiryo UI" panose="020B0604030504040204" pitchFamily="50" charset="-128"/>
                      </a:endParaRPr>
                    </a:p>
                  </a:txBody>
                  <a:tcPr marL="126763" marR="126763" marT="63381" marB="63381">
                    <a:noFill/>
                  </a:tcPr>
                </a:tc>
                <a:extLst>
                  <a:ext uri="{0D108BD9-81ED-4DB2-BD59-A6C34878D82A}">
                    <a16:rowId xmlns:a16="http://schemas.microsoft.com/office/drawing/2014/main" val="10001"/>
                  </a:ext>
                </a:extLst>
              </a:tr>
              <a:tr h="1367557">
                <a:tc gridSpan="2" vMerge="1">
                  <a:txBody>
                    <a:bodyPr/>
                    <a:lstStyle/>
                    <a:p>
                      <a:endParaRPr lang="ja-JP" altLang="en-US" sz="1100" b="0"/>
                    </a:p>
                  </a:txBody>
                  <a:tcPr/>
                </a:tc>
                <a:tc hMerge="1" vMerge="1">
                  <a:txBody>
                    <a:bodyPr/>
                    <a:lstStyle/>
                    <a:p>
                      <a:endParaRPr lang="ja-JP" altLang="en-US" sz="1100" b="0"/>
                    </a:p>
                  </a:txBody>
                  <a:tcPr/>
                </a:tc>
                <a:tc>
                  <a:txBody>
                    <a:bodyPr/>
                    <a:lstStyle/>
                    <a:p>
                      <a:r>
                        <a:rPr lang="ja-JP" altLang="en-US" sz="1100" b="0">
                          <a:latin typeface="Meiryo UI" panose="020B0604030504040204" pitchFamily="50" charset="-128"/>
                          <a:ea typeface="Meiryo UI" panose="020B0604030504040204" pitchFamily="50" charset="-128"/>
                        </a:rPr>
                        <a:t>・世界的に少子高齢化が進行することで、労働力不足が深刻化している</a:t>
                      </a:r>
                      <a:endParaRPr lang="en-US" altLang="ja-JP" sz="1100" b="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a:latin typeface="Meiryo UI" panose="020B0604030504040204" pitchFamily="50" charset="-128"/>
                          <a:ea typeface="Meiryo UI" panose="020B0604030504040204" pitchFamily="50" charset="-128"/>
                        </a:rPr>
                        <a:t>・遠隔操作関連の法改正が進むことで、遠隔操作の参入障壁が減少</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a:t>
                      </a:r>
                      <a:r>
                        <a:rPr lang="en-US" altLang="ja-JP" sz="1100" b="0">
                          <a:latin typeface="Meiryo UI" panose="020B0604030504040204" pitchFamily="50" charset="-128"/>
                          <a:ea typeface="Meiryo UI" panose="020B0604030504040204" pitchFamily="50" charset="-128"/>
                        </a:rPr>
                        <a:t>5G</a:t>
                      </a:r>
                      <a:r>
                        <a:rPr lang="ja-JP" altLang="en-US" sz="1100" b="0">
                          <a:latin typeface="Meiryo UI" panose="020B0604030504040204" pitchFamily="50" charset="-128"/>
                          <a:ea typeface="Meiryo UI" panose="020B0604030504040204" pitchFamily="50" charset="-128"/>
                        </a:rPr>
                        <a:t>及び低軌道通信衛星網の普及</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・コロナ禍によりリモートワークに対するニーズ及び受容性が高まる</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・ニューロフィードバック技術を含むブレインテックが急速に進展</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・未来価値洞察で遠隔操作及びブレインテックを含む未来シナリオが多く挙げられる</a:t>
                      </a:r>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tc>
                  <a:txBody>
                    <a:bodyPr/>
                    <a:lstStyle/>
                    <a:p>
                      <a:r>
                        <a:rPr lang="ja-JP" altLang="en-US" sz="1100" b="0">
                          <a:latin typeface="Meiryo UI" panose="020B0604030504040204" pitchFamily="50" charset="-128"/>
                          <a:ea typeface="Meiryo UI" panose="020B0604030504040204" pitchFamily="50" charset="-128"/>
                        </a:rPr>
                        <a:t>・スタートアップ企業の数の増大と競争資金調達による規模拡大</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・同業種大企業による開発</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・異業種大企業の市場参入</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・米中貿易摩擦及びコロナショックによる世界経済の減退によりリスク回避の動きが加速</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・ロボットに関連する重大事故の発生</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a:t>
                      </a:r>
                      <a:r>
                        <a:rPr lang="en-US" altLang="ja-JP" sz="1100" b="0">
                          <a:latin typeface="Meiryo UI" panose="020B0604030504040204" pitchFamily="50" charset="-128"/>
                          <a:ea typeface="Meiryo UI" panose="020B0604030504040204" pitchFamily="50" charset="-128"/>
                        </a:rPr>
                        <a:t>AI</a:t>
                      </a:r>
                      <a:r>
                        <a:rPr lang="ja-JP" altLang="en-US" sz="1100" b="0">
                          <a:latin typeface="Meiryo UI" panose="020B0604030504040204" pitchFamily="50" charset="-128"/>
                          <a:ea typeface="Meiryo UI" panose="020B0604030504040204" pitchFamily="50" charset="-128"/>
                        </a:rPr>
                        <a:t>技術の進歩による全自動化可能な範囲が拡大</a:t>
                      </a:r>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extLst>
                  <a:ext uri="{0D108BD9-81ED-4DB2-BD59-A6C34878D82A}">
                    <a16:rowId xmlns:a16="http://schemas.microsoft.com/office/drawing/2014/main" val="10002"/>
                  </a:ext>
                </a:extLst>
              </a:tr>
              <a:tr h="1769595">
                <a:tc>
                  <a:txBody>
                    <a:bodyPr/>
                    <a:lstStyle/>
                    <a:p>
                      <a:pPr algn="ctr"/>
                      <a:r>
                        <a:rPr lang="ja-JP" altLang="en-US" sz="1400" b="0">
                          <a:latin typeface="Meiryo UI" panose="020B0604030504040204" pitchFamily="50" charset="-128"/>
                          <a:ea typeface="Meiryo UI" panose="020B0604030504040204" pitchFamily="50" charset="-128"/>
                        </a:rPr>
                        <a:t>②強み</a:t>
                      </a:r>
                      <a:r>
                        <a:rPr lang="en-US" altLang="ja-JP" sz="1400" b="0">
                          <a:latin typeface="Meiryo UI" panose="020B0604030504040204" pitchFamily="50" charset="-128"/>
                          <a:ea typeface="Meiryo UI" panose="020B0604030504040204" pitchFamily="50" charset="-128"/>
                        </a:rPr>
                        <a:t>(Strengths)</a:t>
                      </a:r>
                    </a:p>
                  </a:txBody>
                  <a:tcPr marL="126763" marR="126763" marT="63381" marB="63381" vert="vert270">
                    <a:noFill/>
                  </a:tcPr>
                </a:tc>
                <a:tc>
                  <a:txBody>
                    <a:bodyPr/>
                    <a:lstStyle/>
                    <a:p>
                      <a:r>
                        <a:rPr lang="ja-JP" altLang="en-US" sz="1100" b="0">
                          <a:latin typeface="Meiryo UI" panose="020B0604030504040204" pitchFamily="50" charset="-128"/>
                          <a:ea typeface="Meiryo UI" panose="020B0604030504040204" pitchFamily="50" charset="-128"/>
                        </a:rPr>
                        <a:t>・</a:t>
                      </a:r>
                      <a:r>
                        <a:rPr lang="en-US" altLang="ja-JP" sz="1100" b="0" err="1">
                          <a:latin typeface="Meiryo UI" panose="020B0604030504040204" pitchFamily="50" charset="-128"/>
                          <a:ea typeface="Meiryo UI" panose="020B0604030504040204" pitchFamily="50" charset="-128"/>
                        </a:rPr>
                        <a:t>BtoB</a:t>
                      </a:r>
                      <a:r>
                        <a:rPr lang="ja-JP" altLang="en-US" sz="1100" b="0">
                          <a:latin typeface="Meiryo UI" panose="020B0604030504040204" pitchFamily="50" charset="-128"/>
                          <a:ea typeface="Meiryo UI" panose="020B0604030504040204" pitchFamily="50" charset="-128"/>
                        </a:rPr>
                        <a:t>から</a:t>
                      </a:r>
                      <a:r>
                        <a:rPr lang="en-US" altLang="ja-JP" sz="1100" b="0" err="1">
                          <a:latin typeface="Meiryo UI" panose="020B0604030504040204" pitchFamily="50" charset="-128"/>
                          <a:ea typeface="Meiryo UI" panose="020B0604030504040204" pitchFamily="50" charset="-128"/>
                        </a:rPr>
                        <a:t>BtoC</a:t>
                      </a:r>
                      <a:r>
                        <a:rPr lang="ja-JP" altLang="en-US" sz="1100" b="0" err="1">
                          <a:latin typeface="Meiryo UI" panose="020B0604030504040204" pitchFamily="50" charset="-128"/>
                          <a:ea typeface="Meiryo UI" panose="020B0604030504040204" pitchFamily="50" charset="-128"/>
                        </a:rPr>
                        <a:t>まで</a:t>
                      </a:r>
                      <a:r>
                        <a:rPr lang="ja-JP" altLang="en-US" sz="1100" b="0">
                          <a:latin typeface="Meiryo UI" panose="020B0604030504040204" pitchFamily="50" charset="-128"/>
                          <a:ea typeface="Meiryo UI" panose="020B0604030504040204" pitchFamily="50" charset="-128"/>
                        </a:rPr>
                        <a:t>幅広い事業を手がけており、幅広い商流と生産設備を有している</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・遠隔操作サービスに関する幅広い技術分野についての要素技術を保有</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・感覚伝達技術の視覚的力触覚技術と脳波信号処理技術に強みを保有</a:t>
                      </a:r>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tc>
                  <a:txBody>
                    <a:bodyPr/>
                    <a:lstStyle/>
                    <a:p>
                      <a:r>
                        <a:rPr lang="en-US" altLang="ja-JP" sz="1100" b="0">
                          <a:latin typeface="Meiryo UI" panose="020B0604030504040204" pitchFamily="50" charset="-128"/>
                          <a:ea typeface="Meiryo UI" panose="020B0604030504040204" pitchFamily="50" charset="-128"/>
                        </a:rPr>
                        <a:t>[SO</a:t>
                      </a:r>
                      <a:r>
                        <a:rPr lang="ja-JP" altLang="en-US" sz="1100" b="0">
                          <a:latin typeface="Meiryo UI" panose="020B0604030504040204" pitchFamily="50" charset="-128"/>
                          <a:ea typeface="Meiryo UI" panose="020B0604030504040204" pitchFamily="50" charset="-128"/>
                        </a:rPr>
                        <a:t>戦略</a:t>
                      </a:r>
                      <a:r>
                        <a:rPr lang="en-US" altLang="ja-JP" sz="1100" b="0">
                          <a:latin typeface="Meiryo UI" panose="020B0604030504040204" pitchFamily="50" charset="-128"/>
                          <a:ea typeface="Meiryo UI" panose="020B0604030504040204" pitchFamily="50" charset="-128"/>
                        </a:rPr>
                        <a:t>]</a:t>
                      </a:r>
                      <a:r>
                        <a:rPr lang="ja-JP" altLang="en-US" sz="1100" b="1">
                          <a:solidFill>
                            <a:srgbClr val="FF0000"/>
                          </a:solidFill>
                          <a:latin typeface="Meiryo UI" panose="020B0604030504040204" pitchFamily="50" charset="-128"/>
                          <a:ea typeface="Meiryo UI" panose="020B0604030504040204" pitchFamily="50" charset="-128"/>
                        </a:rPr>
                        <a:t>〇主戦略</a:t>
                      </a:r>
                      <a:endParaRPr lang="en-US" altLang="ja-JP" sz="1100" b="1">
                        <a:solidFill>
                          <a:srgbClr val="FF0000"/>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a:solidFill>
                            <a:schemeClr val="tx1"/>
                          </a:solidFill>
                          <a:latin typeface="Meiryo UI" panose="020B0604030504040204" pitchFamily="50" charset="-128"/>
                          <a:ea typeface="Meiryo UI" panose="020B0604030504040204" pitchFamily="50" charset="-128"/>
                        </a:rPr>
                        <a:t>・脳波信号処理技術を活かして、当社の差別化技術である視覚的力触覚技術の更なる有効性の向上のための技術と、他感覚への拡張技術を開発することで、継続的な競争優位性を構築</a:t>
                      </a:r>
                      <a:endParaRPr lang="en-US" altLang="ja-JP" sz="1100" b="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a:solidFill>
                            <a:schemeClr val="tx1"/>
                          </a:solidFill>
                          <a:latin typeface="Meiryo UI" panose="020B0604030504040204" pitchFamily="50" charset="-128"/>
                          <a:ea typeface="Meiryo UI" panose="020B0604030504040204" pitchFamily="50" charset="-128"/>
                        </a:rPr>
                        <a:t>・感覚伝達技術と脳波信号処理技術を活かして、対象事業範囲を遠隔操作サービス市場からニューロフィードバックをベースとしたブレインテック市場へと拡大することで、適用ユースケースの候補先を広げると共に、将来のブレインテック市場への備えとする</a:t>
                      </a:r>
                      <a:endParaRPr lang="en-US" altLang="ja-JP" sz="1100" b="0">
                        <a:solidFill>
                          <a:schemeClr val="tx1"/>
                        </a:solidFill>
                        <a:latin typeface="Meiryo UI" panose="020B0604030504040204" pitchFamily="50" charset="-128"/>
                        <a:ea typeface="Meiryo UI" panose="020B0604030504040204" pitchFamily="50" charset="-128"/>
                      </a:endParaRPr>
                    </a:p>
                  </a:txBody>
                  <a:tcPr marL="126763" marR="126763" marT="63381" marB="63381">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0">
                          <a:latin typeface="Meiryo UI" panose="020B0604030504040204" pitchFamily="50" charset="-128"/>
                          <a:ea typeface="Meiryo UI" panose="020B0604030504040204" pitchFamily="50" charset="-128"/>
                        </a:rPr>
                        <a:t>[ST</a:t>
                      </a:r>
                      <a:r>
                        <a:rPr lang="ja-JP" altLang="en-US" sz="1100" b="0">
                          <a:latin typeface="Meiryo UI" panose="020B0604030504040204" pitchFamily="50" charset="-128"/>
                          <a:ea typeface="Meiryo UI" panose="020B0604030504040204" pitchFamily="50" charset="-128"/>
                        </a:rPr>
                        <a:t>戦略</a:t>
                      </a:r>
                      <a:r>
                        <a:rPr lang="en-US" altLang="ja-JP" sz="1100" b="0">
                          <a:latin typeface="Meiryo UI" panose="020B0604030504040204" pitchFamily="50" charset="-128"/>
                          <a:ea typeface="Meiryo UI" panose="020B0604030504040204" pitchFamily="50" charset="-128"/>
                        </a:rPr>
                        <a:t>]</a:t>
                      </a:r>
                      <a:endParaRPr lang="ja-JP" altLang="en-US"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・当社の幅広い事業領域と要素技術を活かし、競合他社がターゲティングできない市場（当社保有技術で参入障壁が高い市場）に特化して開発を実施</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・当社の遠隔操作技術を競合他社にライセンス供与して収益をあげる</a:t>
                      </a:r>
                      <a:endParaRPr lang="en-US" altLang="ja-JP" sz="1100" b="0">
                        <a:latin typeface="Meiryo UI" panose="020B0604030504040204" pitchFamily="50" charset="-128"/>
                        <a:ea typeface="Meiryo UI" panose="020B0604030504040204" pitchFamily="50" charset="-128"/>
                      </a:endParaRPr>
                    </a:p>
                    <a:p>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extLst>
                  <a:ext uri="{0D108BD9-81ED-4DB2-BD59-A6C34878D82A}">
                    <a16:rowId xmlns:a16="http://schemas.microsoft.com/office/drawing/2014/main" val="10003"/>
                  </a:ext>
                </a:extLst>
              </a:tr>
              <a:tr h="1390893">
                <a:tc>
                  <a:txBody>
                    <a:bodyPr/>
                    <a:lstStyle/>
                    <a:p>
                      <a:pPr algn="ctr"/>
                      <a:r>
                        <a:rPr lang="ja-JP" altLang="en-US" sz="1400" b="0">
                          <a:latin typeface="Meiryo UI" panose="020B0604030504040204" pitchFamily="50" charset="-128"/>
                          <a:ea typeface="Meiryo UI" panose="020B0604030504040204" pitchFamily="50" charset="-128"/>
                        </a:rPr>
                        <a:t>②弱み</a:t>
                      </a:r>
                      <a:endParaRPr lang="en-US" altLang="ja-JP" sz="1400" b="0">
                        <a:latin typeface="Meiryo UI" panose="020B0604030504040204" pitchFamily="50" charset="-128"/>
                        <a:ea typeface="Meiryo UI" panose="020B0604030504040204" pitchFamily="50" charset="-128"/>
                      </a:endParaRPr>
                    </a:p>
                    <a:p>
                      <a:pPr algn="ctr"/>
                      <a:r>
                        <a:rPr lang="en-US" altLang="ja-JP" sz="1400" b="0">
                          <a:latin typeface="Meiryo UI" panose="020B0604030504040204" pitchFamily="50" charset="-128"/>
                          <a:ea typeface="Meiryo UI" panose="020B0604030504040204" pitchFamily="50" charset="-128"/>
                        </a:rPr>
                        <a:t>(Weaknesses)</a:t>
                      </a:r>
                      <a:endParaRPr lang="ja-JP" altLang="en-US" sz="1400" b="0">
                        <a:latin typeface="Meiryo UI" panose="020B0604030504040204" pitchFamily="50" charset="-128"/>
                        <a:ea typeface="Meiryo UI" panose="020B0604030504040204" pitchFamily="50" charset="-128"/>
                      </a:endParaRPr>
                    </a:p>
                  </a:txBody>
                  <a:tcPr marL="126763" marR="126763" marT="63381" marB="63381" vert="vert270">
                    <a:noFill/>
                  </a:tcPr>
                </a:tc>
                <a:tc>
                  <a:txBody>
                    <a:bodyPr/>
                    <a:lstStyle/>
                    <a:p>
                      <a:r>
                        <a:rPr lang="ja-JP" altLang="en-US" sz="1100" b="0">
                          <a:latin typeface="Meiryo UI" panose="020B0604030504040204" pitchFamily="50" charset="-128"/>
                          <a:ea typeface="Meiryo UI" panose="020B0604030504040204" pitchFamily="50" charset="-128"/>
                        </a:rPr>
                        <a:t>・競合他社に比べて遠隔操作技術及びニューロフィードバック技術に対する研究開発リソースが少ない</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・遠隔操作サービスに関しては</a:t>
                      </a:r>
                      <a:r>
                        <a:rPr lang="en-US" altLang="ja-JP" sz="1100" b="0">
                          <a:latin typeface="Meiryo UI" panose="020B0604030504040204" pitchFamily="50" charset="-128"/>
                          <a:ea typeface="Meiryo UI" panose="020B0604030504040204" pitchFamily="50" charset="-128"/>
                        </a:rPr>
                        <a:t>PoC</a:t>
                      </a:r>
                      <a:r>
                        <a:rPr lang="ja-JP" altLang="en-US" sz="1100" b="0">
                          <a:latin typeface="Meiryo UI" panose="020B0604030504040204" pitchFamily="50" charset="-128"/>
                          <a:ea typeface="Meiryo UI" panose="020B0604030504040204" pitchFamily="50" charset="-128"/>
                        </a:rPr>
                        <a:t>等で他社が先行</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・ソリューション事業が少ない</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・遠隔操作サービス事業の実施事業本部が現時点ではない</a:t>
                      </a:r>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0">
                          <a:latin typeface="Meiryo UI" panose="020B0604030504040204" pitchFamily="50" charset="-128"/>
                          <a:ea typeface="Meiryo UI" panose="020B0604030504040204" pitchFamily="50" charset="-128"/>
                        </a:rPr>
                        <a:t>[WO</a:t>
                      </a:r>
                      <a:r>
                        <a:rPr lang="ja-JP" altLang="en-US" sz="1100" b="0">
                          <a:latin typeface="Meiryo UI" panose="020B0604030504040204" pitchFamily="50" charset="-128"/>
                          <a:ea typeface="Meiryo UI" panose="020B0604030504040204" pitchFamily="50" charset="-128"/>
                        </a:rPr>
                        <a:t>戦略</a:t>
                      </a:r>
                      <a:r>
                        <a:rPr lang="en-US" altLang="ja-JP" sz="1100" b="0">
                          <a:latin typeface="Meiryo UI" panose="020B0604030504040204" pitchFamily="50" charset="-128"/>
                          <a:ea typeface="Meiryo UI" panose="020B0604030504040204" pitchFamily="50" charset="-128"/>
                        </a:rPr>
                        <a:t>]</a:t>
                      </a:r>
                      <a:endParaRPr lang="ja-JP" altLang="en-US"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・遠隔操作に関する新</a:t>
                      </a:r>
                      <a:r>
                        <a:rPr lang="en-US" altLang="ja-JP" sz="1100" b="0">
                          <a:latin typeface="Meiryo UI" panose="020B0604030504040204" pitchFamily="50" charset="-128"/>
                          <a:ea typeface="Meiryo UI" panose="020B0604030504040204" pitchFamily="50" charset="-128"/>
                        </a:rPr>
                        <a:t>PJ</a:t>
                      </a:r>
                      <a:r>
                        <a:rPr lang="ja-JP" altLang="en-US" sz="1100" b="0">
                          <a:latin typeface="Meiryo UI" panose="020B0604030504040204" pitchFamily="50" charset="-128"/>
                          <a:ea typeface="Meiryo UI" panose="020B0604030504040204" pitchFamily="50" charset="-128"/>
                        </a:rPr>
                        <a:t>、ないしは企業内ベンチャーを設立し、遠隔操作事業に専念する組織を立ち上げる</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・当社単独で遠隔操作サービスの事業化を目指すのではなく、遠隔操作事業を展開しておらず当社と競合しないソリューション会社と提携する</a:t>
                      </a:r>
                      <a:endParaRPr lang="en-US" altLang="ja-JP" sz="1100" b="0">
                        <a:latin typeface="Meiryo UI" panose="020B0604030504040204" pitchFamily="50" charset="-128"/>
                        <a:ea typeface="Meiryo UI" panose="020B0604030504040204" pitchFamily="50" charset="-128"/>
                      </a:endParaRPr>
                    </a:p>
                    <a:p>
                      <a:r>
                        <a:rPr lang="ja-JP" altLang="en-US" sz="1100" b="0">
                          <a:latin typeface="Meiryo UI" panose="020B0604030504040204" pitchFamily="50" charset="-128"/>
                          <a:ea typeface="Meiryo UI" panose="020B0604030504040204" pitchFamily="50" charset="-128"/>
                        </a:rPr>
                        <a:t>・ニッチャー戦略として、小規模な開発リソースで事業化が可能な市場・サービスに特化して開発</a:t>
                      </a:r>
                      <a:endParaRPr lang="en-US" altLang="ja-JP" sz="1100" b="0">
                        <a:latin typeface="Meiryo UI" panose="020B0604030504040204" pitchFamily="50" charset="-128"/>
                        <a:ea typeface="Meiryo UI" panose="020B0604030504040204" pitchFamily="50" charset="-128"/>
                      </a:endParaRPr>
                    </a:p>
                  </a:txBody>
                  <a:tcPr marL="126763" marR="126763" marT="63381" marB="63381">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0">
                          <a:latin typeface="Meiryo UI" panose="020B0604030504040204" pitchFamily="50" charset="-128"/>
                          <a:ea typeface="Meiryo UI" panose="020B0604030504040204" pitchFamily="50" charset="-128"/>
                        </a:rPr>
                        <a:t>[WT</a:t>
                      </a:r>
                      <a:r>
                        <a:rPr lang="ja-JP" altLang="en-US" sz="1100" b="0">
                          <a:latin typeface="Meiryo UI" panose="020B0604030504040204" pitchFamily="50" charset="-128"/>
                          <a:ea typeface="Meiryo UI" panose="020B0604030504040204" pitchFamily="50" charset="-128"/>
                        </a:rPr>
                        <a:t>戦略</a:t>
                      </a:r>
                      <a:r>
                        <a:rPr lang="en-US" altLang="ja-JP" sz="1100" b="0">
                          <a:latin typeface="Meiryo UI" panose="020B0604030504040204" pitchFamily="50" charset="-128"/>
                          <a:ea typeface="Meiryo UI" panose="020B0604030504040204" pitchFamily="50" charset="-128"/>
                        </a:rPr>
                        <a:t>]</a:t>
                      </a:r>
                      <a:endParaRPr lang="ja-JP" altLang="en-US" sz="1100" b="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a:latin typeface="Meiryo UI" panose="020B0604030504040204" pitchFamily="50" charset="-128"/>
                          <a:ea typeface="Meiryo UI" panose="020B0604030504040204" pitchFamily="50" charset="-128"/>
                        </a:rPr>
                        <a:t>・遠隔操作デバイスなど協調領域ではオープンイノベーションを積極的に活用して、競合と連携しながら事業化を推進する</a:t>
                      </a:r>
                      <a:endParaRPr lang="en-US" altLang="ja-JP" sz="1100" b="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a:latin typeface="Meiryo UI" panose="020B0604030504040204" pitchFamily="50" charset="-128"/>
                          <a:ea typeface="Meiryo UI" panose="020B0604030504040204" pitchFamily="50" charset="-128"/>
                        </a:rPr>
                        <a:t>・遠隔操作サービス事業単独での新規事業化を目指さずに、基盤技術として社内既存事業の付随サービスや社内作業員の省力化・省人化による利益率向上をターゲットとする</a:t>
                      </a:r>
                    </a:p>
                  </a:txBody>
                  <a:tcPr marL="126763" marR="126763" marT="63381" marB="63381">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784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5">
            <a:extLst>
              <a:ext uri="{FF2B5EF4-FFF2-40B4-BE49-F238E27FC236}">
                <a16:creationId xmlns:a16="http://schemas.microsoft.com/office/drawing/2014/main" id="{8E3A5762-B432-4426-88B2-410E83E532CF}"/>
              </a:ext>
            </a:extLst>
          </p:cNvPr>
          <p:cNvSpPr/>
          <p:nvPr/>
        </p:nvSpPr>
        <p:spPr>
          <a:xfrm>
            <a:off x="4795501" y="3314697"/>
            <a:ext cx="4248000" cy="1188000"/>
          </a:xfrm>
          <a:prstGeom prst="rect">
            <a:avLst/>
          </a:prstGeom>
          <a:solidFill>
            <a:schemeClr val="bg1"/>
          </a:solidFill>
          <a:ln>
            <a:solidFill>
              <a:schemeClr val="bg1">
                <a:lumMod val="75000"/>
              </a:schemeClr>
            </a:solidFill>
          </a:ln>
        </p:spPr>
        <p:txBody>
          <a:bodyPr wrap="none" tIns="36000" bIns="36000" rtlCol="0" anchor="t">
            <a:noAutofit/>
          </a:bodyPr>
          <a:lstStyle/>
          <a:p>
            <a:pPr algn="ctr"/>
            <a:r>
              <a:rPr lang="ja-JP" altLang="en-US" sz="1200">
                <a:latin typeface="+mn-ea"/>
              </a:rPr>
              <a:t>対象となる社会課題</a:t>
            </a:r>
            <a:br>
              <a:rPr lang="en-US" altLang="ja-JP" sz="1200">
                <a:latin typeface="+mn-ea"/>
              </a:rPr>
            </a:br>
            <a:endParaRPr lang="en-US" altLang="ja-JP" sz="1200">
              <a:latin typeface="+mn-ea"/>
            </a:endParaRPr>
          </a:p>
        </p:txBody>
      </p:sp>
      <p:sp>
        <p:nvSpPr>
          <p:cNvPr id="25" name="Rectangle 30">
            <a:extLst>
              <a:ext uri="{FF2B5EF4-FFF2-40B4-BE49-F238E27FC236}">
                <a16:creationId xmlns:a16="http://schemas.microsoft.com/office/drawing/2014/main" id="{0743CB84-6494-4E8C-A7DF-77CBB94AB062}"/>
              </a:ext>
            </a:extLst>
          </p:cNvPr>
          <p:cNvSpPr/>
          <p:nvPr/>
        </p:nvSpPr>
        <p:spPr>
          <a:xfrm>
            <a:off x="161516" y="3314697"/>
            <a:ext cx="4248000" cy="1188000"/>
          </a:xfrm>
          <a:prstGeom prst="rect">
            <a:avLst/>
          </a:prstGeom>
          <a:solidFill>
            <a:schemeClr val="bg1"/>
          </a:solidFill>
          <a:ln>
            <a:solidFill>
              <a:schemeClr val="bg1">
                <a:lumMod val="75000"/>
              </a:schemeClr>
            </a:solidFill>
          </a:ln>
        </p:spPr>
        <p:txBody>
          <a:bodyPr wrap="none" tIns="36000" bIns="36000" rtlCol="0" anchor="t">
            <a:noAutofit/>
          </a:bodyPr>
          <a:lstStyle/>
          <a:p>
            <a:pPr algn="ctr"/>
            <a:r>
              <a:rPr lang="ja-JP" altLang="en-US" sz="1200">
                <a:latin typeface="+mn-ea"/>
              </a:rPr>
              <a:t>対象となる社会課題</a:t>
            </a:r>
            <a:br>
              <a:rPr lang="en-US" altLang="ja-JP" sz="1200">
                <a:latin typeface="+mn-ea"/>
              </a:rPr>
            </a:br>
            <a:endParaRPr lang="en-US" altLang="ja-JP" sz="1200">
              <a:latin typeface="+mn-ea"/>
            </a:endParaRPr>
          </a:p>
        </p:txBody>
      </p:sp>
      <p:sp>
        <p:nvSpPr>
          <p:cNvPr id="64" name="楕円 63">
            <a:extLst>
              <a:ext uri="{FF2B5EF4-FFF2-40B4-BE49-F238E27FC236}">
                <a16:creationId xmlns:a16="http://schemas.microsoft.com/office/drawing/2014/main" id="{ADCE9BEF-575A-4ED0-8B3A-3E1C7DB8C257}"/>
              </a:ext>
            </a:extLst>
          </p:cNvPr>
          <p:cNvSpPr/>
          <p:nvPr/>
        </p:nvSpPr>
        <p:spPr bwMode="auto">
          <a:xfrm>
            <a:off x="222475" y="3566608"/>
            <a:ext cx="8744825" cy="991599"/>
          </a:xfrm>
          <a:prstGeom prst="ellipse">
            <a:avLst/>
          </a:prstGeom>
          <a:solidFill>
            <a:schemeClr val="accent5">
              <a:lumMod val="20000"/>
              <a:lumOff val="80000"/>
            </a:schemeClr>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a:solidFill>
                <a:srgbClr val="0000CC"/>
              </a:solidFill>
              <a:latin typeface="Meiryo UI" pitchFamily="50" charset="-128"/>
              <a:ea typeface="Meiryo UI" pitchFamily="50" charset="-128"/>
              <a:cs typeface="Meiryo UI" pitchFamily="50" charset="-128"/>
            </a:endParaRPr>
          </a:p>
        </p:txBody>
      </p:sp>
      <p:sp>
        <p:nvSpPr>
          <p:cNvPr id="6" name="テキスト プレースホルダ 50"/>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dirty="0"/>
              <a:t>開発戦略</a:t>
            </a:r>
            <a:endParaRPr lang="en-US" altLang="ja-JP" sz="2400" b="1" dirty="0"/>
          </a:p>
        </p:txBody>
      </p:sp>
      <p:sp>
        <p:nvSpPr>
          <p:cNvPr id="7" name="Text Box 25">
            <a:extLst>
              <a:ext uri="{FF2B5EF4-FFF2-40B4-BE49-F238E27FC236}">
                <a16:creationId xmlns:a16="http://schemas.microsoft.com/office/drawing/2014/main" id="{C006397C-799E-48F2-8454-C191B60FAD66}"/>
              </a:ext>
            </a:extLst>
          </p:cNvPr>
          <p:cNvSpPr txBox="1">
            <a:spLocks noChangeArrowheads="1"/>
          </p:cNvSpPr>
          <p:nvPr/>
        </p:nvSpPr>
        <p:spPr bwMode="auto">
          <a:xfrm>
            <a:off x="80211" y="784858"/>
            <a:ext cx="8636001" cy="349702"/>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en-US" altLang="ja-JP" b="1" dirty="0">
                <a:latin typeface="Meiryo UI" panose="020B0604030504040204" pitchFamily="50" charset="-128"/>
                <a:ea typeface="Meiryo UI" panose="020B0604030504040204" pitchFamily="50" charset="-128"/>
              </a:rPr>
              <a:t>(0) </a:t>
            </a:r>
            <a:r>
              <a:rPr lang="ja-JP" altLang="en-US" b="1" dirty="0">
                <a:latin typeface="Meiryo UI" panose="020B0604030504040204" pitchFamily="50" charset="-128"/>
                <a:ea typeface="Meiryo UI" panose="020B0604030504040204" pitchFamily="50" charset="-128"/>
              </a:rPr>
              <a:t>本開発で目指す未来社会の姿　</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　関連する未来価値洞察</a:t>
            </a:r>
            <a:endParaRPr lang="en-US" altLang="ja-JP" b="1" dirty="0">
              <a:latin typeface="Meiryo UI" panose="020B0604030504040204" pitchFamily="50" charset="-128"/>
              <a:ea typeface="Meiryo UI" panose="020B0604030504040204" pitchFamily="50" charset="-128"/>
            </a:endParaRPr>
          </a:p>
        </p:txBody>
      </p:sp>
      <p:sp>
        <p:nvSpPr>
          <p:cNvPr id="21" name="Rectangle 57">
            <a:extLst>
              <a:ext uri="{FF2B5EF4-FFF2-40B4-BE49-F238E27FC236}">
                <a16:creationId xmlns:a16="http://schemas.microsoft.com/office/drawing/2014/main" id="{F9175009-FE07-4A23-AC69-1DD066F7CD04}"/>
              </a:ext>
            </a:extLst>
          </p:cNvPr>
          <p:cNvSpPr/>
          <p:nvPr/>
        </p:nvSpPr>
        <p:spPr>
          <a:xfrm>
            <a:off x="4729480" y="2414329"/>
            <a:ext cx="4391512" cy="2159992"/>
          </a:xfrm>
          <a:prstGeom prst="rect">
            <a:avLst/>
          </a:prstGeom>
          <a:noFill/>
          <a:ln>
            <a:solidFill>
              <a:srgbClr val="8DA5BE"/>
            </a:solidFill>
          </a:ln>
        </p:spPr>
        <p:txBody>
          <a:bodyPr wrap="none" tIns="36000" bIns="36000" rtlCol="0" anchor="t">
            <a:noAutofit/>
          </a:bodyPr>
          <a:lstStyle/>
          <a:p>
            <a:pPr algn="ctr"/>
            <a:r>
              <a:rPr lang="ja-JP" altLang="en-US" sz="1400">
                <a:latin typeface="+mn-ea"/>
              </a:rPr>
              <a:t>仮想空間をあらゆる感覚で知覚できるようにすることで、</a:t>
            </a:r>
            <a:br>
              <a:rPr lang="en-US" altLang="ja-JP" sz="1400">
                <a:latin typeface="+mn-ea"/>
              </a:rPr>
            </a:br>
            <a:r>
              <a:rPr lang="ja-JP" altLang="en-US" sz="1400">
                <a:latin typeface="+mn-ea"/>
              </a:rPr>
              <a:t>現実世界と同等の体験を可能とし、</a:t>
            </a:r>
            <a:endParaRPr lang="en-US" altLang="ja-JP" sz="1400">
              <a:latin typeface="+mn-ea"/>
            </a:endParaRPr>
          </a:p>
          <a:p>
            <a:pPr algn="ctr"/>
            <a:r>
              <a:rPr lang="ja-JP" altLang="en-US" sz="1400">
                <a:latin typeface="+mn-ea"/>
              </a:rPr>
              <a:t>現実だけでは体験できないような機会を手軽に提供する</a:t>
            </a:r>
            <a:endParaRPr lang="en-US" altLang="ja-JP" sz="1400">
              <a:latin typeface="+mn-ea"/>
            </a:endParaRPr>
          </a:p>
        </p:txBody>
      </p:sp>
      <p:sp>
        <p:nvSpPr>
          <p:cNvPr id="22" name="Rectangle 58">
            <a:extLst>
              <a:ext uri="{FF2B5EF4-FFF2-40B4-BE49-F238E27FC236}">
                <a16:creationId xmlns:a16="http://schemas.microsoft.com/office/drawing/2014/main" id="{606EEADE-3A32-412D-8698-8AC795D461A3}"/>
              </a:ext>
            </a:extLst>
          </p:cNvPr>
          <p:cNvSpPr/>
          <p:nvPr/>
        </p:nvSpPr>
        <p:spPr>
          <a:xfrm>
            <a:off x="55255" y="2414081"/>
            <a:ext cx="4464016" cy="2159992"/>
          </a:xfrm>
          <a:prstGeom prst="rect">
            <a:avLst/>
          </a:prstGeom>
          <a:noFill/>
          <a:ln>
            <a:solidFill>
              <a:srgbClr val="8DA5BE"/>
            </a:solidFill>
          </a:ln>
        </p:spPr>
        <p:txBody>
          <a:bodyPr wrap="none" tIns="36000" bIns="36000" rtlCol="0" anchor="t">
            <a:noAutofit/>
          </a:bodyPr>
          <a:lstStyle/>
          <a:p>
            <a:pPr algn="ctr"/>
            <a:r>
              <a:rPr lang="ja-JP" altLang="en-US" sz="1400" dirty="0">
                <a:latin typeface="+mn-ea"/>
              </a:rPr>
              <a:t>人間の感知・作用する力を</a:t>
            </a:r>
            <a:endParaRPr lang="en-US" altLang="ja-JP" sz="1400" dirty="0">
              <a:latin typeface="+mn-ea"/>
            </a:endParaRPr>
          </a:p>
          <a:p>
            <a:pPr algn="ctr"/>
            <a:r>
              <a:rPr lang="ja-JP" altLang="en-US" sz="1400" dirty="0">
                <a:latin typeface="+mn-ea"/>
              </a:rPr>
              <a:t>様々な制約（身体や時間、空間の制約）を超え</a:t>
            </a:r>
            <a:br>
              <a:rPr lang="en-US" altLang="ja-JP" sz="1400" dirty="0">
                <a:latin typeface="+mn-ea"/>
              </a:rPr>
            </a:br>
            <a:r>
              <a:rPr lang="ja-JP" altLang="en-US" sz="1400" dirty="0">
                <a:latin typeface="+mn-ea"/>
              </a:rPr>
              <a:t>拡張させることで、人間が持つ力を</a:t>
            </a:r>
            <a:endParaRPr lang="en-US" altLang="ja-JP" sz="1400" dirty="0">
              <a:latin typeface="+mn-ea"/>
            </a:endParaRPr>
          </a:p>
          <a:p>
            <a:pPr algn="ctr"/>
            <a:r>
              <a:rPr lang="ja-JP" altLang="en-US" sz="1400" dirty="0">
                <a:latin typeface="+mn-ea"/>
              </a:rPr>
              <a:t>最大限に社会で活用する</a:t>
            </a:r>
            <a:endParaRPr lang="en-US" altLang="ja-JP" sz="1400" dirty="0">
              <a:latin typeface="+mn-ea"/>
            </a:endParaRPr>
          </a:p>
        </p:txBody>
      </p:sp>
      <p:sp>
        <p:nvSpPr>
          <p:cNvPr id="23" name="Rectangle 32">
            <a:extLst>
              <a:ext uri="{FF2B5EF4-FFF2-40B4-BE49-F238E27FC236}">
                <a16:creationId xmlns:a16="http://schemas.microsoft.com/office/drawing/2014/main" id="{BAED021B-C758-4FB6-BEA6-0D016430E9CE}"/>
              </a:ext>
            </a:extLst>
          </p:cNvPr>
          <p:cNvSpPr/>
          <p:nvPr/>
        </p:nvSpPr>
        <p:spPr>
          <a:xfrm>
            <a:off x="55255" y="1982281"/>
            <a:ext cx="4464015" cy="432000"/>
          </a:xfrm>
          <a:prstGeom prst="rect">
            <a:avLst/>
          </a:prstGeom>
          <a:solidFill>
            <a:srgbClr val="8DA5BE"/>
          </a:solidFill>
          <a:ln>
            <a:solidFill>
              <a:srgbClr val="8DA5BE"/>
            </a:solidFill>
          </a:ln>
        </p:spPr>
        <p:txBody>
          <a:bodyPr wrap="none" rtlCol="0" anchor="ctr">
            <a:noAutofit/>
          </a:bodyPr>
          <a:lstStyle/>
          <a:p>
            <a:pPr algn="ctr"/>
            <a:r>
              <a:rPr lang="ja-JP" altLang="en-US" sz="1600" b="1" dirty="0">
                <a:solidFill>
                  <a:srgbClr val="000000"/>
                </a:solidFill>
                <a:latin typeface="+mn-ea"/>
              </a:rPr>
              <a:t>“現実世界”における制約の超越が実現する社会</a:t>
            </a:r>
          </a:p>
        </p:txBody>
      </p:sp>
      <p:sp>
        <p:nvSpPr>
          <p:cNvPr id="24" name="Rectangle 33">
            <a:extLst>
              <a:ext uri="{FF2B5EF4-FFF2-40B4-BE49-F238E27FC236}">
                <a16:creationId xmlns:a16="http://schemas.microsoft.com/office/drawing/2014/main" id="{73FA7614-33FF-49BC-9E3B-F4198BDCA83D}"/>
              </a:ext>
            </a:extLst>
          </p:cNvPr>
          <p:cNvSpPr/>
          <p:nvPr/>
        </p:nvSpPr>
        <p:spPr>
          <a:xfrm>
            <a:off x="4729480" y="1982281"/>
            <a:ext cx="4391512" cy="432000"/>
          </a:xfrm>
          <a:prstGeom prst="rect">
            <a:avLst/>
          </a:prstGeom>
          <a:solidFill>
            <a:srgbClr val="8DA5BE"/>
          </a:solidFill>
          <a:ln>
            <a:solidFill>
              <a:srgbClr val="8DA5BE"/>
            </a:solidFill>
          </a:ln>
        </p:spPr>
        <p:txBody>
          <a:bodyPr wrap="none" rtlCol="0" anchor="ctr">
            <a:noAutofit/>
          </a:bodyPr>
          <a:lstStyle/>
          <a:p>
            <a:pPr algn="ctr"/>
            <a:r>
              <a:rPr lang="ja-JP" altLang="en-US" sz="1600" b="1">
                <a:solidFill>
                  <a:srgbClr val="000000"/>
                </a:solidFill>
                <a:latin typeface="+mn-ea"/>
              </a:rPr>
              <a:t>まるで現実のような“仮想世界”が実現する社会</a:t>
            </a:r>
          </a:p>
        </p:txBody>
      </p:sp>
      <p:sp>
        <p:nvSpPr>
          <p:cNvPr id="26" name="Rectangle 24">
            <a:extLst>
              <a:ext uri="{FF2B5EF4-FFF2-40B4-BE49-F238E27FC236}">
                <a16:creationId xmlns:a16="http://schemas.microsoft.com/office/drawing/2014/main" id="{51F9CA34-A11E-428A-9643-A41EC488B210}"/>
              </a:ext>
            </a:extLst>
          </p:cNvPr>
          <p:cNvSpPr/>
          <p:nvPr/>
        </p:nvSpPr>
        <p:spPr>
          <a:xfrm>
            <a:off x="120382" y="1163795"/>
            <a:ext cx="8928577" cy="393159"/>
          </a:xfrm>
          <a:prstGeom prst="rect">
            <a:avLst/>
          </a:prstGeom>
          <a:solidFill>
            <a:srgbClr val="1B4B7D"/>
          </a:solidFill>
          <a:ln>
            <a:solidFill>
              <a:srgbClr val="1B4B7D"/>
            </a:solidFill>
          </a:ln>
        </p:spPr>
        <p:txBody>
          <a:bodyPr wrap="square" rtlCol="0" anchor="ctr">
            <a:noAutofit/>
          </a:bodyPr>
          <a:lstStyle/>
          <a:p>
            <a:pPr algn="ctr">
              <a:buClr>
                <a:srgbClr val="5A5A5A"/>
              </a:buClr>
              <a:buSzPct val="100000"/>
            </a:pPr>
            <a:r>
              <a:rPr lang="ja-JP" altLang="en-US" b="1" dirty="0">
                <a:solidFill>
                  <a:srgbClr val="FFFFFF"/>
                </a:solidFill>
                <a:latin typeface="+mn-ea"/>
              </a:rPr>
              <a:t>目指す未来社会：フィジカルとサイバーの壁を超えて両者が融合した社会</a:t>
            </a:r>
          </a:p>
        </p:txBody>
      </p:sp>
      <p:sp>
        <p:nvSpPr>
          <p:cNvPr id="27" name="Oval 64">
            <a:extLst>
              <a:ext uri="{FF2B5EF4-FFF2-40B4-BE49-F238E27FC236}">
                <a16:creationId xmlns:a16="http://schemas.microsoft.com/office/drawing/2014/main" id="{4AFAAA64-1ECF-4261-92DE-9019F536BE19}"/>
              </a:ext>
            </a:extLst>
          </p:cNvPr>
          <p:cNvSpPr/>
          <p:nvPr/>
        </p:nvSpPr>
        <p:spPr>
          <a:xfrm>
            <a:off x="2321252" y="3998657"/>
            <a:ext cx="2016000" cy="432000"/>
          </a:xfrm>
          <a:prstGeom prst="ellipse">
            <a:avLst/>
          </a:prstGeom>
          <a:solidFill>
            <a:schemeClr val="bg1">
              <a:lumMod val="85000"/>
            </a:schemeClr>
          </a:solidFill>
          <a:ln w="9525">
            <a:solidFill>
              <a:schemeClr val="bg1">
                <a:lumMod val="85000"/>
              </a:schemeClr>
            </a:solidFill>
          </a:ln>
        </p:spPr>
        <p:txBody>
          <a:bodyPr wrap="none" rtlCol="0" anchor="ctr">
            <a:noAutofit/>
          </a:bodyPr>
          <a:lstStyle/>
          <a:p>
            <a:pPr algn="ctr"/>
            <a:r>
              <a:rPr lang="ja-JP" altLang="en-US" sz="1200">
                <a:latin typeface="+mn-ea"/>
              </a:rPr>
              <a:t>危険・苦役からの解放</a:t>
            </a:r>
            <a:endParaRPr kumimoji="1" lang="ja-JP" altLang="en-US" sz="1200">
              <a:latin typeface="+mn-ea"/>
            </a:endParaRPr>
          </a:p>
        </p:txBody>
      </p:sp>
      <p:sp>
        <p:nvSpPr>
          <p:cNvPr id="28" name="Oval 65">
            <a:extLst>
              <a:ext uri="{FF2B5EF4-FFF2-40B4-BE49-F238E27FC236}">
                <a16:creationId xmlns:a16="http://schemas.microsoft.com/office/drawing/2014/main" id="{DDCAB5C6-6E46-4CA6-9B03-C4B8A6516176}"/>
              </a:ext>
            </a:extLst>
          </p:cNvPr>
          <p:cNvSpPr/>
          <p:nvPr/>
        </p:nvSpPr>
        <p:spPr>
          <a:xfrm>
            <a:off x="233484" y="3998689"/>
            <a:ext cx="2016000" cy="432000"/>
          </a:xfrm>
          <a:prstGeom prst="ellipse">
            <a:avLst/>
          </a:prstGeom>
          <a:solidFill>
            <a:schemeClr val="bg1">
              <a:lumMod val="85000"/>
            </a:schemeClr>
          </a:solidFill>
          <a:ln w="9525">
            <a:solidFill>
              <a:schemeClr val="bg1">
                <a:lumMod val="85000"/>
              </a:schemeClr>
            </a:solidFill>
          </a:ln>
        </p:spPr>
        <p:txBody>
          <a:bodyPr wrap="none" rtlCol="0" anchor="ctr">
            <a:noAutofit/>
          </a:bodyPr>
          <a:lstStyle/>
          <a:p>
            <a:pPr algn="ctr"/>
            <a:r>
              <a:rPr kumimoji="1" lang="ja-JP" altLang="en-US" sz="1200">
                <a:latin typeface="+mn-ea"/>
              </a:rPr>
              <a:t>技能の継承</a:t>
            </a:r>
          </a:p>
        </p:txBody>
      </p:sp>
      <p:sp>
        <p:nvSpPr>
          <p:cNvPr id="29" name="Oval 66">
            <a:extLst>
              <a:ext uri="{FF2B5EF4-FFF2-40B4-BE49-F238E27FC236}">
                <a16:creationId xmlns:a16="http://schemas.microsoft.com/office/drawing/2014/main" id="{3C36992D-F3DE-4F47-9BB0-86E60F8C5F6A}"/>
              </a:ext>
            </a:extLst>
          </p:cNvPr>
          <p:cNvSpPr/>
          <p:nvPr/>
        </p:nvSpPr>
        <p:spPr>
          <a:xfrm>
            <a:off x="1385372" y="3566609"/>
            <a:ext cx="2016000" cy="432000"/>
          </a:xfrm>
          <a:prstGeom prst="ellipse">
            <a:avLst/>
          </a:prstGeom>
          <a:solidFill>
            <a:schemeClr val="bg1">
              <a:lumMod val="85000"/>
            </a:schemeClr>
          </a:solidFill>
          <a:ln w="9525">
            <a:solidFill>
              <a:schemeClr val="bg1">
                <a:lumMod val="85000"/>
              </a:schemeClr>
            </a:solidFill>
          </a:ln>
        </p:spPr>
        <p:txBody>
          <a:bodyPr wrap="none" rtlCol="0" anchor="ctr">
            <a:noAutofit/>
          </a:bodyPr>
          <a:lstStyle/>
          <a:p>
            <a:pPr algn="ctr"/>
            <a:r>
              <a:rPr lang="ja-JP" altLang="en-US" sz="1200">
                <a:latin typeface="+mn-ea"/>
              </a:rPr>
              <a:t>身体のハンディキャップ</a:t>
            </a:r>
            <a:br>
              <a:rPr lang="en-US" altLang="ja-JP" sz="1200">
                <a:latin typeface="+mn-ea"/>
              </a:rPr>
            </a:br>
            <a:r>
              <a:rPr lang="ja-JP" altLang="en-US" sz="1200">
                <a:latin typeface="+mn-ea"/>
              </a:rPr>
              <a:t>からの解放</a:t>
            </a:r>
            <a:endParaRPr kumimoji="1" lang="ja-JP" altLang="en-US" sz="1200">
              <a:latin typeface="+mn-ea"/>
            </a:endParaRPr>
          </a:p>
        </p:txBody>
      </p:sp>
      <p:sp>
        <p:nvSpPr>
          <p:cNvPr id="30" name="Oval 67">
            <a:extLst>
              <a:ext uri="{FF2B5EF4-FFF2-40B4-BE49-F238E27FC236}">
                <a16:creationId xmlns:a16="http://schemas.microsoft.com/office/drawing/2014/main" id="{82D96B49-1C67-4E33-8323-7AA674063839}"/>
              </a:ext>
            </a:extLst>
          </p:cNvPr>
          <p:cNvSpPr/>
          <p:nvPr/>
        </p:nvSpPr>
        <p:spPr>
          <a:xfrm>
            <a:off x="6996901" y="3774407"/>
            <a:ext cx="1872000" cy="576000"/>
          </a:xfrm>
          <a:prstGeom prst="ellipse">
            <a:avLst/>
          </a:prstGeom>
          <a:solidFill>
            <a:schemeClr val="bg1">
              <a:lumMod val="85000"/>
            </a:schemeClr>
          </a:solidFill>
          <a:ln w="9525">
            <a:solidFill>
              <a:schemeClr val="bg1">
                <a:lumMod val="85000"/>
              </a:schemeClr>
            </a:solidFill>
          </a:ln>
        </p:spPr>
        <p:txBody>
          <a:bodyPr wrap="none" rtlCol="0" anchor="ctr">
            <a:noAutofit/>
          </a:bodyPr>
          <a:lstStyle/>
          <a:p>
            <a:pPr algn="ctr"/>
            <a:r>
              <a:rPr kumimoji="1" lang="ja-JP" altLang="en-US" sz="1200">
                <a:latin typeface="+mn-ea"/>
              </a:rPr>
              <a:t>生得の制約に</a:t>
            </a:r>
            <a:br>
              <a:rPr kumimoji="1" lang="en-US" altLang="ja-JP" sz="1200">
                <a:latin typeface="+mn-ea"/>
              </a:rPr>
            </a:br>
            <a:r>
              <a:rPr kumimoji="1" lang="ja-JP" altLang="en-US" sz="1200">
                <a:latin typeface="+mn-ea"/>
              </a:rPr>
              <a:t>縛られない自己実現</a:t>
            </a:r>
          </a:p>
        </p:txBody>
      </p:sp>
      <p:sp>
        <p:nvSpPr>
          <p:cNvPr id="31" name="Oval 68">
            <a:extLst>
              <a:ext uri="{FF2B5EF4-FFF2-40B4-BE49-F238E27FC236}">
                <a16:creationId xmlns:a16="http://schemas.microsoft.com/office/drawing/2014/main" id="{06C5B142-2CBC-4D32-BB25-22A4742526B4}"/>
              </a:ext>
            </a:extLst>
          </p:cNvPr>
          <p:cNvSpPr/>
          <p:nvPr/>
        </p:nvSpPr>
        <p:spPr>
          <a:xfrm>
            <a:off x="5005978" y="3822956"/>
            <a:ext cx="1872000" cy="576000"/>
          </a:xfrm>
          <a:prstGeom prst="ellipse">
            <a:avLst/>
          </a:prstGeom>
          <a:solidFill>
            <a:schemeClr val="bg1">
              <a:lumMod val="85000"/>
            </a:schemeClr>
          </a:solidFill>
          <a:ln w="9525">
            <a:solidFill>
              <a:schemeClr val="bg1">
                <a:lumMod val="85000"/>
              </a:schemeClr>
            </a:solidFill>
          </a:ln>
        </p:spPr>
        <p:txBody>
          <a:bodyPr wrap="none" rtlCol="0" anchor="ctr">
            <a:noAutofit/>
          </a:bodyPr>
          <a:lstStyle/>
          <a:p>
            <a:pPr algn="ctr"/>
            <a:r>
              <a:rPr kumimoji="1" lang="ja-JP" altLang="en-US" sz="1200">
                <a:latin typeface="+mn-ea"/>
              </a:rPr>
              <a:t>教育・体験機会の</a:t>
            </a:r>
            <a:br>
              <a:rPr kumimoji="1" lang="en-US" altLang="ja-JP" sz="1200">
                <a:latin typeface="+mn-ea"/>
              </a:rPr>
            </a:br>
            <a:r>
              <a:rPr kumimoji="1" lang="ja-JP" altLang="en-US" sz="1200">
                <a:latin typeface="+mn-ea"/>
              </a:rPr>
              <a:t>不平等の解消</a:t>
            </a:r>
          </a:p>
        </p:txBody>
      </p:sp>
      <p:cxnSp>
        <p:nvCxnSpPr>
          <p:cNvPr id="32" name="コネクタ: カギ線 31">
            <a:extLst>
              <a:ext uri="{FF2B5EF4-FFF2-40B4-BE49-F238E27FC236}">
                <a16:creationId xmlns:a16="http://schemas.microsoft.com/office/drawing/2014/main" id="{41596C55-5028-4ED5-8FFA-D51E025805AE}"/>
              </a:ext>
            </a:extLst>
          </p:cNvPr>
          <p:cNvCxnSpPr>
            <a:cxnSpLocks/>
            <a:stCxn id="26" idx="2"/>
            <a:endCxn id="23" idx="0"/>
          </p:cNvCxnSpPr>
          <p:nvPr/>
        </p:nvCxnSpPr>
        <p:spPr>
          <a:xfrm rot="5400000">
            <a:off x="3223304" y="620913"/>
            <a:ext cx="425327" cy="2297408"/>
          </a:xfrm>
          <a:prstGeom prst="bentConnector3">
            <a:avLst>
              <a:gd name="adj1" fmla="val 50000"/>
            </a:avLst>
          </a:prstGeom>
          <a:ln w="38100">
            <a:solidFill>
              <a:srgbClr val="54789E"/>
            </a:solidFill>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16E7B9-F692-4BF5-B840-9FEBBE9BE651}"/>
              </a:ext>
            </a:extLst>
          </p:cNvPr>
          <p:cNvCxnSpPr>
            <a:cxnSpLocks/>
            <a:stCxn id="26" idx="2"/>
            <a:endCxn id="24" idx="0"/>
          </p:cNvCxnSpPr>
          <p:nvPr/>
        </p:nvCxnSpPr>
        <p:spPr>
          <a:xfrm rot="16200000" flipH="1">
            <a:off x="5542290" y="599334"/>
            <a:ext cx="425327" cy="2340565"/>
          </a:xfrm>
          <a:prstGeom prst="bentConnector3">
            <a:avLst>
              <a:gd name="adj1" fmla="val 50000"/>
            </a:avLst>
          </a:prstGeom>
          <a:ln w="38100">
            <a:solidFill>
              <a:srgbClr val="54789E"/>
            </a:solidFill>
          </a:ln>
        </p:spPr>
        <p:style>
          <a:lnRef idx="1">
            <a:schemeClr val="accent1"/>
          </a:lnRef>
          <a:fillRef idx="0">
            <a:schemeClr val="accent1"/>
          </a:fillRef>
          <a:effectRef idx="0">
            <a:schemeClr val="accent1"/>
          </a:effectRef>
          <a:fontRef idx="minor">
            <a:schemeClr val="tx1"/>
          </a:fontRef>
        </p:style>
      </p:cxnSp>
      <p:sp>
        <p:nvSpPr>
          <p:cNvPr id="50" name="Text Box 25">
            <a:extLst>
              <a:ext uri="{FF2B5EF4-FFF2-40B4-BE49-F238E27FC236}">
                <a16:creationId xmlns:a16="http://schemas.microsoft.com/office/drawing/2014/main" id="{964911B1-997C-4A58-AE73-E7294A53917D}"/>
              </a:ext>
            </a:extLst>
          </p:cNvPr>
          <p:cNvSpPr txBox="1">
            <a:spLocks noChangeArrowheads="1"/>
          </p:cNvSpPr>
          <p:nvPr/>
        </p:nvSpPr>
        <p:spPr bwMode="auto">
          <a:xfrm>
            <a:off x="80210" y="4629832"/>
            <a:ext cx="8636000" cy="318924"/>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ja-JP" altLang="en-US" sz="1600" b="1" u="sng" dirty="0">
                <a:latin typeface="Meiryo UI" panose="020B0604030504040204" pitchFamily="50" charset="-128"/>
                <a:ea typeface="Meiryo UI" panose="020B0604030504040204" pitchFamily="50" charset="-128"/>
              </a:rPr>
              <a:t>★関連する未来価値洞察のキーシナリオ　一部例（補足</a:t>
            </a:r>
            <a:r>
              <a:rPr lang="en-US" altLang="ja-JP" sz="1600" b="1" u="sng" dirty="0">
                <a:latin typeface="Meiryo UI" panose="020B0604030504040204" pitchFamily="50" charset="-128"/>
                <a:ea typeface="Meiryo UI" panose="020B0604030504040204" pitchFamily="50" charset="-128"/>
              </a:rPr>
              <a:t>2 </a:t>
            </a:r>
            <a:r>
              <a:rPr lang="ja-JP" altLang="en-US" sz="1600" b="1" u="sng" dirty="0">
                <a:latin typeface="Meiryo UI" panose="020B0604030504040204" pitchFamily="50" charset="-128"/>
                <a:ea typeface="Meiryo UI" panose="020B0604030504040204" pitchFamily="50" charset="-128"/>
              </a:rPr>
              <a:t>関連する未来価値洞察シナリオ　参照）</a:t>
            </a:r>
            <a:endParaRPr lang="en-US" altLang="ja-JP" sz="1600" b="1" u="sng" dirty="0">
              <a:latin typeface="Meiryo UI" panose="020B0604030504040204" pitchFamily="50" charset="-128"/>
              <a:ea typeface="Meiryo UI" panose="020B0604030504040204" pitchFamily="50" charset="-128"/>
            </a:endParaRPr>
          </a:p>
        </p:txBody>
      </p:sp>
      <p:pic>
        <p:nvPicPr>
          <p:cNvPr id="53" name="図 52">
            <a:extLst>
              <a:ext uri="{FF2B5EF4-FFF2-40B4-BE49-F238E27FC236}">
                <a16:creationId xmlns:a16="http://schemas.microsoft.com/office/drawing/2014/main" id="{CAF1ACD5-9528-4212-A805-2B8E902B714D}"/>
              </a:ext>
            </a:extLst>
          </p:cNvPr>
          <p:cNvPicPr>
            <a:picLocks noChangeAspect="1"/>
          </p:cNvPicPr>
          <p:nvPr/>
        </p:nvPicPr>
        <p:blipFill rotWithShape="1">
          <a:blip r:embed="rId2"/>
          <a:srcRect b="5001"/>
          <a:stretch/>
        </p:blipFill>
        <p:spPr>
          <a:xfrm>
            <a:off x="804062" y="4932710"/>
            <a:ext cx="3572869" cy="1903021"/>
          </a:xfrm>
          <a:prstGeom prst="rect">
            <a:avLst/>
          </a:prstGeom>
        </p:spPr>
      </p:pic>
      <p:pic>
        <p:nvPicPr>
          <p:cNvPr id="56" name="図 55">
            <a:extLst>
              <a:ext uri="{FF2B5EF4-FFF2-40B4-BE49-F238E27FC236}">
                <a16:creationId xmlns:a16="http://schemas.microsoft.com/office/drawing/2014/main" id="{75E87EE9-D5B0-41F7-880D-75B95AFE82F2}"/>
              </a:ext>
            </a:extLst>
          </p:cNvPr>
          <p:cNvPicPr>
            <a:picLocks noChangeAspect="1"/>
          </p:cNvPicPr>
          <p:nvPr/>
        </p:nvPicPr>
        <p:blipFill rotWithShape="1">
          <a:blip r:embed="rId3"/>
          <a:srcRect b="3767"/>
          <a:stretch/>
        </p:blipFill>
        <p:spPr>
          <a:xfrm>
            <a:off x="4618330" y="4960629"/>
            <a:ext cx="3463915" cy="1868936"/>
          </a:xfrm>
          <a:prstGeom prst="rect">
            <a:avLst/>
          </a:prstGeom>
        </p:spPr>
      </p:pic>
      <p:sp>
        <p:nvSpPr>
          <p:cNvPr id="57" name="Text Box 25">
            <a:extLst>
              <a:ext uri="{FF2B5EF4-FFF2-40B4-BE49-F238E27FC236}">
                <a16:creationId xmlns:a16="http://schemas.microsoft.com/office/drawing/2014/main" id="{03BA5725-2815-4E1F-B189-86120C5001C9}"/>
              </a:ext>
            </a:extLst>
          </p:cNvPr>
          <p:cNvSpPr txBox="1">
            <a:spLocks noChangeArrowheads="1"/>
          </p:cNvSpPr>
          <p:nvPr/>
        </p:nvSpPr>
        <p:spPr bwMode="auto">
          <a:xfrm>
            <a:off x="91507" y="1683601"/>
            <a:ext cx="1545737" cy="288147"/>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ja-JP" altLang="en-US" sz="1400" b="1">
                <a:solidFill>
                  <a:srgbClr val="0000FF"/>
                </a:solidFill>
                <a:latin typeface="Meiryo UI" panose="020B0604030504040204" pitchFamily="50" charset="-128"/>
                <a:ea typeface="Meiryo UI" panose="020B0604030504040204" pitchFamily="50" charset="-128"/>
              </a:rPr>
              <a:t>フィジカル空間</a:t>
            </a:r>
            <a:endParaRPr lang="en-US" altLang="ja-JP" sz="1400" b="1">
              <a:solidFill>
                <a:srgbClr val="0000FF"/>
              </a:solidFill>
              <a:latin typeface="Meiryo UI" panose="020B0604030504040204" pitchFamily="50" charset="-128"/>
              <a:ea typeface="Meiryo UI" panose="020B0604030504040204" pitchFamily="50" charset="-128"/>
            </a:endParaRPr>
          </a:p>
        </p:txBody>
      </p:sp>
      <p:sp>
        <p:nvSpPr>
          <p:cNvPr id="58" name="Text Box 25">
            <a:extLst>
              <a:ext uri="{FF2B5EF4-FFF2-40B4-BE49-F238E27FC236}">
                <a16:creationId xmlns:a16="http://schemas.microsoft.com/office/drawing/2014/main" id="{F2038D12-64DD-4D0E-AC46-C91BD5026314}"/>
              </a:ext>
            </a:extLst>
          </p:cNvPr>
          <p:cNvSpPr txBox="1">
            <a:spLocks noChangeArrowheads="1"/>
          </p:cNvSpPr>
          <p:nvPr/>
        </p:nvSpPr>
        <p:spPr bwMode="auto">
          <a:xfrm>
            <a:off x="7932901" y="1683601"/>
            <a:ext cx="1287299" cy="288147"/>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ja-JP" altLang="en-US" sz="1400" b="1">
                <a:solidFill>
                  <a:srgbClr val="0000FF"/>
                </a:solidFill>
                <a:latin typeface="Meiryo UI" panose="020B0604030504040204" pitchFamily="50" charset="-128"/>
                <a:ea typeface="Meiryo UI" panose="020B0604030504040204" pitchFamily="50" charset="-128"/>
              </a:rPr>
              <a:t>サイバー空間</a:t>
            </a:r>
            <a:endParaRPr lang="en-US" altLang="ja-JP" sz="1400" b="1">
              <a:solidFill>
                <a:srgbClr val="0000FF"/>
              </a:solidFill>
              <a:latin typeface="Meiryo UI" panose="020B0604030504040204" pitchFamily="50" charset="-128"/>
              <a:ea typeface="Meiryo UI" panose="020B0604030504040204" pitchFamily="50" charset="-128"/>
            </a:endParaRPr>
          </a:p>
        </p:txBody>
      </p:sp>
      <p:sp>
        <p:nvSpPr>
          <p:cNvPr id="65" name="Text Box 25">
            <a:extLst>
              <a:ext uri="{FF2B5EF4-FFF2-40B4-BE49-F238E27FC236}">
                <a16:creationId xmlns:a16="http://schemas.microsoft.com/office/drawing/2014/main" id="{D233FDA1-EDDB-4334-A2FD-6C3BE680F04C}"/>
              </a:ext>
            </a:extLst>
          </p:cNvPr>
          <p:cNvSpPr txBox="1">
            <a:spLocks noChangeArrowheads="1"/>
          </p:cNvSpPr>
          <p:nvPr/>
        </p:nvSpPr>
        <p:spPr bwMode="auto">
          <a:xfrm>
            <a:off x="3274133" y="3517480"/>
            <a:ext cx="2832528" cy="288147"/>
          </a:xfrm>
          <a:prstGeom prst="rect">
            <a:avLst/>
          </a:prstGeom>
          <a:noFill/>
          <a:ln w="9525">
            <a:noFill/>
            <a:miter lim="800000"/>
            <a:headEnd/>
            <a:tailEnd/>
          </a:ln>
        </p:spPr>
        <p:txBody>
          <a:bodyPr wrap="square" lIns="72000" tIns="36000" rIns="72000" bIns="36000">
            <a:spAutoFit/>
          </a:bodyPr>
          <a:lstStyle/>
          <a:p>
            <a:pPr marL="85725" indent="-85725" algn="ctr">
              <a:spcBef>
                <a:spcPts val="600"/>
              </a:spcBef>
            </a:pPr>
            <a:r>
              <a:rPr lang="ja-JP" altLang="en-US" sz="1400" b="1" dirty="0">
                <a:solidFill>
                  <a:srgbClr val="0000FF"/>
                </a:solidFill>
                <a:latin typeface="Meiryo UI" panose="020B0604030504040204" pitchFamily="50" charset="-128"/>
                <a:ea typeface="Meiryo UI" panose="020B0604030504040204" pitchFamily="50" charset="-128"/>
              </a:rPr>
              <a:t>インクルージョン社会の実現へ</a:t>
            </a:r>
            <a:endParaRPr lang="en-US" altLang="ja-JP" sz="1400" b="1" dirty="0">
              <a:solidFill>
                <a:srgbClr val="0000FF"/>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DC6CF675-F862-44B3-AD09-EEFD6230ADE4}"/>
              </a:ext>
            </a:extLst>
          </p:cNvPr>
          <p:cNvPicPr>
            <a:picLocks noChangeAspect="1"/>
          </p:cNvPicPr>
          <p:nvPr/>
        </p:nvPicPr>
        <p:blipFill>
          <a:blip r:embed="rId4"/>
          <a:stretch>
            <a:fillRect/>
          </a:stretch>
        </p:blipFill>
        <p:spPr>
          <a:xfrm>
            <a:off x="4218478" y="3024711"/>
            <a:ext cx="679077" cy="468454"/>
          </a:xfrm>
          <a:prstGeom prst="rect">
            <a:avLst/>
          </a:prstGeom>
        </p:spPr>
      </p:pic>
    </p:spTree>
    <p:extLst>
      <p:ext uri="{BB962C8B-B14F-4D97-AF65-F5344CB8AC3E}">
        <p14:creationId xmlns:p14="http://schemas.microsoft.com/office/powerpoint/2010/main" val="3870729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539552" y="2072639"/>
            <a:ext cx="8229600" cy="2002972"/>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a:t>補足</a:t>
            </a:r>
            <a:r>
              <a:rPr lang="en-US" altLang="ja-JP"/>
              <a:t>4</a:t>
            </a:r>
          </a:p>
          <a:p>
            <a:endParaRPr lang="en-US" altLang="ja-JP"/>
          </a:p>
          <a:p>
            <a:r>
              <a:rPr lang="en-US" altLang="ja-JP"/>
              <a:t>STP</a:t>
            </a:r>
            <a:r>
              <a:rPr lang="ja-JP" altLang="en-US"/>
              <a:t>分析</a:t>
            </a:r>
            <a:endParaRPr lang="en-US" altLang="ja-JP"/>
          </a:p>
          <a:p>
            <a:r>
              <a:rPr lang="ja-JP" altLang="en-US"/>
              <a:t>（</a:t>
            </a:r>
            <a:r>
              <a:rPr lang="en-US" altLang="ja-JP"/>
              <a:t>Segmentation, Targeting, Positioning</a:t>
            </a:r>
            <a:r>
              <a:rPr lang="ja-JP" altLang="en-US"/>
              <a:t>）</a:t>
            </a:r>
          </a:p>
        </p:txBody>
      </p:sp>
    </p:spTree>
    <p:extLst>
      <p:ext uri="{BB962C8B-B14F-4D97-AF65-F5344CB8AC3E}">
        <p14:creationId xmlns:p14="http://schemas.microsoft.com/office/powerpoint/2010/main" val="175161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STP</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1</a:t>
            </a:r>
            <a:r>
              <a:rPr lang="ja-JP" altLang="en-US" sz="3200">
                <a:latin typeface="Meiryo UI" panose="020B0604030504040204" pitchFamily="50" charset="-128"/>
                <a:ea typeface="Meiryo UI" panose="020B0604030504040204" pitchFamily="50" charset="-128"/>
              </a:rPr>
              <a:t>）</a:t>
            </a:r>
          </a:p>
        </p:txBody>
      </p:sp>
      <p:sp>
        <p:nvSpPr>
          <p:cNvPr id="4" name="テキスト ボックス 3"/>
          <p:cNvSpPr txBox="1"/>
          <p:nvPr/>
        </p:nvSpPr>
        <p:spPr>
          <a:xfrm>
            <a:off x="0" y="800149"/>
            <a:ext cx="8928991" cy="1323439"/>
          </a:xfrm>
          <a:prstGeom prst="rect">
            <a:avLst/>
          </a:prstGeom>
          <a:noFill/>
        </p:spPr>
        <p:txBody>
          <a:bodyPr wrap="square" rtlCol="0">
            <a:spAutoFit/>
          </a:bodyPr>
          <a:lstStyle/>
          <a:p>
            <a:r>
              <a:rPr lang="en-US" altLang="ja-JP" sz="1600">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S</a:t>
            </a:r>
            <a:r>
              <a:rPr lang="en-US" altLang="ja-JP" sz="1600">
                <a:latin typeface="Meiryo UI" panose="020B0604030504040204" pitchFamily="50" charset="-128"/>
                <a:ea typeface="Meiryo UI" panose="020B0604030504040204" pitchFamily="50" charset="-128"/>
              </a:rPr>
              <a:t>egmentation</a:t>
            </a:r>
            <a:r>
              <a:rPr lang="ja-JP" altLang="en-US" sz="1600">
                <a:latin typeface="Meiryo UI" panose="020B0604030504040204" pitchFamily="50" charset="-128"/>
                <a:ea typeface="Meiryo UI" panose="020B0604030504040204" pitchFamily="50" charset="-128"/>
              </a:rPr>
              <a:t>＆</a:t>
            </a:r>
            <a:r>
              <a:rPr lang="en-US" altLang="ja-JP" sz="1600" b="1">
                <a:latin typeface="Meiryo UI" panose="020B0604030504040204" pitchFamily="50" charset="-128"/>
                <a:ea typeface="Meiryo UI" panose="020B0604030504040204" pitchFamily="50" charset="-128"/>
              </a:rPr>
              <a:t>T</a:t>
            </a:r>
            <a:r>
              <a:rPr lang="en-US" altLang="ja-JP" sz="1600">
                <a:latin typeface="Meiryo UI" panose="020B0604030504040204" pitchFamily="50" charset="-128"/>
                <a:ea typeface="Meiryo UI" panose="020B0604030504040204" pitchFamily="50" charset="-128"/>
              </a:rPr>
              <a:t>argeting】</a:t>
            </a:r>
          </a:p>
          <a:p>
            <a:r>
              <a:rPr lang="ja-JP" altLang="en-US" sz="1600">
                <a:latin typeface="Meiryo UI" panose="020B0604030504040204" pitchFamily="50" charset="-128"/>
                <a:ea typeface="Meiryo UI" panose="020B0604030504040204" pitchFamily="50" charset="-128"/>
              </a:rPr>
              <a:t>・遠隔操作サービスで対象とする市場全体を「作業の高度さ」及び「作業の定型性」の</a:t>
            </a:r>
            <a:r>
              <a:rPr lang="en-US" altLang="ja-JP" sz="1600">
                <a:latin typeface="Meiryo UI" panose="020B0604030504040204" pitchFamily="50" charset="-128"/>
                <a:ea typeface="Meiryo UI" panose="020B0604030504040204" pitchFamily="50" charset="-128"/>
              </a:rPr>
              <a:t>2</a:t>
            </a:r>
            <a:r>
              <a:rPr lang="ja-JP" altLang="en-US" sz="1600">
                <a:latin typeface="Meiryo UI" panose="020B0604030504040204" pitchFamily="50" charset="-128"/>
                <a:ea typeface="Meiryo UI" panose="020B0604030504040204" pitchFamily="50" charset="-128"/>
              </a:rPr>
              <a:t>軸で細分化</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・ターゲティングとしては、当社保有技術の強み（人の認知特性を利用したシンプルな操作</a:t>
            </a:r>
            <a:r>
              <a:rPr lang="en-US" altLang="ja-JP" sz="1600">
                <a:latin typeface="Meiryo UI" panose="020B0604030504040204" pitchFamily="50" charset="-128"/>
                <a:ea typeface="Meiryo UI" panose="020B0604030504040204" pitchFamily="50" charset="-128"/>
              </a:rPr>
              <a:t>I/F</a:t>
            </a:r>
            <a:r>
              <a:rPr lang="ja-JP" altLang="en-US" sz="1600">
                <a:latin typeface="Meiryo UI" panose="020B0604030504040204" pitchFamily="50" charset="-128"/>
                <a:ea typeface="Meiryo UI" panose="020B0604030504040204" pitchFamily="50" charset="-128"/>
              </a:rPr>
              <a:t>と段階的な自動化技術）が生きる「作業の高度さが低く、作業の定型性が低い」市場領域をターゲットとする。その中でも特に、市場の魅力度（規模、成長性、収益性）から、小売業、サービス業、物流、製造業を想定顧客に設定</a:t>
            </a:r>
            <a:endParaRPr lang="en-US" altLang="ja-JP" sz="1600">
              <a:latin typeface="Meiryo UI" panose="020B0604030504040204" pitchFamily="50" charset="-128"/>
              <a:ea typeface="Meiryo UI" panose="020B0604030504040204" pitchFamily="50" charset="-128"/>
            </a:endParaRPr>
          </a:p>
        </p:txBody>
      </p:sp>
      <p:cxnSp>
        <p:nvCxnSpPr>
          <p:cNvPr id="5" name="直線矢印コネクタ 4">
            <a:extLst>
              <a:ext uri="{FF2B5EF4-FFF2-40B4-BE49-F238E27FC236}">
                <a16:creationId xmlns:a16="http://schemas.microsoft.com/office/drawing/2014/main" id="{7090E65B-B859-496A-A23C-7F1AB86E88A8}"/>
              </a:ext>
            </a:extLst>
          </p:cNvPr>
          <p:cNvCxnSpPr>
            <a:cxnSpLocks/>
          </p:cNvCxnSpPr>
          <p:nvPr/>
        </p:nvCxnSpPr>
        <p:spPr>
          <a:xfrm>
            <a:off x="1462388" y="6363600"/>
            <a:ext cx="68231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6DB32D71-D56C-414F-937F-61BA53989DC0}"/>
              </a:ext>
            </a:extLst>
          </p:cNvPr>
          <p:cNvCxnSpPr>
            <a:cxnSpLocks/>
          </p:cNvCxnSpPr>
          <p:nvPr/>
        </p:nvCxnSpPr>
        <p:spPr>
          <a:xfrm flipV="1">
            <a:off x="1614788" y="2848407"/>
            <a:ext cx="0" cy="3667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0FD1A74A-A967-4FD8-97C2-E0E18DB3099D}"/>
              </a:ext>
            </a:extLst>
          </p:cNvPr>
          <p:cNvCxnSpPr>
            <a:cxnSpLocks/>
          </p:cNvCxnSpPr>
          <p:nvPr/>
        </p:nvCxnSpPr>
        <p:spPr>
          <a:xfrm>
            <a:off x="1462388" y="4529803"/>
            <a:ext cx="6823167" cy="0"/>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5839C8C-D203-49AA-A801-0691DF748C0E}"/>
              </a:ext>
            </a:extLst>
          </p:cNvPr>
          <p:cNvCxnSpPr>
            <a:cxnSpLocks/>
          </p:cNvCxnSpPr>
          <p:nvPr/>
        </p:nvCxnSpPr>
        <p:spPr>
          <a:xfrm flipV="1">
            <a:off x="4855162" y="2848407"/>
            <a:ext cx="0" cy="3667593"/>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9" name="Text Box 25">
            <a:extLst>
              <a:ext uri="{FF2B5EF4-FFF2-40B4-BE49-F238E27FC236}">
                <a16:creationId xmlns:a16="http://schemas.microsoft.com/office/drawing/2014/main" id="{ED1C1125-DA5A-4F55-9D25-E193EBC0A7E3}"/>
              </a:ext>
            </a:extLst>
          </p:cNvPr>
          <p:cNvSpPr txBox="1">
            <a:spLocks noChangeArrowheads="1"/>
          </p:cNvSpPr>
          <p:nvPr/>
        </p:nvSpPr>
        <p:spPr bwMode="auto">
          <a:xfrm>
            <a:off x="4113959" y="6561739"/>
            <a:ext cx="1721408" cy="318924"/>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spcBef>
                <a:spcPts val="600"/>
              </a:spcBef>
            </a:pPr>
            <a:r>
              <a:rPr lang="ja-JP" altLang="en-US" sz="1600" b="1">
                <a:latin typeface="Meiryo UI" panose="020B0604030504040204" pitchFamily="50" charset="-128"/>
                <a:ea typeface="Meiryo UI" panose="020B0604030504040204" pitchFamily="50" charset="-128"/>
              </a:rPr>
              <a:t>作業の高度さ</a:t>
            </a:r>
            <a:endParaRPr lang="en-US" altLang="ja-JP" sz="1600" b="1">
              <a:latin typeface="Meiryo UI" panose="020B0604030504040204" pitchFamily="50" charset="-128"/>
              <a:ea typeface="Meiryo UI" panose="020B0604030504040204" pitchFamily="50" charset="-128"/>
            </a:endParaRPr>
          </a:p>
        </p:txBody>
      </p:sp>
      <p:sp>
        <p:nvSpPr>
          <p:cNvPr id="10" name="Text Box 25">
            <a:extLst>
              <a:ext uri="{FF2B5EF4-FFF2-40B4-BE49-F238E27FC236}">
                <a16:creationId xmlns:a16="http://schemas.microsoft.com/office/drawing/2014/main" id="{18FC3B5C-630E-4E8B-9EAC-4B4EBE91E996}"/>
              </a:ext>
            </a:extLst>
          </p:cNvPr>
          <p:cNvSpPr txBox="1">
            <a:spLocks noChangeArrowheads="1"/>
          </p:cNvSpPr>
          <p:nvPr/>
        </p:nvSpPr>
        <p:spPr bwMode="auto">
          <a:xfrm>
            <a:off x="675729" y="4228989"/>
            <a:ext cx="860698" cy="565146"/>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spcBef>
                <a:spcPts val="600"/>
              </a:spcBef>
            </a:pPr>
            <a:r>
              <a:rPr lang="ja-JP" altLang="en-US" sz="1600" b="1">
                <a:latin typeface="Meiryo UI" panose="020B0604030504040204" pitchFamily="50" charset="-128"/>
                <a:ea typeface="Meiryo UI" panose="020B0604030504040204" pitchFamily="50" charset="-128"/>
              </a:rPr>
              <a:t>作業の定型性</a:t>
            </a:r>
            <a:endParaRPr lang="en-US" altLang="ja-JP" sz="1600" b="1">
              <a:latin typeface="Meiryo UI" panose="020B0604030504040204" pitchFamily="50" charset="-128"/>
              <a:ea typeface="Meiryo UI" panose="020B0604030504040204" pitchFamily="50" charset="-128"/>
            </a:endParaRPr>
          </a:p>
        </p:txBody>
      </p:sp>
      <p:sp>
        <p:nvSpPr>
          <p:cNvPr id="11" name="Text Box 25">
            <a:extLst>
              <a:ext uri="{FF2B5EF4-FFF2-40B4-BE49-F238E27FC236}">
                <a16:creationId xmlns:a16="http://schemas.microsoft.com/office/drawing/2014/main" id="{C32883F5-54A4-43E5-B343-B0542910478F}"/>
              </a:ext>
            </a:extLst>
          </p:cNvPr>
          <p:cNvSpPr txBox="1">
            <a:spLocks noChangeArrowheads="1"/>
          </p:cNvSpPr>
          <p:nvPr/>
        </p:nvSpPr>
        <p:spPr bwMode="auto">
          <a:xfrm>
            <a:off x="545033" y="6166298"/>
            <a:ext cx="1074837" cy="565146"/>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ja-JP" altLang="en-US" sz="1600">
                <a:latin typeface="Meiryo UI" panose="020B0604030504040204" pitchFamily="50" charset="-128"/>
                <a:ea typeface="Meiryo UI" panose="020B0604030504040204" pitchFamily="50" charset="-128"/>
              </a:rPr>
              <a:t>高い</a:t>
            </a:r>
            <a:br>
              <a:rPr lang="en-US" altLang="ja-JP"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（定型）</a:t>
            </a:r>
            <a:endParaRPr lang="en-US" altLang="ja-JP" sz="1600">
              <a:latin typeface="Meiryo UI" panose="020B0604030504040204" pitchFamily="50" charset="-128"/>
              <a:ea typeface="Meiryo UI" panose="020B0604030504040204" pitchFamily="50" charset="-128"/>
            </a:endParaRPr>
          </a:p>
        </p:txBody>
      </p:sp>
      <p:sp>
        <p:nvSpPr>
          <p:cNvPr id="12" name="Text Box 25">
            <a:extLst>
              <a:ext uri="{FF2B5EF4-FFF2-40B4-BE49-F238E27FC236}">
                <a16:creationId xmlns:a16="http://schemas.microsoft.com/office/drawing/2014/main" id="{BF96FD5E-81A4-4FF1-BEAC-73CF0E12D7D7}"/>
              </a:ext>
            </a:extLst>
          </p:cNvPr>
          <p:cNvSpPr txBox="1">
            <a:spLocks noChangeArrowheads="1"/>
          </p:cNvSpPr>
          <p:nvPr/>
        </p:nvSpPr>
        <p:spPr bwMode="auto">
          <a:xfrm>
            <a:off x="304851" y="2815700"/>
            <a:ext cx="1455483" cy="565146"/>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ja-JP" altLang="en-US" sz="1600">
                <a:latin typeface="Meiryo UI" panose="020B0604030504040204" pitchFamily="50" charset="-128"/>
                <a:ea typeface="Meiryo UI" panose="020B0604030504040204" pitchFamily="50" charset="-128"/>
              </a:rPr>
              <a:t>低い</a:t>
            </a:r>
            <a:br>
              <a:rPr lang="en-US" altLang="ja-JP"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（非定型）</a:t>
            </a:r>
            <a:endParaRPr lang="en-US" altLang="ja-JP" sz="1600">
              <a:latin typeface="Meiryo UI" panose="020B0604030504040204" pitchFamily="50" charset="-128"/>
              <a:ea typeface="Meiryo UI" panose="020B0604030504040204" pitchFamily="50" charset="-128"/>
            </a:endParaRPr>
          </a:p>
        </p:txBody>
      </p:sp>
      <p:sp>
        <p:nvSpPr>
          <p:cNvPr id="13" name="Text Box 25">
            <a:extLst>
              <a:ext uri="{FF2B5EF4-FFF2-40B4-BE49-F238E27FC236}">
                <a16:creationId xmlns:a16="http://schemas.microsoft.com/office/drawing/2014/main" id="{1CBA89A8-0B66-4A31-97EC-85D7395F0DEE}"/>
              </a:ext>
            </a:extLst>
          </p:cNvPr>
          <p:cNvSpPr txBox="1">
            <a:spLocks noChangeArrowheads="1"/>
          </p:cNvSpPr>
          <p:nvPr/>
        </p:nvSpPr>
        <p:spPr bwMode="auto">
          <a:xfrm>
            <a:off x="7927926" y="6456516"/>
            <a:ext cx="715258" cy="318924"/>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spcBef>
                <a:spcPts val="600"/>
              </a:spcBef>
            </a:pPr>
            <a:r>
              <a:rPr lang="ja-JP" altLang="en-US" sz="1600">
                <a:latin typeface="Meiryo UI" panose="020B0604030504040204" pitchFamily="50" charset="-128"/>
                <a:ea typeface="Meiryo UI" panose="020B0604030504040204" pitchFamily="50" charset="-128"/>
              </a:rPr>
              <a:t>高い</a:t>
            </a:r>
            <a:endParaRPr lang="en-US" altLang="ja-JP" sz="1600">
              <a:latin typeface="Meiryo UI" panose="020B0604030504040204" pitchFamily="50" charset="-128"/>
              <a:ea typeface="Meiryo UI" panose="020B0604030504040204" pitchFamily="50" charset="-128"/>
            </a:endParaRPr>
          </a:p>
        </p:txBody>
      </p:sp>
      <p:sp>
        <p:nvSpPr>
          <p:cNvPr id="14" name="Text Box 25">
            <a:extLst>
              <a:ext uri="{FF2B5EF4-FFF2-40B4-BE49-F238E27FC236}">
                <a16:creationId xmlns:a16="http://schemas.microsoft.com/office/drawing/2014/main" id="{40157DAC-F1CB-4418-85FA-F1E905EED43D}"/>
              </a:ext>
            </a:extLst>
          </p:cNvPr>
          <p:cNvSpPr txBox="1">
            <a:spLocks noChangeArrowheads="1"/>
          </p:cNvSpPr>
          <p:nvPr/>
        </p:nvSpPr>
        <p:spPr bwMode="auto">
          <a:xfrm>
            <a:off x="1564566" y="6516000"/>
            <a:ext cx="715258" cy="318924"/>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spcBef>
                <a:spcPts val="600"/>
              </a:spcBef>
            </a:pPr>
            <a:r>
              <a:rPr lang="ja-JP" altLang="en-US" sz="1600">
                <a:latin typeface="Meiryo UI" panose="020B0604030504040204" pitchFamily="50" charset="-128"/>
                <a:ea typeface="Meiryo UI" panose="020B0604030504040204" pitchFamily="50" charset="-128"/>
              </a:rPr>
              <a:t>低い</a:t>
            </a:r>
            <a:endParaRPr lang="en-US" altLang="ja-JP" sz="1600">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F7E2E79A-A7F1-468B-978D-634A48D90B9B}"/>
              </a:ext>
            </a:extLst>
          </p:cNvPr>
          <p:cNvSpPr/>
          <p:nvPr/>
        </p:nvSpPr>
        <p:spPr>
          <a:xfrm>
            <a:off x="6638326" y="2693407"/>
            <a:ext cx="1783119" cy="260872"/>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防衛（即席爆弾処理）</a:t>
            </a:r>
            <a:endParaRPr kumimoji="1" lang="en-US" altLang="ja-JP" sz="1200">
              <a:solidFill>
                <a:schemeClr val="tx1"/>
              </a:solidFill>
            </a:endParaRPr>
          </a:p>
        </p:txBody>
      </p:sp>
      <p:sp>
        <p:nvSpPr>
          <p:cNvPr id="17" name="四角形: 角を丸くする 16">
            <a:extLst>
              <a:ext uri="{FF2B5EF4-FFF2-40B4-BE49-F238E27FC236}">
                <a16:creationId xmlns:a16="http://schemas.microsoft.com/office/drawing/2014/main" id="{D81243DC-5641-4B20-9DB3-95628F084E9E}"/>
              </a:ext>
            </a:extLst>
          </p:cNvPr>
          <p:cNvSpPr/>
          <p:nvPr/>
        </p:nvSpPr>
        <p:spPr>
          <a:xfrm>
            <a:off x="6638326" y="3006303"/>
            <a:ext cx="1900983" cy="276039"/>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宇宙</a:t>
            </a:r>
            <a:r>
              <a:rPr kumimoji="1" lang="ja-JP" altLang="en-US" sz="1200">
                <a:solidFill>
                  <a:schemeClr val="tx1"/>
                </a:solidFill>
              </a:rPr>
              <a:t>（宇宙飛行士代替）</a:t>
            </a:r>
            <a:endParaRPr kumimoji="1" lang="en-US" altLang="ja-JP" sz="1200">
              <a:solidFill>
                <a:schemeClr val="tx1"/>
              </a:solidFill>
            </a:endParaRPr>
          </a:p>
        </p:txBody>
      </p:sp>
      <p:sp>
        <p:nvSpPr>
          <p:cNvPr id="18" name="四角形: 角を丸くする 17">
            <a:extLst>
              <a:ext uri="{FF2B5EF4-FFF2-40B4-BE49-F238E27FC236}">
                <a16:creationId xmlns:a16="http://schemas.microsoft.com/office/drawing/2014/main" id="{BD43B4A3-E198-49DD-AC33-6D4100617133}"/>
              </a:ext>
            </a:extLst>
          </p:cNvPr>
          <p:cNvSpPr/>
          <p:nvPr/>
        </p:nvSpPr>
        <p:spPr>
          <a:xfrm>
            <a:off x="6638326" y="3339731"/>
            <a:ext cx="1900971" cy="245017"/>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医療（手術ロボット）</a:t>
            </a:r>
          </a:p>
        </p:txBody>
      </p:sp>
      <p:sp>
        <p:nvSpPr>
          <p:cNvPr id="19" name="四角形: 角を丸くする 18">
            <a:extLst>
              <a:ext uri="{FF2B5EF4-FFF2-40B4-BE49-F238E27FC236}">
                <a16:creationId xmlns:a16="http://schemas.microsoft.com/office/drawing/2014/main" id="{B40C7E37-CA43-44DB-A1D8-721DBA42AD02}"/>
              </a:ext>
            </a:extLst>
          </p:cNvPr>
          <p:cNvSpPr/>
          <p:nvPr/>
        </p:nvSpPr>
        <p:spPr>
          <a:xfrm>
            <a:off x="1675429" y="5687150"/>
            <a:ext cx="1198348" cy="283956"/>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物流（搬送）</a:t>
            </a:r>
          </a:p>
        </p:txBody>
      </p:sp>
      <p:sp>
        <p:nvSpPr>
          <p:cNvPr id="21" name="四角形: 角を丸くする 20">
            <a:extLst>
              <a:ext uri="{FF2B5EF4-FFF2-40B4-BE49-F238E27FC236}">
                <a16:creationId xmlns:a16="http://schemas.microsoft.com/office/drawing/2014/main" id="{6A5523CA-F0BB-43EA-9A7A-D5CD14D15B24}"/>
              </a:ext>
            </a:extLst>
          </p:cNvPr>
          <p:cNvSpPr/>
          <p:nvPr/>
        </p:nvSpPr>
        <p:spPr>
          <a:xfrm>
            <a:off x="1693150" y="6046613"/>
            <a:ext cx="1198347" cy="247044"/>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警備</a:t>
            </a:r>
            <a:r>
              <a:rPr kumimoji="1" lang="ja-JP" altLang="en-US" sz="1200">
                <a:solidFill>
                  <a:schemeClr val="tx1"/>
                </a:solidFill>
              </a:rPr>
              <a:t>（巡回）</a:t>
            </a:r>
          </a:p>
        </p:txBody>
      </p:sp>
      <p:sp>
        <p:nvSpPr>
          <p:cNvPr id="22" name="四角形: 角を丸くする 21">
            <a:extLst>
              <a:ext uri="{FF2B5EF4-FFF2-40B4-BE49-F238E27FC236}">
                <a16:creationId xmlns:a16="http://schemas.microsoft.com/office/drawing/2014/main" id="{AF307379-6AEF-4751-A415-25663309F71B}"/>
              </a:ext>
            </a:extLst>
          </p:cNvPr>
          <p:cNvSpPr/>
          <p:nvPr/>
        </p:nvSpPr>
        <p:spPr>
          <a:xfrm>
            <a:off x="1693150" y="5387453"/>
            <a:ext cx="1198349" cy="233391"/>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清掃（巡回）</a:t>
            </a:r>
          </a:p>
        </p:txBody>
      </p:sp>
      <p:sp>
        <p:nvSpPr>
          <p:cNvPr id="23" name="四角形: 角を丸くする 22">
            <a:extLst>
              <a:ext uri="{FF2B5EF4-FFF2-40B4-BE49-F238E27FC236}">
                <a16:creationId xmlns:a16="http://schemas.microsoft.com/office/drawing/2014/main" id="{CF288AD0-3C77-4787-BF0C-3066BF9BF99A}"/>
              </a:ext>
            </a:extLst>
          </p:cNvPr>
          <p:cNvSpPr/>
          <p:nvPr/>
        </p:nvSpPr>
        <p:spPr>
          <a:xfrm>
            <a:off x="4395830" y="5971106"/>
            <a:ext cx="1741392" cy="322552"/>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製造（量産品）</a:t>
            </a:r>
          </a:p>
        </p:txBody>
      </p:sp>
      <p:sp>
        <p:nvSpPr>
          <p:cNvPr id="25" name="四角形: 角を丸くする 24">
            <a:extLst>
              <a:ext uri="{FF2B5EF4-FFF2-40B4-BE49-F238E27FC236}">
                <a16:creationId xmlns:a16="http://schemas.microsoft.com/office/drawing/2014/main" id="{1E7CE100-36FA-4CF1-B52F-FAA69FA39D8F}"/>
              </a:ext>
            </a:extLst>
          </p:cNvPr>
          <p:cNvSpPr/>
          <p:nvPr/>
        </p:nvSpPr>
        <p:spPr>
          <a:xfrm>
            <a:off x="2804640" y="3785320"/>
            <a:ext cx="1536925" cy="27195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化学（産業洗浄）</a:t>
            </a:r>
          </a:p>
        </p:txBody>
      </p:sp>
      <p:sp>
        <p:nvSpPr>
          <p:cNvPr id="26" name="四角形: 角を丸くする 25">
            <a:extLst>
              <a:ext uri="{FF2B5EF4-FFF2-40B4-BE49-F238E27FC236}">
                <a16:creationId xmlns:a16="http://schemas.microsoft.com/office/drawing/2014/main" id="{E90FF145-2720-4637-8D7C-5292DCFB4D18}"/>
              </a:ext>
            </a:extLst>
          </p:cNvPr>
          <p:cNvSpPr/>
          <p:nvPr/>
        </p:nvSpPr>
        <p:spPr>
          <a:xfrm>
            <a:off x="3181802" y="4535219"/>
            <a:ext cx="1156084" cy="254673"/>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農業（収穫）</a:t>
            </a:r>
            <a:endParaRPr kumimoji="1" lang="ja-JP" altLang="en-US" sz="1200">
              <a:solidFill>
                <a:schemeClr val="tx1"/>
              </a:solidFill>
            </a:endParaRPr>
          </a:p>
        </p:txBody>
      </p:sp>
      <p:sp>
        <p:nvSpPr>
          <p:cNvPr id="27" name="四角形: 角を丸くする 26">
            <a:extLst>
              <a:ext uri="{FF2B5EF4-FFF2-40B4-BE49-F238E27FC236}">
                <a16:creationId xmlns:a16="http://schemas.microsoft.com/office/drawing/2014/main" id="{54ECBC58-40B2-4A24-B13D-C19CC6CBCDE5}"/>
              </a:ext>
            </a:extLst>
          </p:cNvPr>
          <p:cNvSpPr/>
          <p:nvPr/>
        </p:nvSpPr>
        <p:spPr>
          <a:xfrm>
            <a:off x="5165058" y="2992675"/>
            <a:ext cx="1226486" cy="322551"/>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農業（剪定）</a:t>
            </a:r>
            <a:endParaRPr kumimoji="1" lang="ja-JP" altLang="en-US" sz="1200">
              <a:solidFill>
                <a:schemeClr val="tx1"/>
              </a:solidFill>
            </a:endParaRPr>
          </a:p>
        </p:txBody>
      </p:sp>
      <p:sp>
        <p:nvSpPr>
          <p:cNvPr id="28" name="四角形: 角を丸くする 27">
            <a:extLst>
              <a:ext uri="{FF2B5EF4-FFF2-40B4-BE49-F238E27FC236}">
                <a16:creationId xmlns:a16="http://schemas.microsoft.com/office/drawing/2014/main" id="{A9D3779F-25D5-417E-91D0-3B6B80BFBF44}"/>
              </a:ext>
            </a:extLst>
          </p:cNvPr>
          <p:cNvSpPr/>
          <p:nvPr/>
        </p:nvSpPr>
        <p:spPr>
          <a:xfrm>
            <a:off x="3167830" y="4219183"/>
            <a:ext cx="1153951" cy="254571"/>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物流（荷役）</a:t>
            </a:r>
            <a:endParaRPr kumimoji="1" lang="ja-JP" altLang="en-US" sz="1200">
              <a:solidFill>
                <a:schemeClr val="tx1"/>
              </a:solidFill>
            </a:endParaRPr>
          </a:p>
        </p:txBody>
      </p:sp>
      <p:sp>
        <p:nvSpPr>
          <p:cNvPr id="29" name="四角形: 角を丸くする 28">
            <a:extLst>
              <a:ext uri="{FF2B5EF4-FFF2-40B4-BE49-F238E27FC236}">
                <a16:creationId xmlns:a16="http://schemas.microsoft.com/office/drawing/2014/main" id="{14E22070-F62B-4146-A753-F32EE089303A}"/>
              </a:ext>
            </a:extLst>
          </p:cNvPr>
          <p:cNvSpPr/>
          <p:nvPr/>
        </p:nvSpPr>
        <p:spPr>
          <a:xfrm>
            <a:off x="1482227" y="2342811"/>
            <a:ext cx="4670737" cy="28110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四角形: 角を丸くする 29">
            <a:extLst>
              <a:ext uri="{FF2B5EF4-FFF2-40B4-BE49-F238E27FC236}">
                <a16:creationId xmlns:a16="http://schemas.microsoft.com/office/drawing/2014/main" id="{7086C332-7BCF-41E6-AF96-5B547C86E4B2}"/>
              </a:ext>
            </a:extLst>
          </p:cNvPr>
          <p:cNvSpPr/>
          <p:nvPr/>
        </p:nvSpPr>
        <p:spPr>
          <a:xfrm>
            <a:off x="6559805" y="5747900"/>
            <a:ext cx="1741392" cy="322552"/>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インフラ（点検）</a:t>
            </a:r>
          </a:p>
        </p:txBody>
      </p:sp>
      <p:sp>
        <p:nvSpPr>
          <p:cNvPr id="31" name="Text Box 25">
            <a:extLst>
              <a:ext uri="{FF2B5EF4-FFF2-40B4-BE49-F238E27FC236}">
                <a16:creationId xmlns:a16="http://schemas.microsoft.com/office/drawing/2014/main" id="{F1691DE2-D8A9-4770-B220-144700B2F617}"/>
              </a:ext>
            </a:extLst>
          </p:cNvPr>
          <p:cNvSpPr txBox="1">
            <a:spLocks noChangeArrowheads="1"/>
          </p:cNvSpPr>
          <p:nvPr/>
        </p:nvSpPr>
        <p:spPr bwMode="auto">
          <a:xfrm>
            <a:off x="2821992" y="5377132"/>
            <a:ext cx="1607903" cy="934478"/>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en-US" altLang="ja-JP" sz="1400" b="1">
                <a:latin typeface="Meiryo UI" panose="020B0604030504040204" pitchFamily="50" charset="-128"/>
                <a:ea typeface="Meiryo UI" panose="020B0604030504040204" pitchFamily="50" charset="-128"/>
              </a:rPr>
              <a:t>【</a:t>
            </a:r>
            <a:r>
              <a:rPr lang="ja-JP" altLang="en-US" sz="1400" b="1">
                <a:latin typeface="Meiryo UI" panose="020B0604030504040204" pitchFamily="50" charset="-128"/>
                <a:ea typeface="Meiryo UI" panose="020B0604030504040204" pitchFamily="50" charset="-128"/>
              </a:rPr>
              <a:t>自動化領域</a:t>
            </a:r>
            <a:r>
              <a:rPr lang="en-US" altLang="ja-JP" sz="1400" b="1">
                <a:latin typeface="Meiryo UI" panose="020B0604030504040204" pitchFamily="50" charset="-128"/>
                <a:ea typeface="Meiryo UI" panose="020B0604030504040204" pitchFamily="50" charset="-128"/>
              </a:rPr>
              <a:t>】</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自動化難度：易</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省人化ニーズ：高</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コスト要求：高</a:t>
            </a:r>
            <a:endParaRPr lang="en-US" altLang="ja-JP" sz="140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D89105DD-06D6-4C68-9C36-61EA9BDC4682}"/>
              </a:ext>
            </a:extLst>
          </p:cNvPr>
          <p:cNvSpPr/>
          <p:nvPr/>
        </p:nvSpPr>
        <p:spPr>
          <a:xfrm>
            <a:off x="1687567" y="2886349"/>
            <a:ext cx="1198346" cy="26220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旅行（観光）</a:t>
            </a:r>
          </a:p>
        </p:txBody>
      </p:sp>
      <p:sp>
        <p:nvSpPr>
          <p:cNvPr id="33" name="Text Box 25">
            <a:extLst>
              <a:ext uri="{FF2B5EF4-FFF2-40B4-BE49-F238E27FC236}">
                <a16:creationId xmlns:a16="http://schemas.microsoft.com/office/drawing/2014/main" id="{32AC0F1F-23D1-4C14-94E6-910EAA742E84}"/>
              </a:ext>
            </a:extLst>
          </p:cNvPr>
          <p:cNvSpPr txBox="1">
            <a:spLocks noChangeArrowheads="1"/>
          </p:cNvSpPr>
          <p:nvPr/>
        </p:nvSpPr>
        <p:spPr bwMode="auto">
          <a:xfrm>
            <a:off x="2934417" y="2666145"/>
            <a:ext cx="1570834" cy="934478"/>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en-US" altLang="ja-JP" sz="1400" b="1">
                <a:latin typeface="Meiryo UI" panose="020B0604030504040204" pitchFamily="50" charset="-128"/>
                <a:ea typeface="Meiryo UI" panose="020B0604030504040204" pitchFamily="50" charset="-128"/>
              </a:rPr>
              <a:t>【</a:t>
            </a:r>
            <a:r>
              <a:rPr lang="ja-JP" altLang="en-US" sz="1400" b="1">
                <a:latin typeface="Meiryo UI" panose="020B0604030504040204" pitchFamily="50" charset="-128"/>
                <a:ea typeface="Meiryo UI" panose="020B0604030504040204" pitchFamily="50" charset="-128"/>
              </a:rPr>
              <a:t>混在領域</a:t>
            </a:r>
            <a:r>
              <a:rPr lang="en-US" altLang="ja-JP" sz="1400" b="1">
                <a:latin typeface="Meiryo UI" panose="020B0604030504040204" pitchFamily="50" charset="-128"/>
                <a:ea typeface="Meiryo UI" panose="020B0604030504040204" pitchFamily="50" charset="-128"/>
              </a:rPr>
              <a:t>A】</a:t>
            </a:r>
            <a:br>
              <a:rPr lang="en-US" altLang="ja-JP" sz="1400" b="1">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自動化難度：難</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省人化ニーズ：高</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コスト要求：高</a:t>
            </a:r>
            <a:endParaRPr lang="en-US" altLang="ja-JP" sz="1400">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BF8D91CC-D7D7-4512-B92B-ED094E460EF2}"/>
              </a:ext>
            </a:extLst>
          </p:cNvPr>
          <p:cNvSpPr/>
          <p:nvPr/>
        </p:nvSpPr>
        <p:spPr>
          <a:xfrm>
            <a:off x="1637926" y="4434749"/>
            <a:ext cx="1355321" cy="262802"/>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自動車（運転）</a:t>
            </a:r>
            <a:endParaRPr kumimoji="1" lang="ja-JP" altLang="en-US" sz="1200">
              <a:solidFill>
                <a:schemeClr val="tx1"/>
              </a:solidFill>
            </a:endParaRPr>
          </a:p>
        </p:txBody>
      </p:sp>
      <p:sp>
        <p:nvSpPr>
          <p:cNvPr id="35" name="Text Box 25">
            <a:extLst>
              <a:ext uri="{FF2B5EF4-FFF2-40B4-BE49-F238E27FC236}">
                <a16:creationId xmlns:a16="http://schemas.microsoft.com/office/drawing/2014/main" id="{BCF11B73-F422-47ED-AFE1-78768111A07C}"/>
              </a:ext>
            </a:extLst>
          </p:cNvPr>
          <p:cNvSpPr txBox="1">
            <a:spLocks noChangeArrowheads="1"/>
          </p:cNvSpPr>
          <p:nvPr/>
        </p:nvSpPr>
        <p:spPr bwMode="auto">
          <a:xfrm>
            <a:off x="5249889" y="4699796"/>
            <a:ext cx="1514293" cy="934478"/>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en-US" altLang="ja-JP" sz="1400" b="1">
                <a:latin typeface="Meiryo UI" panose="020B0604030504040204" pitchFamily="50" charset="-128"/>
                <a:ea typeface="Meiryo UI" panose="020B0604030504040204" pitchFamily="50" charset="-128"/>
              </a:rPr>
              <a:t>【</a:t>
            </a:r>
            <a:r>
              <a:rPr lang="ja-JP" altLang="en-US" sz="1400" b="1">
                <a:latin typeface="Meiryo UI" panose="020B0604030504040204" pitchFamily="50" charset="-128"/>
                <a:ea typeface="Meiryo UI" panose="020B0604030504040204" pitchFamily="50" charset="-128"/>
              </a:rPr>
              <a:t>混在領域</a:t>
            </a:r>
            <a:r>
              <a:rPr lang="en-US" altLang="ja-JP" sz="1400" b="1">
                <a:latin typeface="Meiryo UI" panose="020B0604030504040204" pitchFamily="50" charset="-128"/>
                <a:ea typeface="Meiryo UI" panose="020B0604030504040204" pitchFamily="50" charset="-128"/>
              </a:rPr>
              <a:t>B】</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自動化難度：中</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省人化ニーズ高</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コスト要求：中</a:t>
            </a:r>
            <a:endParaRPr lang="en-US" altLang="ja-JP" sz="1400">
              <a:latin typeface="Meiryo UI" panose="020B0604030504040204" pitchFamily="50" charset="-128"/>
              <a:ea typeface="Meiryo UI" panose="020B0604030504040204" pitchFamily="50" charset="-128"/>
            </a:endParaRPr>
          </a:p>
        </p:txBody>
      </p:sp>
      <p:sp>
        <p:nvSpPr>
          <p:cNvPr id="36" name="Text Box 25">
            <a:extLst>
              <a:ext uri="{FF2B5EF4-FFF2-40B4-BE49-F238E27FC236}">
                <a16:creationId xmlns:a16="http://schemas.microsoft.com/office/drawing/2014/main" id="{10C655C7-371E-4A03-98A4-1A284BE89F04}"/>
              </a:ext>
            </a:extLst>
          </p:cNvPr>
          <p:cNvSpPr txBox="1">
            <a:spLocks noChangeArrowheads="1"/>
          </p:cNvSpPr>
          <p:nvPr/>
        </p:nvSpPr>
        <p:spPr bwMode="auto">
          <a:xfrm>
            <a:off x="6199802" y="3602794"/>
            <a:ext cx="1760651" cy="934478"/>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en-US" altLang="ja-JP" sz="1400" b="1">
                <a:latin typeface="Meiryo UI" panose="020B0604030504040204" pitchFamily="50" charset="-128"/>
                <a:ea typeface="Meiryo UI" panose="020B0604030504040204" pitchFamily="50" charset="-128"/>
              </a:rPr>
              <a:t>【</a:t>
            </a:r>
            <a:r>
              <a:rPr lang="ja-JP" altLang="en-US" sz="1400" b="1">
                <a:latin typeface="Meiryo UI" panose="020B0604030504040204" pitchFamily="50" charset="-128"/>
                <a:ea typeface="Meiryo UI" panose="020B0604030504040204" pitchFamily="50" charset="-128"/>
              </a:rPr>
              <a:t>人作業残存領域</a:t>
            </a:r>
            <a:r>
              <a:rPr lang="en-US" altLang="ja-JP" sz="1400" b="1">
                <a:latin typeface="Meiryo UI" panose="020B0604030504040204" pitchFamily="50" charset="-128"/>
                <a:ea typeface="Meiryo UI" panose="020B0604030504040204" pitchFamily="50" charset="-128"/>
              </a:rPr>
              <a:t>】</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自動化難度：難</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省人化ニーズ：低</a:t>
            </a:r>
            <a:br>
              <a:rPr lang="en-US" altLang="ja-JP" sz="1400">
                <a:latin typeface="Meiryo UI" panose="020B0604030504040204" pitchFamily="50" charset="-128"/>
                <a:ea typeface="Meiryo UI" panose="020B0604030504040204" pitchFamily="50" charset="-128"/>
              </a:rPr>
            </a:br>
            <a:r>
              <a:rPr lang="ja-JP" altLang="en-US" sz="1400">
                <a:latin typeface="Meiryo UI" panose="020B0604030504040204" pitchFamily="50" charset="-128"/>
                <a:ea typeface="Meiryo UI" panose="020B0604030504040204" pitchFamily="50" charset="-128"/>
              </a:rPr>
              <a:t>コスト要求：低</a:t>
            </a:r>
            <a:endParaRPr lang="en-US" altLang="ja-JP" sz="1400">
              <a:latin typeface="Meiryo UI" panose="020B0604030504040204" pitchFamily="50" charset="-128"/>
              <a:ea typeface="Meiryo UI" panose="020B0604030504040204" pitchFamily="50" charset="-128"/>
            </a:endParaRPr>
          </a:p>
        </p:txBody>
      </p:sp>
      <p:sp>
        <p:nvSpPr>
          <p:cNvPr id="37" name="Text Box 25">
            <a:extLst>
              <a:ext uri="{FF2B5EF4-FFF2-40B4-BE49-F238E27FC236}">
                <a16:creationId xmlns:a16="http://schemas.microsoft.com/office/drawing/2014/main" id="{43D19590-3CE4-4FAA-BD16-E8009934BB75}"/>
              </a:ext>
            </a:extLst>
          </p:cNvPr>
          <p:cNvSpPr txBox="1">
            <a:spLocks noChangeArrowheads="1"/>
          </p:cNvSpPr>
          <p:nvPr/>
        </p:nvSpPr>
        <p:spPr bwMode="auto">
          <a:xfrm>
            <a:off x="6854197" y="4807518"/>
            <a:ext cx="1725750" cy="719034"/>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ja-JP" altLang="en-US" sz="1400">
                <a:solidFill>
                  <a:srgbClr val="0000FF"/>
                </a:solidFill>
                <a:latin typeface="Meiryo UI" panose="020B0604030504040204" pitchFamily="50" charset="-128"/>
                <a:ea typeface="Meiryo UI" panose="020B0604030504040204" pitchFamily="50" charset="-128"/>
              </a:rPr>
              <a:t>自動化技術に対して優位となる遠隔ならではの価値提供が重要</a:t>
            </a: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38" name="Text Box 25">
            <a:extLst>
              <a:ext uri="{FF2B5EF4-FFF2-40B4-BE49-F238E27FC236}">
                <a16:creationId xmlns:a16="http://schemas.microsoft.com/office/drawing/2014/main" id="{A6CF3D73-444D-4A97-92EF-C0DFB496B627}"/>
              </a:ext>
            </a:extLst>
          </p:cNvPr>
          <p:cNvSpPr txBox="1">
            <a:spLocks noChangeArrowheads="1"/>
          </p:cNvSpPr>
          <p:nvPr/>
        </p:nvSpPr>
        <p:spPr bwMode="auto">
          <a:xfrm>
            <a:off x="77912" y="4990382"/>
            <a:ext cx="1576058" cy="1149921"/>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ts val="600"/>
              </a:spcBef>
            </a:pPr>
            <a:r>
              <a:rPr lang="ja-JP" altLang="en-US" sz="1400">
                <a:solidFill>
                  <a:srgbClr val="0000FF"/>
                </a:solidFill>
                <a:latin typeface="Meiryo UI" panose="020B0604030504040204" pitchFamily="50" charset="-128"/>
                <a:ea typeface="Meiryo UI" panose="020B0604030504040204" pitchFamily="50" charset="-128"/>
              </a:rPr>
              <a:t>自動化と組み合わせた価値提供が重要（例：動作停止時の遠隔操作によるバックアップ等）</a:t>
            </a: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BE711CE2-4B52-4BDA-8F94-0ADC07C01EE9}"/>
              </a:ext>
            </a:extLst>
          </p:cNvPr>
          <p:cNvSpPr/>
          <p:nvPr/>
        </p:nvSpPr>
        <p:spPr>
          <a:xfrm>
            <a:off x="4395830" y="3782268"/>
            <a:ext cx="1478866" cy="280493"/>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建設（建機作業）</a:t>
            </a:r>
            <a:endParaRPr kumimoji="1" lang="ja-JP" altLang="en-US" sz="1200">
              <a:solidFill>
                <a:schemeClr val="tx1"/>
              </a:solidFill>
            </a:endParaRPr>
          </a:p>
        </p:txBody>
      </p:sp>
      <p:sp>
        <p:nvSpPr>
          <p:cNvPr id="42" name="Text Box 25">
            <a:extLst>
              <a:ext uri="{FF2B5EF4-FFF2-40B4-BE49-F238E27FC236}">
                <a16:creationId xmlns:a16="http://schemas.microsoft.com/office/drawing/2014/main" id="{ADC75349-40ED-4D81-A608-C3F21CE49A46}"/>
              </a:ext>
            </a:extLst>
          </p:cNvPr>
          <p:cNvSpPr txBox="1">
            <a:spLocks noChangeArrowheads="1"/>
          </p:cNvSpPr>
          <p:nvPr/>
        </p:nvSpPr>
        <p:spPr bwMode="auto">
          <a:xfrm>
            <a:off x="1614788" y="2381790"/>
            <a:ext cx="7596969" cy="288147"/>
          </a:xfrm>
          <a:prstGeom prst="rect">
            <a:avLst/>
          </a:prstGeom>
          <a:noFill/>
          <a:ln w="9525">
            <a:noFill/>
            <a:miter lim="800000"/>
            <a:headEnd/>
            <a:tailEnd/>
          </a:ln>
        </p:spPr>
        <p:txBody>
          <a:bodyPr wrap="square" lIns="72000" tIns="36000" rIns="72000" bIns="3600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spcBef>
                <a:spcPts val="600"/>
              </a:spcBef>
            </a:pPr>
            <a:r>
              <a:rPr lang="ja-JP" altLang="en-US" sz="1400" b="1">
                <a:solidFill>
                  <a:srgbClr val="FF0000"/>
                </a:solidFill>
                <a:latin typeface="Meiryo UI" panose="020B0604030504040204" pitchFamily="50" charset="-128"/>
                <a:ea typeface="Meiryo UI" panose="020B0604030504040204" pitchFamily="50" charset="-128"/>
              </a:rPr>
              <a:t>ターゲット領域：複雑なマニピュレーション作業を手軽に、低コストで実施が必要</a:t>
            </a:r>
            <a:endParaRPr lang="en-US" altLang="ja-JP" sz="1400" b="1">
              <a:solidFill>
                <a:srgbClr val="FF0000"/>
              </a:solidFill>
              <a:latin typeface="Meiryo UI" panose="020B0604030504040204" pitchFamily="50" charset="-128"/>
              <a:ea typeface="Meiryo UI" panose="020B0604030504040204" pitchFamily="50" charset="-128"/>
            </a:endParaRPr>
          </a:p>
        </p:txBody>
      </p:sp>
      <p:sp>
        <p:nvSpPr>
          <p:cNvPr id="43" name="四角形: 角を丸くする 42">
            <a:extLst>
              <a:ext uri="{FF2B5EF4-FFF2-40B4-BE49-F238E27FC236}">
                <a16:creationId xmlns:a16="http://schemas.microsoft.com/office/drawing/2014/main" id="{97087A28-906F-49E2-ACB9-D58E498216D6}"/>
              </a:ext>
            </a:extLst>
          </p:cNvPr>
          <p:cNvSpPr/>
          <p:nvPr/>
        </p:nvSpPr>
        <p:spPr>
          <a:xfrm>
            <a:off x="1687567" y="3205315"/>
            <a:ext cx="1198346" cy="27195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小売（接客）</a:t>
            </a:r>
          </a:p>
        </p:txBody>
      </p:sp>
      <p:sp>
        <p:nvSpPr>
          <p:cNvPr id="44" name="四角形: 角を丸くする 43">
            <a:extLst>
              <a:ext uri="{FF2B5EF4-FFF2-40B4-BE49-F238E27FC236}">
                <a16:creationId xmlns:a16="http://schemas.microsoft.com/office/drawing/2014/main" id="{CADF0CDE-5EA1-45F7-B73F-0239E49882F4}"/>
              </a:ext>
            </a:extLst>
          </p:cNvPr>
          <p:cNvSpPr/>
          <p:nvPr/>
        </p:nvSpPr>
        <p:spPr>
          <a:xfrm>
            <a:off x="2023020" y="4771570"/>
            <a:ext cx="1506928" cy="2486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小売（商品陳列）</a:t>
            </a:r>
          </a:p>
        </p:txBody>
      </p:sp>
      <p:sp>
        <p:nvSpPr>
          <p:cNvPr id="45" name="四角形: 角を丸くする 44">
            <a:extLst>
              <a:ext uri="{FF2B5EF4-FFF2-40B4-BE49-F238E27FC236}">
                <a16:creationId xmlns:a16="http://schemas.microsoft.com/office/drawing/2014/main" id="{67D0A2A4-3D0F-4B0F-8618-E8025619D01F}"/>
              </a:ext>
            </a:extLst>
          </p:cNvPr>
          <p:cNvSpPr/>
          <p:nvPr/>
        </p:nvSpPr>
        <p:spPr>
          <a:xfrm>
            <a:off x="4411573" y="4116558"/>
            <a:ext cx="1741392" cy="280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製造（少量多品種）</a:t>
            </a:r>
            <a:endParaRPr kumimoji="1" lang="ja-JP" altLang="en-US" sz="1200">
              <a:solidFill>
                <a:schemeClr val="tx1"/>
              </a:solidFill>
            </a:endParaRPr>
          </a:p>
        </p:txBody>
      </p:sp>
      <p:sp>
        <p:nvSpPr>
          <p:cNvPr id="46" name="四角形: 角を丸くする 45">
            <a:extLst>
              <a:ext uri="{FF2B5EF4-FFF2-40B4-BE49-F238E27FC236}">
                <a16:creationId xmlns:a16="http://schemas.microsoft.com/office/drawing/2014/main" id="{A15BDE7D-9E31-4DB0-85C3-DB8FC9DED723}"/>
              </a:ext>
            </a:extLst>
          </p:cNvPr>
          <p:cNvSpPr/>
          <p:nvPr/>
        </p:nvSpPr>
        <p:spPr>
          <a:xfrm>
            <a:off x="3167830" y="4219183"/>
            <a:ext cx="1153951" cy="2545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物流（荷役）</a:t>
            </a:r>
            <a:endParaRPr kumimoji="1" lang="ja-JP" altLang="en-US" sz="1200">
              <a:solidFill>
                <a:schemeClr val="tx1"/>
              </a:solidFill>
            </a:endParaRPr>
          </a:p>
        </p:txBody>
      </p:sp>
      <p:sp>
        <p:nvSpPr>
          <p:cNvPr id="47" name="四角形: 角を丸くする 46">
            <a:extLst>
              <a:ext uri="{FF2B5EF4-FFF2-40B4-BE49-F238E27FC236}">
                <a16:creationId xmlns:a16="http://schemas.microsoft.com/office/drawing/2014/main" id="{C3FCEFFA-8B89-4450-B25E-98228F908F10}"/>
              </a:ext>
            </a:extLst>
          </p:cNvPr>
          <p:cNvSpPr/>
          <p:nvPr/>
        </p:nvSpPr>
        <p:spPr>
          <a:xfrm>
            <a:off x="4337886" y="2721396"/>
            <a:ext cx="1741392" cy="280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200">
                <a:solidFill>
                  <a:schemeClr val="tx1"/>
                </a:solidFill>
              </a:rPr>
              <a:t>製造（変種変量）</a:t>
            </a:r>
            <a:endParaRPr kumimoji="1" lang="ja-JP" altLang="en-US" sz="1200">
              <a:solidFill>
                <a:schemeClr val="tx1"/>
              </a:solidFill>
            </a:endParaRPr>
          </a:p>
        </p:txBody>
      </p:sp>
      <p:sp>
        <p:nvSpPr>
          <p:cNvPr id="48" name="四角形: 角を丸くする 47">
            <a:extLst>
              <a:ext uri="{FF2B5EF4-FFF2-40B4-BE49-F238E27FC236}">
                <a16:creationId xmlns:a16="http://schemas.microsoft.com/office/drawing/2014/main" id="{FCFF0A67-F592-463C-96FD-E807FB7FF2C5}"/>
              </a:ext>
            </a:extLst>
          </p:cNvPr>
          <p:cNvSpPr/>
          <p:nvPr/>
        </p:nvSpPr>
        <p:spPr>
          <a:xfrm>
            <a:off x="1684083" y="3511252"/>
            <a:ext cx="1282945" cy="27195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200">
                <a:solidFill>
                  <a:schemeClr val="tx1"/>
                </a:solidFill>
              </a:rPr>
              <a:t>アミューズメント</a:t>
            </a:r>
          </a:p>
        </p:txBody>
      </p:sp>
    </p:spTree>
    <p:extLst>
      <p:ext uri="{BB962C8B-B14F-4D97-AF65-F5344CB8AC3E}">
        <p14:creationId xmlns:p14="http://schemas.microsoft.com/office/powerpoint/2010/main" val="4068656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フローチャート: 処理 38"/>
          <p:cNvSpPr/>
          <p:nvPr/>
        </p:nvSpPr>
        <p:spPr bwMode="auto">
          <a:xfrm>
            <a:off x="127660" y="3354506"/>
            <a:ext cx="1391172" cy="646331"/>
          </a:xfrm>
          <a:prstGeom prst="flowChartProcess">
            <a:avLst/>
          </a:prstGeom>
          <a:solidFill>
            <a:srgbClr val="FF66CC"/>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ja-JP" altLang="en-US" sz="1800">
                <a:latin typeface="Meiryo UI" panose="020B0604030504040204" pitchFamily="50" charset="-128"/>
                <a:ea typeface="Meiryo UI" panose="020B0604030504040204" pitchFamily="50" charset="-128"/>
              </a:rPr>
              <a:t>遠隔操作</a:t>
            </a:r>
            <a:endParaRPr lang="en-US" altLang="ja-JP" sz="1800">
              <a:latin typeface="Meiryo UI" panose="020B0604030504040204" pitchFamily="50" charset="-128"/>
              <a:ea typeface="Meiryo UI" panose="020B0604030504040204" pitchFamily="50" charset="-128"/>
            </a:endParaRPr>
          </a:p>
          <a:p>
            <a:pPr marL="0" marR="0" indent="0" algn="l" defTabSz="914400" rtl="0" eaLnBrk="0" fontAlgn="base" latinLnBrk="0" hangingPunct="0">
              <a:lnSpc>
                <a:spcPct val="100000"/>
              </a:lnSpc>
              <a:spcBef>
                <a:spcPct val="0"/>
              </a:spcBef>
              <a:spcAft>
                <a:spcPct val="0"/>
              </a:spcAft>
              <a:buClrTx/>
              <a:buSzTx/>
              <a:buFontTx/>
              <a:buNone/>
              <a:tabLst/>
            </a:pPr>
            <a:r>
              <a:rPr lang="ja-JP" altLang="en-US" sz="1800">
                <a:latin typeface="Meiryo UI" panose="020B0604030504040204" pitchFamily="50" charset="-128"/>
                <a:ea typeface="Meiryo UI" panose="020B0604030504040204" pitchFamily="50" charset="-128"/>
              </a:rPr>
              <a:t>サービス</a:t>
            </a:r>
            <a:r>
              <a:rPr kumimoji="1" lang="ja-JP" altLang="en-US" sz="18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市場</a:t>
            </a:r>
          </a:p>
        </p:txBody>
      </p:sp>
      <p:sp>
        <p:nvSpPr>
          <p:cNvPr id="40" name="フローチャート: 処理 39"/>
          <p:cNvSpPr/>
          <p:nvPr/>
        </p:nvSpPr>
        <p:spPr bwMode="auto">
          <a:xfrm>
            <a:off x="1760619" y="1997747"/>
            <a:ext cx="1700354" cy="553998"/>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ja-JP" altLang="en-US" b="1">
                <a:latin typeface="Meiryo UI" panose="020B0604030504040204" pitchFamily="50" charset="-128"/>
                <a:ea typeface="Meiryo UI" panose="020B0604030504040204" pitchFamily="50" charset="-128"/>
              </a:rPr>
              <a:t>小売業者</a:t>
            </a:r>
            <a:endParaRPr lang="en-US" altLang="ja-JP" b="1">
              <a:latin typeface="Meiryo UI" panose="020B0604030504040204" pitchFamily="50" charset="-128"/>
              <a:ea typeface="Meiryo UI" panose="020B0604030504040204" pitchFamily="50" charset="-128"/>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ja-JP" b="1">
                <a:latin typeface="Meiryo UI" panose="020B0604030504040204" pitchFamily="50" charset="-128"/>
                <a:ea typeface="Meiryo UI" panose="020B0604030504040204" pitchFamily="50" charset="-128"/>
              </a:rPr>
              <a:t>(</a:t>
            </a:r>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例：百貨店</a:t>
            </a:r>
            <a:r>
              <a:rPr kumimoji="1" lang="en-US" altLang="ja-JP"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42" name="フローチャート: 処理 41"/>
          <p:cNvSpPr/>
          <p:nvPr/>
        </p:nvSpPr>
        <p:spPr bwMode="auto">
          <a:xfrm>
            <a:off x="4147562" y="1665217"/>
            <a:ext cx="1398514" cy="553998"/>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省人化によるコスト低減</a:t>
            </a:r>
          </a:p>
        </p:txBody>
      </p:sp>
      <p:sp>
        <p:nvSpPr>
          <p:cNvPr id="43" name="フローチャート: 処理 42"/>
          <p:cNvSpPr/>
          <p:nvPr/>
        </p:nvSpPr>
        <p:spPr bwMode="auto">
          <a:xfrm>
            <a:off x="4147562" y="2341883"/>
            <a:ext cx="1570554" cy="553998"/>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r>
              <a:rPr lang="ja-JP" altLang="en-US" sz="1800" b="1">
                <a:latin typeface="Meiryo UI" panose="020B0604030504040204" pitchFamily="50" charset="-128"/>
                <a:ea typeface="Meiryo UI" panose="020B0604030504040204" pitchFamily="50" charset="-128"/>
              </a:rPr>
              <a:t>生産性、</a:t>
            </a:r>
            <a:endParaRPr lang="en-US" altLang="ja-JP" sz="1800" b="1">
              <a:latin typeface="Meiryo UI" panose="020B0604030504040204" pitchFamily="50" charset="-128"/>
              <a:ea typeface="Meiryo UI" panose="020B0604030504040204" pitchFamily="50" charset="-128"/>
            </a:endParaRPr>
          </a:p>
          <a:p>
            <a:r>
              <a:rPr lang="ja-JP" altLang="en-US" sz="1800" b="1">
                <a:latin typeface="Meiryo UI" panose="020B0604030504040204" pitchFamily="50" charset="-128"/>
                <a:ea typeface="Meiryo UI" panose="020B0604030504040204" pitchFamily="50" charset="-128"/>
              </a:rPr>
              <a:t>作業効率向上</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44" name="フローチャート: 処理 43"/>
          <p:cNvSpPr/>
          <p:nvPr/>
        </p:nvSpPr>
        <p:spPr bwMode="auto">
          <a:xfrm>
            <a:off x="4133793" y="3045916"/>
            <a:ext cx="1570554" cy="553998"/>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r>
              <a:rPr lang="ja-JP" altLang="en-US" sz="1800" b="1">
                <a:latin typeface="Meiryo UI" panose="020B0604030504040204" pitchFamily="50" charset="-128"/>
                <a:ea typeface="Meiryo UI" panose="020B0604030504040204" pitchFamily="50" charset="-128"/>
              </a:rPr>
              <a:t>サービスの導入のし易さ</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46" name="角丸四角形 45"/>
          <p:cNvSpPr/>
          <p:nvPr/>
        </p:nvSpPr>
        <p:spPr bwMode="auto">
          <a:xfrm>
            <a:off x="1625766" y="895350"/>
            <a:ext cx="1930380" cy="5572119"/>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1698111" y="924923"/>
            <a:ext cx="1739579" cy="400110"/>
          </a:xfrm>
          <a:prstGeom prst="rect">
            <a:avLst/>
          </a:prstGeom>
          <a:noFill/>
        </p:spPr>
        <p:txBody>
          <a:bodyPr wrap="none" rtlCol="0">
            <a:spAutoFit/>
          </a:bodyPr>
          <a:lstStyle/>
          <a:p>
            <a:r>
              <a:rPr kumimoji="1" lang="ja-JP" altLang="en-US" sz="2000">
                <a:latin typeface="Meiryo UI" panose="020B0604030504040204" pitchFamily="50" charset="-128"/>
                <a:ea typeface="Meiryo UI" panose="020B0604030504040204" pitchFamily="50" charset="-128"/>
              </a:rPr>
              <a:t>狙いとする顧客</a:t>
            </a:r>
          </a:p>
        </p:txBody>
      </p:sp>
      <p:sp>
        <p:nvSpPr>
          <p:cNvPr id="48" name="テキスト ボックス 47"/>
          <p:cNvSpPr txBox="1"/>
          <p:nvPr/>
        </p:nvSpPr>
        <p:spPr>
          <a:xfrm>
            <a:off x="0" y="2627974"/>
            <a:ext cx="1625766" cy="707886"/>
          </a:xfrm>
          <a:prstGeom prst="rect">
            <a:avLst/>
          </a:prstGeom>
          <a:noFill/>
        </p:spPr>
        <p:txBody>
          <a:bodyPr wrap="none" rtlCol="0">
            <a:spAutoFit/>
          </a:bodyPr>
          <a:lstStyle/>
          <a:p>
            <a:r>
              <a:rPr kumimoji="1" lang="ja-JP" altLang="en-US" sz="2000">
                <a:latin typeface="Meiryo UI" panose="020B0604030504040204" pitchFamily="50" charset="-128"/>
                <a:ea typeface="Meiryo UI" panose="020B0604030504040204" pitchFamily="50" charset="-128"/>
              </a:rPr>
              <a:t>本開発の</a:t>
            </a:r>
            <a:endParaRPr kumimoji="1" lang="en-US" altLang="ja-JP" sz="2000">
              <a:latin typeface="Meiryo UI" panose="020B0604030504040204" pitchFamily="50" charset="-128"/>
              <a:ea typeface="Meiryo UI" panose="020B0604030504040204" pitchFamily="50" charset="-128"/>
            </a:endParaRPr>
          </a:p>
          <a:p>
            <a:r>
              <a:rPr lang="ja-JP" altLang="en-US" sz="2000">
                <a:latin typeface="Meiryo UI" panose="020B0604030504040204" pitchFamily="50" charset="-128"/>
                <a:ea typeface="Meiryo UI" panose="020B0604030504040204" pitchFamily="50" charset="-128"/>
              </a:rPr>
              <a:t>ターゲット市場</a:t>
            </a:r>
            <a:endParaRPr kumimoji="1" lang="ja-JP" altLang="en-US" sz="2000">
              <a:latin typeface="Meiryo UI" panose="020B0604030504040204" pitchFamily="50" charset="-128"/>
              <a:ea typeface="Meiryo UI" panose="020B0604030504040204" pitchFamily="50" charset="-128"/>
            </a:endParaRPr>
          </a:p>
        </p:txBody>
      </p:sp>
      <p:sp>
        <p:nvSpPr>
          <p:cNvPr id="51" name="フローチャート: 処理 50"/>
          <p:cNvSpPr/>
          <p:nvPr/>
        </p:nvSpPr>
        <p:spPr bwMode="auto">
          <a:xfrm>
            <a:off x="4141396" y="3782397"/>
            <a:ext cx="1570554" cy="553998"/>
          </a:xfrm>
          <a:prstGeom prst="flowChartProcess">
            <a:avLst/>
          </a:prstGeom>
          <a:solidFill>
            <a:srgbClr val="66FFFF"/>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r>
              <a:rPr lang="ja-JP" altLang="en-US" sz="1800" b="1">
                <a:latin typeface="Meiryo UI" panose="020B0604030504040204" pitchFamily="50" charset="-128"/>
                <a:ea typeface="Meiryo UI" panose="020B0604030504040204" pitchFamily="50" charset="-128"/>
              </a:rPr>
              <a:t>遠隔操作時の作業性</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4433378" y="924923"/>
            <a:ext cx="3956532" cy="400110"/>
          </a:xfrm>
          <a:prstGeom prst="rect">
            <a:avLst/>
          </a:prstGeom>
          <a:noFill/>
        </p:spPr>
        <p:txBody>
          <a:bodyPr wrap="none" rtlCol="0">
            <a:spAutoFit/>
          </a:bodyPr>
          <a:lstStyle/>
          <a:p>
            <a:r>
              <a:rPr kumimoji="1" lang="ja-JP" altLang="en-US" sz="2000">
                <a:latin typeface="Meiryo UI" panose="020B0604030504040204" pitchFamily="50" charset="-128"/>
                <a:ea typeface="Meiryo UI" panose="020B0604030504040204" pitchFamily="50" charset="-128"/>
              </a:rPr>
              <a:t>顧客ニーズと、それに対する提供価値</a:t>
            </a:r>
            <a:endParaRPr kumimoji="1" lang="en-US" altLang="ja-JP" sz="2000">
              <a:latin typeface="Meiryo UI" panose="020B0604030504040204" pitchFamily="50" charset="-128"/>
              <a:ea typeface="Meiryo UI" panose="020B0604030504040204" pitchFamily="50" charset="-128"/>
            </a:endParaRPr>
          </a:p>
        </p:txBody>
      </p:sp>
      <p:sp>
        <p:nvSpPr>
          <p:cNvPr id="67" name="角丸四角形 66"/>
          <p:cNvSpPr/>
          <p:nvPr/>
        </p:nvSpPr>
        <p:spPr bwMode="auto">
          <a:xfrm>
            <a:off x="4003493" y="895350"/>
            <a:ext cx="5012846" cy="5572123"/>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70" name="フローチャート: 処理 69"/>
          <p:cNvSpPr/>
          <p:nvPr/>
        </p:nvSpPr>
        <p:spPr bwMode="auto">
          <a:xfrm>
            <a:off x="6231614" y="3889099"/>
            <a:ext cx="2573239" cy="584775"/>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いつでも・どこでも遠隔就労可能</a:t>
            </a:r>
          </a:p>
        </p:txBody>
      </p:sp>
      <p:sp>
        <p:nvSpPr>
          <p:cNvPr id="75" name="フローチャート: 処理 74"/>
          <p:cNvSpPr/>
          <p:nvPr/>
        </p:nvSpPr>
        <p:spPr bwMode="auto">
          <a:xfrm>
            <a:off x="6242346" y="4743316"/>
            <a:ext cx="2562508" cy="584775"/>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ja-JP" altLang="en-US" sz="1600" b="1">
                <a:latin typeface="Meiryo UI" panose="020B0604030504040204" pitchFamily="50" charset="-128"/>
                <a:ea typeface="Meiryo UI" panose="020B0604030504040204" pitchFamily="50" charset="-128"/>
              </a:rPr>
              <a:t>現地作業と同等の遠隔</a:t>
            </a:r>
            <a:br>
              <a:rPr lang="en-US" altLang="ja-JP" sz="1600" b="1">
                <a:latin typeface="Meiryo UI" panose="020B0604030504040204" pitchFamily="50" charset="-128"/>
                <a:ea typeface="Meiryo UI" panose="020B0604030504040204" pitchFamily="50" charset="-128"/>
              </a:rPr>
            </a:br>
            <a:r>
              <a:rPr lang="ja-JP" altLang="en-US" sz="1600" b="1">
                <a:latin typeface="Meiryo UI" panose="020B0604030504040204" pitchFamily="50" charset="-128"/>
                <a:ea typeface="Meiryo UI" panose="020B0604030504040204" pitchFamily="50" charset="-128"/>
              </a:rPr>
              <a:t>作業性</a:t>
            </a:r>
            <a:endPar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74" name="フローチャート: 処理 73"/>
          <p:cNvSpPr/>
          <p:nvPr/>
        </p:nvSpPr>
        <p:spPr bwMode="auto">
          <a:xfrm>
            <a:off x="1760301" y="4212294"/>
            <a:ext cx="1615201" cy="276999"/>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工場オーナ</a:t>
            </a:r>
          </a:p>
        </p:txBody>
      </p:sp>
      <p:sp>
        <p:nvSpPr>
          <p:cNvPr id="77" name="フローチャート: 処理 76"/>
          <p:cNvSpPr/>
          <p:nvPr/>
        </p:nvSpPr>
        <p:spPr bwMode="auto">
          <a:xfrm>
            <a:off x="1778006" y="4693128"/>
            <a:ext cx="1597496" cy="553998"/>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トラック運送</a:t>
            </a:r>
            <a:br>
              <a:rPr kumimoji="1" lang="en-US" altLang="ja-JP"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br>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事業者</a:t>
            </a:r>
          </a:p>
        </p:txBody>
      </p:sp>
      <p:sp>
        <p:nvSpPr>
          <p:cNvPr id="81" name="フローチャート: 処理 80"/>
          <p:cNvSpPr/>
          <p:nvPr/>
        </p:nvSpPr>
        <p:spPr bwMode="auto">
          <a:xfrm>
            <a:off x="4133793" y="5242905"/>
            <a:ext cx="1661206" cy="553998"/>
          </a:xfrm>
          <a:prstGeom prst="flowChartProcess">
            <a:avLst/>
          </a:prstGeom>
          <a:solidFill>
            <a:srgbClr val="66FFFF"/>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r>
              <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遠隔操作時の疲労度の軽減</a:t>
            </a:r>
          </a:p>
        </p:txBody>
      </p:sp>
      <p:sp>
        <p:nvSpPr>
          <p:cNvPr id="83" name="フローチャート: 処理 82"/>
          <p:cNvSpPr/>
          <p:nvPr/>
        </p:nvSpPr>
        <p:spPr bwMode="auto">
          <a:xfrm>
            <a:off x="1760619" y="3082496"/>
            <a:ext cx="1625766" cy="830997"/>
          </a:xfrm>
          <a:prstGeom prst="flowChartProcess">
            <a:avLst/>
          </a:prstGeom>
          <a:solidFill>
            <a:srgbClr val="92D050"/>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ja-JP" altLang="en-US" b="1">
                <a:latin typeface="Meiryo UI" panose="020B0604030504040204" pitchFamily="50" charset="-128"/>
                <a:ea typeface="Meiryo UI" panose="020B0604030504040204" pitchFamily="50" charset="-128"/>
              </a:rPr>
              <a:t>サービス事業者</a:t>
            </a:r>
            <a:r>
              <a:rPr lang="en-US" altLang="ja-JP" b="1">
                <a:latin typeface="Meiryo UI" panose="020B0604030504040204" pitchFamily="50" charset="-128"/>
                <a:ea typeface="Meiryo UI" panose="020B0604030504040204" pitchFamily="50" charset="-128"/>
              </a:rPr>
              <a:t>(</a:t>
            </a:r>
            <a:r>
              <a:rPr lang="ja-JP" altLang="en-US" b="1">
                <a:latin typeface="Meiryo UI" panose="020B0604030504040204" pitchFamily="50" charset="-128"/>
                <a:ea typeface="Meiryo UI" panose="020B0604030504040204" pitchFamily="50" charset="-128"/>
              </a:rPr>
              <a:t>例：アミューズメント</a:t>
            </a:r>
            <a:r>
              <a:rPr lang="en-US" altLang="ja-JP" b="1">
                <a:latin typeface="Meiryo UI" panose="020B0604030504040204" pitchFamily="50" charset="-128"/>
                <a:ea typeface="Meiryo UI" panose="020B0604030504040204" pitchFamily="50" charset="-128"/>
              </a:rPr>
              <a:t>)</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sp>
        <p:nvSpPr>
          <p:cNvPr id="84" name="フローチャート: 処理 83"/>
          <p:cNvSpPr/>
          <p:nvPr/>
        </p:nvSpPr>
        <p:spPr bwMode="auto">
          <a:xfrm>
            <a:off x="6221533" y="1859247"/>
            <a:ext cx="2573239" cy="830997"/>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遠隔手動作業から段階的な自動化への移行による</a:t>
            </a:r>
            <a:endParaRPr kumimoji="1" lang="en-US" altLang="ja-JP"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p>
            <a:r>
              <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省人化省人</a:t>
            </a:r>
            <a:endParaRPr kumimoji="1" lang="en-US" altLang="ja-JP"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cxnSp>
        <p:nvCxnSpPr>
          <p:cNvPr id="88" name="直線コネクタ 87"/>
          <p:cNvCxnSpPr>
            <a:stCxn id="42" idx="3"/>
            <a:endCxn id="84" idx="1"/>
          </p:cNvCxnSpPr>
          <p:nvPr/>
        </p:nvCxnSpPr>
        <p:spPr bwMode="auto">
          <a:xfrm>
            <a:off x="5546076" y="1942216"/>
            <a:ext cx="675457" cy="33253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p:cNvCxnSpPr>
            <a:stCxn id="43" idx="3"/>
            <a:endCxn id="84" idx="1"/>
          </p:cNvCxnSpPr>
          <p:nvPr/>
        </p:nvCxnSpPr>
        <p:spPr bwMode="auto">
          <a:xfrm flipV="1">
            <a:off x="5718116" y="2274746"/>
            <a:ext cx="503417" cy="3441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直線コネクタ 89"/>
          <p:cNvCxnSpPr>
            <a:stCxn id="44" idx="3"/>
            <a:endCxn id="70" idx="1"/>
          </p:cNvCxnSpPr>
          <p:nvPr/>
        </p:nvCxnSpPr>
        <p:spPr bwMode="auto">
          <a:xfrm>
            <a:off x="5704347" y="3322915"/>
            <a:ext cx="527267" cy="85857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直線コネクタ 93"/>
          <p:cNvCxnSpPr>
            <a:cxnSpLocks/>
            <a:stCxn id="51" idx="3"/>
            <a:endCxn id="75" idx="1"/>
          </p:cNvCxnSpPr>
          <p:nvPr/>
        </p:nvCxnSpPr>
        <p:spPr bwMode="auto">
          <a:xfrm>
            <a:off x="5711950" y="4059396"/>
            <a:ext cx="530396" cy="9763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直線コネクタ 95"/>
          <p:cNvCxnSpPr>
            <a:cxnSpLocks/>
            <a:stCxn id="81" idx="3"/>
            <a:endCxn id="75" idx="1"/>
          </p:cNvCxnSpPr>
          <p:nvPr/>
        </p:nvCxnSpPr>
        <p:spPr bwMode="auto">
          <a:xfrm flipV="1">
            <a:off x="5794999" y="5035704"/>
            <a:ext cx="447347" cy="484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直線コネクタ 105"/>
          <p:cNvCxnSpPr>
            <a:cxnSpLocks/>
            <a:stCxn id="43" idx="3"/>
            <a:endCxn id="75" idx="1"/>
          </p:cNvCxnSpPr>
          <p:nvPr/>
        </p:nvCxnSpPr>
        <p:spPr bwMode="auto">
          <a:xfrm>
            <a:off x="5718116" y="2618882"/>
            <a:ext cx="524230" cy="24168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直線コネクタ 127"/>
          <p:cNvCxnSpPr>
            <a:cxnSpLocks/>
          </p:cNvCxnSpPr>
          <p:nvPr/>
        </p:nvCxnSpPr>
        <p:spPr bwMode="auto">
          <a:xfrm>
            <a:off x="3470139" y="2292066"/>
            <a:ext cx="28368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直線コネクタ 129"/>
          <p:cNvCxnSpPr>
            <a:cxnSpLocks/>
          </p:cNvCxnSpPr>
          <p:nvPr/>
        </p:nvCxnSpPr>
        <p:spPr bwMode="auto">
          <a:xfrm flipV="1">
            <a:off x="3901403" y="1942217"/>
            <a:ext cx="0" cy="357768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直線コネクタ 130"/>
          <p:cNvCxnSpPr>
            <a:endCxn id="42" idx="1"/>
          </p:cNvCxnSpPr>
          <p:nvPr/>
        </p:nvCxnSpPr>
        <p:spPr bwMode="auto">
          <a:xfrm>
            <a:off x="3901403" y="1942216"/>
            <a:ext cx="2461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直線コネクタ 133"/>
          <p:cNvCxnSpPr>
            <a:endCxn id="43" idx="1"/>
          </p:cNvCxnSpPr>
          <p:nvPr/>
        </p:nvCxnSpPr>
        <p:spPr bwMode="auto">
          <a:xfrm>
            <a:off x="3895403" y="2618882"/>
            <a:ext cx="2521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直線コネクタ 140"/>
          <p:cNvCxnSpPr>
            <a:endCxn id="44" idx="1"/>
          </p:cNvCxnSpPr>
          <p:nvPr/>
        </p:nvCxnSpPr>
        <p:spPr bwMode="auto">
          <a:xfrm>
            <a:off x="3895403" y="3322915"/>
            <a:ext cx="2383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直線コネクタ 149"/>
          <p:cNvCxnSpPr>
            <a:cxnSpLocks/>
          </p:cNvCxnSpPr>
          <p:nvPr/>
        </p:nvCxnSpPr>
        <p:spPr bwMode="auto">
          <a:xfrm flipV="1">
            <a:off x="3753821" y="2284272"/>
            <a:ext cx="0" cy="26858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直線コネクタ 155"/>
          <p:cNvCxnSpPr>
            <a:cxnSpLocks/>
          </p:cNvCxnSpPr>
          <p:nvPr/>
        </p:nvCxnSpPr>
        <p:spPr bwMode="auto">
          <a:xfrm>
            <a:off x="3399762" y="3504345"/>
            <a:ext cx="3540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直線コネクタ 156"/>
          <p:cNvCxnSpPr>
            <a:cxnSpLocks/>
            <a:stCxn id="74" idx="3"/>
          </p:cNvCxnSpPr>
          <p:nvPr/>
        </p:nvCxnSpPr>
        <p:spPr bwMode="auto">
          <a:xfrm>
            <a:off x="3375502" y="4350794"/>
            <a:ext cx="37831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直線コネクタ 160"/>
          <p:cNvCxnSpPr>
            <a:cxnSpLocks/>
            <a:stCxn id="77" idx="3"/>
          </p:cNvCxnSpPr>
          <p:nvPr/>
        </p:nvCxnSpPr>
        <p:spPr bwMode="auto">
          <a:xfrm>
            <a:off x="3375502" y="4970127"/>
            <a:ext cx="37831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直線コネクタ 166"/>
          <p:cNvCxnSpPr/>
          <p:nvPr/>
        </p:nvCxnSpPr>
        <p:spPr bwMode="auto">
          <a:xfrm>
            <a:off x="3753821" y="2895881"/>
            <a:ext cx="14957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4" name="直線コネクタ 183"/>
          <p:cNvCxnSpPr/>
          <p:nvPr/>
        </p:nvCxnSpPr>
        <p:spPr bwMode="auto">
          <a:xfrm>
            <a:off x="3895403" y="4059396"/>
            <a:ext cx="2521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1" name="タイトル 1">
            <a:extLst>
              <a:ext uri="{FF2B5EF4-FFF2-40B4-BE49-F238E27FC236}">
                <a16:creationId xmlns:a16="http://schemas.microsoft.com/office/drawing/2014/main" id="{C765760E-8DFC-47DA-A915-D2BA8220A594}"/>
              </a:ext>
            </a:extLst>
          </p:cNvPr>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STP</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2</a:t>
            </a:r>
            <a:r>
              <a:rPr lang="ja-JP" altLang="en-US" sz="3200">
                <a:latin typeface="Meiryo UI" panose="020B0604030504040204" pitchFamily="50" charset="-128"/>
                <a:ea typeface="Meiryo UI" panose="020B0604030504040204" pitchFamily="50" charset="-128"/>
              </a:rPr>
              <a:t>）</a:t>
            </a:r>
          </a:p>
        </p:txBody>
      </p:sp>
      <p:cxnSp>
        <p:nvCxnSpPr>
          <p:cNvPr id="91" name="直線コネクタ 90">
            <a:extLst>
              <a:ext uri="{FF2B5EF4-FFF2-40B4-BE49-F238E27FC236}">
                <a16:creationId xmlns:a16="http://schemas.microsoft.com/office/drawing/2014/main" id="{E7B3613B-2457-48A2-9A36-F13E86597C88}"/>
              </a:ext>
            </a:extLst>
          </p:cNvPr>
          <p:cNvCxnSpPr>
            <a:cxnSpLocks/>
            <a:endCxn id="81" idx="1"/>
          </p:cNvCxnSpPr>
          <p:nvPr/>
        </p:nvCxnSpPr>
        <p:spPr bwMode="auto">
          <a:xfrm>
            <a:off x="3907907" y="5519903"/>
            <a:ext cx="22588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フローチャート: 処理 92">
            <a:extLst>
              <a:ext uri="{FF2B5EF4-FFF2-40B4-BE49-F238E27FC236}">
                <a16:creationId xmlns:a16="http://schemas.microsoft.com/office/drawing/2014/main" id="{0E640418-6FCD-4938-9A1B-12B12278D2FB}"/>
              </a:ext>
            </a:extLst>
          </p:cNvPr>
          <p:cNvSpPr/>
          <p:nvPr/>
        </p:nvSpPr>
        <p:spPr bwMode="auto">
          <a:xfrm>
            <a:off x="4154613" y="4491188"/>
            <a:ext cx="1570554" cy="553998"/>
          </a:xfrm>
          <a:prstGeom prst="flowChartProcess">
            <a:avLst/>
          </a:prstGeom>
          <a:solidFill>
            <a:srgbClr val="66FFFF"/>
          </a:solidFill>
          <a:ln w="2857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spAutoFit/>
          </a:bodyPr>
          <a:lstStyle/>
          <a:p>
            <a:r>
              <a:rPr lang="ja-JP" altLang="en-US" sz="1800" b="1">
                <a:latin typeface="Meiryo UI" panose="020B0604030504040204" pitchFamily="50" charset="-128"/>
                <a:ea typeface="Meiryo UI" panose="020B0604030504040204" pitchFamily="50" charset="-128"/>
              </a:rPr>
              <a:t>遠隔就労の</a:t>
            </a:r>
            <a:endParaRPr lang="en-US" altLang="ja-JP" sz="1800" b="1">
              <a:latin typeface="Meiryo UI" panose="020B0604030504040204" pitchFamily="50" charset="-128"/>
              <a:ea typeface="Meiryo UI" panose="020B0604030504040204" pitchFamily="50" charset="-128"/>
            </a:endParaRPr>
          </a:p>
          <a:p>
            <a:r>
              <a:rPr lang="ja-JP" altLang="en-US" sz="1800" b="1">
                <a:latin typeface="Meiryo UI" panose="020B0604030504040204" pitchFamily="50" charset="-128"/>
                <a:ea typeface="Meiryo UI" panose="020B0604030504040204" pitchFamily="50" charset="-128"/>
              </a:rPr>
              <a:t>手軽さ</a:t>
            </a:r>
            <a:endParaRPr kumimoji="1" lang="ja-JP" altLang="en-US" sz="18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cxnSp>
        <p:nvCxnSpPr>
          <p:cNvPr id="95" name="直線コネクタ 94">
            <a:extLst>
              <a:ext uri="{FF2B5EF4-FFF2-40B4-BE49-F238E27FC236}">
                <a16:creationId xmlns:a16="http://schemas.microsoft.com/office/drawing/2014/main" id="{592EA2F4-80F2-40E5-BF9F-EA7CE0D63971}"/>
              </a:ext>
            </a:extLst>
          </p:cNvPr>
          <p:cNvCxnSpPr/>
          <p:nvPr/>
        </p:nvCxnSpPr>
        <p:spPr bwMode="auto">
          <a:xfrm>
            <a:off x="3895403" y="4777261"/>
            <a:ext cx="2521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7F7C7590-7EC6-464C-A661-B10C563E495C}"/>
              </a:ext>
            </a:extLst>
          </p:cNvPr>
          <p:cNvCxnSpPr>
            <a:cxnSpLocks/>
            <a:stCxn id="93" idx="3"/>
            <a:endCxn id="70" idx="1"/>
          </p:cNvCxnSpPr>
          <p:nvPr/>
        </p:nvCxnSpPr>
        <p:spPr bwMode="auto">
          <a:xfrm flipV="1">
            <a:off x="5725167" y="4181487"/>
            <a:ext cx="506447" cy="5867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フローチャート: 処理 103">
            <a:extLst>
              <a:ext uri="{FF2B5EF4-FFF2-40B4-BE49-F238E27FC236}">
                <a16:creationId xmlns:a16="http://schemas.microsoft.com/office/drawing/2014/main" id="{603378E8-3403-440D-8E60-FC32FF776F29}"/>
              </a:ext>
            </a:extLst>
          </p:cNvPr>
          <p:cNvSpPr/>
          <p:nvPr/>
        </p:nvSpPr>
        <p:spPr bwMode="auto">
          <a:xfrm>
            <a:off x="6221532" y="2961603"/>
            <a:ext cx="2573239" cy="584775"/>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低い導入コスト</a:t>
            </a:r>
            <a:br>
              <a:rPr kumimoji="1" lang="en-US" altLang="ja-JP"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br>
            <a:r>
              <a:rPr kumimoji="1" lang="ja-JP" altLang="en-US"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（導入期間含）</a:t>
            </a:r>
            <a:endParaRPr kumimoji="1" lang="en-US" altLang="ja-JP" sz="1600" b="1"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p:txBody>
      </p:sp>
      <p:cxnSp>
        <p:nvCxnSpPr>
          <p:cNvPr id="115" name="直線コネクタ 114">
            <a:extLst>
              <a:ext uri="{FF2B5EF4-FFF2-40B4-BE49-F238E27FC236}">
                <a16:creationId xmlns:a16="http://schemas.microsoft.com/office/drawing/2014/main" id="{9B5E213F-D2A2-4D13-8B39-D6B1164F915C}"/>
              </a:ext>
            </a:extLst>
          </p:cNvPr>
          <p:cNvCxnSpPr>
            <a:cxnSpLocks/>
            <a:stCxn id="44" idx="3"/>
            <a:endCxn id="104" idx="1"/>
          </p:cNvCxnSpPr>
          <p:nvPr/>
        </p:nvCxnSpPr>
        <p:spPr bwMode="auto">
          <a:xfrm flipV="1">
            <a:off x="5704347" y="3253991"/>
            <a:ext cx="517185" cy="689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直線コネクタ 117">
            <a:extLst>
              <a:ext uri="{FF2B5EF4-FFF2-40B4-BE49-F238E27FC236}">
                <a16:creationId xmlns:a16="http://schemas.microsoft.com/office/drawing/2014/main" id="{68CB1FB5-A76C-4596-8214-A81B9B7C16F9}"/>
              </a:ext>
            </a:extLst>
          </p:cNvPr>
          <p:cNvCxnSpPr>
            <a:cxnSpLocks/>
            <a:stCxn id="43" idx="3"/>
            <a:endCxn id="104" idx="1"/>
          </p:cNvCxnSpPr>
          <p:nvPr/>
        </p:nvCxnSpPr>
        <p:spPr bwMode="auto">
          <a:xfrm>
            <a:off x="5718116" y="2618882"/>
            <a:ext cx="503416" cy="63510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1" name="テキスト ボックス 120">
            <a:extLst>
              <a:ext uri="{FF2B5EF4-FFF2-40B4-BE49-F238E27FC236}">
                <a16:creationId xmlns:a16="http://schemas.microsoft.com/office/drawing/2014/main" id="{CA4CC589-FA8C-4016-A6DB-F7EB4CD7094E}"/>
              </a:ext>
            </a:extLst>
          </p:cNvPr>
          <p:cNvSpPr txBox="1"/>
          <p:nvPr/>
        </p:nvSpPr>
        <p:spPr>
          <a:xfrm>
            <a:off x="4021482" y="1275013"/>
            <a:ext cx="3100529" cy="400110"/>
          </a:xfrm>
          <a:prstGeom prst="rect">
            <a:avLst/>
          </a:prstGeom>
          <a:noFill/>
        </p:spPr>
        <p:txBody>
          <a:bodyPr wrap="none" rtlCol="0">
            <a:spAutoFit/>
          </a:bodyPr>
          <a:lstStyle/>
          <a:p>
            <a:r>
              <a:rPr kumimoji="1" lang="en-US" altLang="ja-JP" sz="2000" b="1">
                <a:solidFill>
                  <a:srgbClr val="92D050"/>
                </a:solidFill>
                <a:latin typeface="Meiryo UI" panose="020B0604030504040204" pitchFamily="50" charset="-128"/>
                <a:ea typeface="Meiryo UI" panose="020B0604030504040204" pitchFamily="50" charset="-128"/>
              </a:rPr>
              <a:t>1</a:t>
            </a:r>
            <a:r>
              <a:rPr kumimoji="1" lang="ja-JP" altLang="en-US" sz="2000" b="1">
                <a:solidFill>
                  <a:srgbClr val="92D050"/>
                </a:solidFill>
                <a:latin typeface="Meiryo UI" panose="020B0604030504040204" pitchFamily="50" charset="-128"/>
                <a:ea typeface="Meiryo UI" panose="020B0604030504040204" pitchFamily="50" charset="-128"/>
              </a:rPr>
              <a:t>次顧客（事業者）ニーズ</a:t>
            </a:r>
          </a:p>
        </p:txBody>
      </p:sp>
      <p:sp>
        <p:nvSpPr>
          <p:cNvPr id="123" name="テキスト ボックス 122">
            <a:extLst>
              <a:ext uri="{FF2B5EF4-FFF2-40B4-BE49-F238E27FC236}">
                <a16:creationId xmlns:a16="http://schemas.microsoft.com/office/drawing/2014/main" id="{A3B567D5-27AD-49E0-9967-657402DDDD7D}"/>
              </a:ext>
            </a:extLst>
          </p:cNvPr>
          <p:cNvSpPr txBox="1"/>
          <p:nvPr/>
        </p:nvSpPr>
        <p:spPr>
          <a:xfrm>
            <a:off x="4021482" y="5834449"/>
            <a:ext cx="3066865" cy="400110"/>
          </a:xfrm>
          <a:prstGeom prst="rect">
            <a:avLst/>
          </a:prstGeom>
          <a:noFill/>
        </p:spPr>
        <p:txBody>
          <a:bodyPr wrap="none" rtlCol="0">
            <a:spAutoFit/>
          </a:bodyPr>
          <a:lstStyle/>
          <a:p>
            <a:r>
              <a:rPr lang="en-US" altLang="ja-JP" sz="2000" b="1">
                <a:solidFill>
                  <a:srgbClr val="66FFFF"/>
                </a:solidFill>
                <a:latin typeface="Meiryo UI" panose="020B0604030504040204" pitchFamily="50" charset="-128"/>
                <a:ea typeface="Meiryo UI" panose="020B0604030504040204" pitchFamily="50" charset="-128"/>
              </a:rPr>
              <a:t>2</a:t>
            </a:r>
            <a:r>
              <a:rPr kumimoji="1" lang="ja-JP" altLang="en-US" sz="2000" b="1">
                <a:solidFill>
                  <a:srgbClr val="66FFFF"/>
                </a:solidFill>
                <a:latin typeface="Meiryo UI" panose="020B0604030504040204" pitchFamily="50" charset="-128"/>
                <a:ea typeface="Meiryo UI" panose="020B0604030504040204" pitchFamily="50" charset="-128"/>
              </a:rPr>
              <a:t>次顧客（労働者）ニーズ</a:t>
            </a:r>
          </a:p>
        </p:txBody>
      </p:sp>
    </p:spTree>
    <p:extLst>
      <p:ext uri="{BB962C8B-B14F-4D97-AF65-F5344CB8AC3E}">
        <p14:creationId xmlns:p14="http://schemas.microsoft.com/office/powerpoint/2010/main" val="254797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979712" y="202630"/>
            <a:ext cx="5338936" cy="49006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200">
                <a:latin typeface="Meiryo UI" panose="020B0604030504040204" pitchFamily="50" charset="-128"/>
                <a:ea typeface="Meiryo UI" panose="020B0604030504040204" pitchFamily="50" charset="-128"/>
              </a:rPr>
              <a:t>補足</a:t>
            </a:r>
            <a:r>
              <a:rPr lang="en-US" altLang="ja-JP" sz="320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　</a:t>
            </a:r>
            <a:r>
              <a:rPr lang="en-US" altLang="ja-JP" sz="3200">
                <a:latin typeface="Meiryo UI" panose="020B0604030504040204" pitchFamily="50" charset="-128"/>
                <a:ea typeface="Meiryo UI" panose="020B0604030504040204" pitchFamily="50" charset="-128"/>
              </a:rPr>
              <a:t>STP</a:t>
            </a:r>
            <a:r>
              <a:rPr lang="ja-JP" altLang="en-US" sz="3200">
                <a:latin typeface="Meiryo UI" panose="020B0604030504040204" pitchFamily="50" charset="-128"/>
                <a:ea typeface="Meiryo UI" panose="020B0604030504040204" pitchFamily="50" charset="-128"/>
              </a:rPr>
              <a:t>分析（</a:t>
            </a:r>
            <a:r>
              <a:rPr lang="en-US" altLang="ja-JP" sz="3200">
                <a:latin typeface="Meiryo UI" panose="020B0604030504040204" pitchFamily="50" charset="-128"/>
                <a:ea typeface="Meiryo UI" panose="020B0604030504040204" pitchFamily="50" charset="-128"/>
              </a:rPr>
              <a:t>3</a:t>
            </a:r>
            <a:r>
              <a:rPr lang="ja-JP" altLang="en-US" sz="3200">
                <a:latin typeface="Meiryo UI" panose="020B0604030504040204" pitchFamily="50" charset="-128"/>
                <a:ea typeface="Meiryo UI" panose="020B0604030504040204" pitchFamily="50" charset="-128"/>
              </a:rPr>
              <a:t>）</a:t>
            </a:r>
          </a:p>
        </p:txBody>
      </p:sp>
      <p:graphicFrame>
        <p:nvGraphicFramePr>
          <p:cNvPr id="44" name="表 43">
            <a:extLst>
              <a:ext uri="{FF2B5EF4-FFF2-40B4-BE49-F238E27FC236}">
                <a16:creationId xmlns:a16="http://schemas.microsoft.com/office/drawing/2014/main" id="{B0AE9C39-2020-4E36-AF50-D3AD5328E1CA}"/>
              </a:ext>
            </a:extLst>
          </p:cNvPr>
          <p:cNvGraphicFramePr>
            <a:graphicFrameLocks noGrp="1"/>
          </p:cNvGraphicFramePr>
          <p:nvPr/>
        </p:nvGraphicFramePr>
        <p:xfrm>
          <a:off x="128131" y="836712"/>
          <a:ext cx="8712968" cy="5736839"/>
        </p:xfrm>
        <a:graphic>
          <a:graphicData uri="http://schemas.openxmlformats.org/drawingml/2006/table">
            <a:tbl>
              <a:tblPr firstRow="1" bandRow="1">
                <a:tableStyleId>{D7AC3CCA-C797-4891-BE02-D94E43425B78}</a:tableStyleId>
              </a:tblPr>
              <a:tblGrid>
                <a:gridCol w="2146279">
                  <a:extLst>
                    <a:ext uri="{9D8B030D-6E8A-4147-A177-3AD203B41FA5}">
                      <a16:colId xmlns:a16="http://schemas.microsoft.com/office/drawing/2014/main" val="20000"/>
                    </a:ext>
                  </a:extLst>
                </a:gridCol>
                <a:gridCol w="2211520">
                  <a:extLst>
                    <a:ext uri="{9D8B030D-6E8A-4147-A177-3AD203B41FA5}">
                      <a16:colId xmlns:a16="http://schemas.microsoft.com/office/drawing/2014/main" val="20001"/>
                    </a:ext>
                  </a:extLst>
                </a:gridCol>
                <a:gridCol w="4355169">
                  <a:extLst>
                    <a:ext uri="{9D8B030D-6E8A-4147-A177-3AD203B41FA5}">
                      <a16:colId xmlns:a16="http://schemas.microsoft.com/office/drawing/2014/main" val="20002"/>
                    </a:ext>
                  </a:extLst>
                </a:gridCol>
              </a:tblGrid>
              <a:tr h="545802">
                <a:tc gridSpan="3">
                  <a:txBody>
                    <a:bodyPr/>
                    <a:lstStyle/>
                    <a:p>
                      <a:r>
                        <a:rPr lang="en-US" altLang="ja-JP" sz="1800" b="0">
                          <a:latin typeface="Meiryo UI" panose="020B0604030504040204" pitchFamily="50" charset="-128"/>
                          <a:ea typeface="Meiryo UI" panose="020B0604030504040204" pitchFamily="50" charset="-128"/>
                        </a:rPr>
                        <a:t>【</a:t>
                      </a:r>
                      <a:r>
                        <a:rPr lang="en-US" altLang="ja-JP" sz="1800" b="1">
                          <a:latin typeface="Meiryo UI" panose="020B0604030504040204" pitchFamily="50" charset="-128"/>
                          <a:ea typeface="Meiryo UI" panose="020B0604030504040204" pitchFamily="50" charset="-128"/>
                        </a:rPr>
                        <a:t>P</a:t>
                      </a:r>
                      <a:r>
                        <a:rPr lang="en-US" altLang="ja-JP" sz="1800" b="0">
                          <a:latin typeface="Meiryo UI" panose="020B0604030504040204" pitchFamily="50" charset="-128"/>
                          <a:ea typeface="Meiryo UI" panose="020B0604030504040204" pitchFamily="50" charset="-128"/>
                        </a:rPr>
                        <a:t>ositioning】</a:t>
                      </a:r>
                      <a:r>
                        <a:rPr lang="ja-JP" altLang="en-US" sz="1800" b="0">
                          <a:latin typeface="Meiryo UI" panose="020B0604030504040204" pitchFamily="50" charset="-128"/>
                          <a:ea typeface="Meiryo UI" panose="020B0604030504040204" pitchFamily="50" charset="-128"/>
                        </a:rPr>
                        <a:t>：現状と開発目標（当社、競合他社）</a:t>
                      </a:r>
                      <a:endParaRPr lang="ja-JP" altLang="en-US" sz="1600" b="0">
                        <a:solidFill>
                          <a:srgbClr val="FF0000"/>
                        </a:solidFill>
                        <a:latin typeface="Meiryo UI" panose="020B0604030504040204" pitchFamily="50" charset="-128"/>
                        <a:ea typeface="Meiryo UI" panose="020B0604030504040204" pitchFamily="50" charset="-128"/>
                      </a:endParaRPr>
                    </a:p>
                  </a:txBody>
                  <a:tcPr>
                    <a:noFill/>
                  </a:tcPr>
                </a:tc>
                <a:tc hMerge="1">
                  <a:txBody>
                    <a:bodyPr/>
                    <a:lstStyle/>
                    <a:p>
                      <a:endParaRPr kumimoji="1" lang="ja-JP" altLang="en-US"/>
                    </a:p>
                  </a:txBody>
                  <a:tcPr/>
                </a:tc>
                <a:tc hMerge="1">
                  <a:txBody>
                    <a:bodyPr/>
                    <a:lstStyle/>
                    <a:p>
                      <a:endParaRPr kumimoji="1" lang="ja-JP" altLang="en-US" sz="1100">
                        <a:ln>
                          <a:solidFill>
                            <a:schemeClr val="tx1"/>
                          </a:solidFill>
                        </a:ln>
                      </a:endParaRPr>
                    </a:p>
                  </a:txBody>
                  <a:tcPr>
                    <a:noFill/>
                  </a:tcPr>
                </a:tc>
                <a:extLst>
                  <a:ext uri="{0D108BD9-81ED-4DB2-BD59-A6C34878D82A}">
                    <a16:rowId xmlns:a16="http://schemas.microsoft.com/office/drawing/2014/main" val="10000"/>
                  </a:ext>
                </a:extLst>
              </a:tr>
              <a:tr h="2865462">
                <a:tc gridSpan="2">
                  <a:txBody>
                    <a:bodyPr/>
                    <a:lstStyle/>
                    <a:p>
                      <a:r>
                        <a:rPr lang="ja-JP" altLang="en-US" sz="1600">
                          <a:latin typeface="Meiryo UI" panose="020B0604030504040204" pitchFamily="50" charset="-128"/>
                          <a:ea typeface="Meiryo UI" panose="020B0604030504040204" pitchFamily="50" charset="-128"/>
                        </a:rPr>
                        <a:t>①</a:t>
                      </a:r>
                      <a:endParaRPr lang="en-US" altLang="ja-JP" sz="1600">
                        <a:latin typeface="Meiryo UI" panose="020B0604030504040204" pitchFamily="50" charset="-128"/>
                        <a:ea typeface="Meiryo UI" panose="020B0604030504040204" pitchFamily="50" charset="-128"/>
                      </a:endParaRPr>
                    </a:p>
                    <a:p>
                      <a:endParaRPr kumimoji="1" lang="en-US" altLang="ja-JP" sz="1600">
                        <a:ln>
                          <a:solidFill>
                            <a:schemeClr val="tx1"/>
                          </a:solidFill>
                        </a:ln>
                        <a:latin typeface="Meiryo UI" panose="020B0604030504040204" pitchFamily="50" charset="-128"/>
                        <a:ea typeface="Meiryo UI" panose="020B0604030504040204" pitchFamily="50" charset="-128"/>
                      </a:endParaRPr>
                    </a:p>
                    <a:p>
                      <a:endParaRPr kumimoji="1" lang="ja-JP" altLang="en-US" sz="1600">
                        <a:ln>
                          <a:solidFill>
                            <a:schemeClr val="tx1"/>
                          </a:solidFill>
                        </a:ln>
                        <a:latin typeface="Meiryo UI" panose="020B0604030504040204" pitchFamily="50" charset="-128"/>
                        <a:ea typeface="Meiryo UI" panose="020B0604030504040204" pitchFamily="50" charset="-128"/>
                      </a:endParaRPr>
                    </a:p>
                  </a:txBody>
                  <a:tcPr>
                    <a:noFill/>
                  </a:tcPr>
                </a:tc>
                <a:tc hMerge="1">
                  <a:txBody>
                    <a:bodyPr/>
                    <a:lstStyle/>
                    <a:p>
                      <a:endParaRPr kumimoji="1" lang="ja-JP" altLang="en-US"/>
                    </a:p>
                  </a:txBody>
                  <a:tcPr/>
                </a:tc>
                <a:tc>
                  <a:txBody>
                    <a:bodyPr/>
                    <a:lstStyle/>
                    <a:p>
                      <a:r>
                        <a:rPr lang="ja-JP" altLang="en-US" sz="1600">
                          <a:latin typeface="Meiryo UI" panose="020B0604030504040204" pitchFamily="50" charset="-128"/>
                          <a:ea typeface="Meiryo UI" panose="020B0604030504040204" pitchFamily="50" charset="-128"/>
                        </a:rPr>
                        <a:t>②</a:t>
                      </a:r>
                      <a:endParaRPr lang="en-US" altLang="ja-JP" sz="1600">
                        <a:latin typeface="Meiryo UI" panose="020B0604030504040204" pitchFamily="50" charset="-128"/>
                        <a:ea typeface="Meiryo UI" panose="020B0604030504040204" pitchFamily="50" charset="-128"/>
                      </a:endParaRPr>
                    </a:p>
                    <a:p>
                      <a:endParaRPr lang="ja-JP" altLang="en-US" sz="1600">
                        <a:latin typeface="Meiryo UI" panose="020B0604030504040204" pitchFamily="50" charset="-128"/>
                        <a:ea typeface="Meiryo UI" panose="020B0604030504040204" pitchFamily="50" charset="-128"/>
                      </a:endParaRPr>
                    </a:p>
                  </a:txBody>
                  <a:tcPr>
                    <a:noFill/>
                  </a:tcPr>
                </a:tc>
                <a:extLst>
                  <a:ext uri="{0D108BD9-81ED-4DB2-BD59-A6C34878D82A}">
                    <a16:rowId xmlns:a16="http://schemas.microsoft.com/office/drawing/2014/main" val="10001"/>
                  </a:ext>
                </a:extLst>
              </a:tr>
              <a:tr h="5003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a:latin typeface="Meiryo UI" panose="020B0604030504040204" pitchFamily="50" charset="-128"/>
                          <a:ea typeface="Meiryo UI" panose="020B0604030504040204" pitchFamily="50" charset="-128"/>
                        </a:rPr>
                        <a:t>競争軸 </a:t>
                      </a: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重要度順</a:t>
                      </a:r>
                      <a:r>
                        <a:rPr lang="en-US" altLang="ja-JP" sz="1600">
                          <a:latin typeface="Meiryo UI" panose="020B0604030504040204" pitchFamily="50" charset="-128"/>
                          <a:ea typeface="Meiryo UI" panose="020B0604030504040204" pitchFamily="50" charset="-128"/>
                        </a:rPr>
                        <a:t>)</a:t>
                      </a:r>
                      <a:endParaRPr lang="ja-JP" altLang="en-US" sz="1600">
                        <a:latin typeface="Meiryo UI" panose="020B0604030504040204" pitchFamily="50" charset="-128"/>
                        <a:ea typeface="Meiryo UI" panose="020B0604030504040204" pitchFamily="50" charset="-128"/>
                      </a:endParaRPr>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a:solidFill>
                            <a:schemeClr val="tx1"/>
                          </a:solidFill>
                          <a:latin typeface="Meiryo UI" panose="020B0604030504040204" pitchFamily="50" charset="-128"/>
                          <a:ea typeface="Meiryo UI" panose="020B0604030504040204" pitchFamily="50" charset="-128"/>
                        </a:rPr>
                        <a:t>選定理由</a:t>
                      </a:r>
                    </a:p>
                  </a:txBody>
                  <a:tcPr>
                    <a:noFill/>
                  </a:tcPr>
                </a:tc>
                <a:tc hMerge="1">
                  <a:txBody>
                    <a:bodyPr/>
                    <a:lstStyle/>
                    <a:p>
                      <a:endParaRPr kumimoji="1" lang="ja-JP" altLang="en-US" sz="1100">
                        <a:ln>
                          <a:solidFill>
                            <a:schemeClr val="tx1"/>
                          </a:solidFill>
                        </a:ln>
                      </a:endParaRPr>
                    </a:p>
                  </a:txBody>
                  <a:tcPr>
                    <a:noFill/>
                  </a:tcPr>
                </a:tc>
                <a:extLst>
                  <a:ext uri="{0D108BD9-81ED-4DB2-BD59-A6C34878D82A}">
                    <a16:rowId xmlns:a16="http://schemas.microsoft.com/office/drawing/2014/main" val="10003"/>
                  </a:ext>
                </a:extLst>
              </a:tr>
              <a:tr h="484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n>
                            <a:solidFill>
                              <a:schemeClr val="tx1"/>
                            </a:solidFill>
                          </a:ln>
                          <a:latin typeface="Meiryo UI" panose="020B0604030504040204" pitchFamily="50" charset="-128"/>
                          <a:ea typeface="Meiryo UI" panose="020B0604030504040204" pitchFamily="50" charset="-128"/>
                        </a:rPr>
                        <a:t>A</a:t>
                      </a:r>
                      <a:r>
                        <a:rPr kumimoji="1" lang="ja-JP" altLang="en-US" sz="1200" dirty="0">
                          <a:ln>
                            <a:solidFill>
                              <a:schemeClr val="tx1"/>
                            </a:solidFill>
                          </a:ln>
                          <a:latin typeface="Meiryo UI" panose="020B0604030504040204" pitchFamily="50" charset="-128"/>
                          <a:ea typeface="Meiryo UI" panose="020B0604030504040204" pitchFamily="50" charset="-128"/>
                        </a:rPr>
                        <a:t>：遠隔操作</a:t>
                      </a:r>
                      <a:r>
                        <a:rPr kumimoji="1" lang="en-US" altLang="ja-JP" sz="1200" dirty="0">
                          <a:ln>
                            <a:solidFill>
                              <a:schemeClr val="tx1"/>
                            </a:solidFill>
                          </a:ln>
                          <a:latin typeface="Meiryo UI" panose="020B0604030504040204" pitchFamily="50" charset="-128"/>
                          <a:ea typeface="Meiryo UI" panose="020B0604030504040204" pitchFamily="50" charset="-128"/>
                        </a:rPr>
                        <a:t>I/F</a:t>
                      </a:r>
                      <a:r>
                        <a:rPr kumimoji="1" lang="ja-JP" altLang="en-US" sz="1200" dirty="0">
                          <a:ln>
                            <a:solidFill>
                              <a:schemeClr val="tx1"/>
                            </a:solidFill>
                          </a:ln>
                          <a:latin typeface="Meiryo UI" panose="020B0604030504040204" pitchFamily="50" charset="-128"/>
                          <a:ea typeface="Meiryo UI" panose="020B0604030504040204" pitchFamily="50" charset="-128"/>
                        </a:rPr>
                        <a:t>のシンプルさ</a:t>
                      </a:r>
                      <a:endParaRPr kumimoji="1" lang="en-US" altLang="ja-JP" sz="1200" dirty="0">
                        <a:ln>
                          <a:solidFill>
                            <a:schemeClr val="tx1"/>
                          </a:solidFill>
                        </a:ln>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n>
                            <a:solidFill>
                              <a:schemeClr val="tx1"/>
                            </a:solidFill>
                          </a:ln>
                          <a:latin typeface="Meiryo UI" panose="020B0604030504040204" pitchFamily="50" charset="-128"/>
                          <a:ea typeface="Meiryo UI" panose="020B0604030504040204" pitchFamily="50" charset="-128"/>
                        </a:rPr>
                        <a:t>（遠隔操作の手軽さ）</a:t>
                      </a:r>
                      <a:endParaRPr kumimoji="1" lang="en-US" altLang="ja-JP" sz="1200" dirty="0">
                        <a:ln>
                          <a:solidFill>
                            <a:schemeClr val="tx1"/>
                          </a:solidFill>
                        </a:ln>
                        <a:latin typeface="Meiryo UI" panose="020B0604030504040204" pitchFamily="50" charset="-128"/>
                        <a:ea typeface="Meiryo UI" panose="020B0604030504040204" pitchFamily="50" charset="-128"/>
                      </a:endParaRPr>
                    </a:p>
                  </a:txBody>
                  <a:tcPr anchor="c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UI" panose="020B0604030504040204" pitchFamily="50" charset="-128"/>
                          <a:ea typeface="Meiryo UI" panose="020B0604030504040204" pitchFamily="50" charset="-128"/>
                        </a:rPr>
                        <a:t>ターゲットとする市場領域の小売・サービス業、物流業、製造業、農業等では、多くの遠隔労働者が必要となるため、例えば主婦の方などの多くの人がちょっとした空き時間に、手軽に遠隔操作で就労できるシンプルな操作</a:t>
                      </a:r>
                      <a:r>
                        <a:rPr kumimoji="1" lang="en-US" altLang="ja-JP" sz="1000">
                          <a:latin typeface="Meiryo UI" panose="020B0604030504040204" pitchFamily="50" charset="-128"/>
                          <a:ea typeface="Meiryo UI" panose="020B0604030504040204" pitchFamily="50" charset="-128"/>
                        </a:rPr>
                        <a:t>I/F</a:t>
                      </a:r>
                      <a:r>
                        <a:rPr kumimoji="1" lang="ja-JP" altLang="en-US" sz="1000">
                          <a:latin typeface="Meiryo UI" panose="020B0604030504040204" pitchFamily="50" charset="-128"/>
                          <a:ea typeface="Meiryo UI" panose="020B0604030504040204" pitchFamily="50" charset="-128"/>
                        </a:rPr>
                        <a:t>であることが重要</a:t>
                      </a:r>
                      <a:endParaRPr kumimoji="1" lang="en-US" altLang="ja-JP" sz="1000">
                        <a:latin typeface="Meiryo UI" panose="020B0604030504040204" pitchFamily="50" charset="-128"/>
                        <a:ea typeface="Meiryo UI" panose="020B0604030504040204" pitchFamily="50" charset="-128"/>
                      </a:endParaRPr>
                    </a:p>
                  </a:txBody>
                  <a:tcPr anchor="ctr">
                    <a:noFill/>
                  </a:tcPr>
                </a:tc>
                <a:tc hMerge="1">
                  <a:txBody>
                    <a:bodyPr/>
                    <a:lstStyle/>
                    <a:p>
                      <a:endParaRPr kumimoji="1" lang="ja-JP" altLang="en-US"/>
                    </a:p>
                  </a:txBody>
                  <a:tcPr/>
                </a:tc>
                <a:extLst>
                  <a:ext uri="{0D108BD9-81ED-4DB2-BD59-A6C34878D82A}">
                    <a16:rowId xmlns:a16="http://schemas.microsoft.com/office/drawing/2014/main" val="10004"/>
                  </a:ext>
                </a:extLst>
              </a:tr>
              <a:tr h="504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n>
                            <a:solidFill>
                              <a:schemeClr val="tx1"/>
                            </a:solidFill>
                          </a:ln>
                          <a:latin typeface="Meiryo UI" panose="020B0604030504040204" pitchFamily="50" charset="-128"/>
                          <a:ea typeface="Meiryo UI" panose="020B0604030504040204" pitchFamily="50" charset="-128"/>
                        </a:rPr>
                        <a:t>B</a:t>
                      </a:r>
                      <a:r>
                        <a:rPr kumimoji="1" lang="ja-JP" altLang="en-US" sz="1200" dirty="0">
                          <a:ln>
                            <a:solidFill>
                              <a:schemeClr val="tx1"/>
                            </a:solidFill>
                          </a:ln>
                          <a:latin typeface="Meiryo UI" panose="020B0604030504040204" pitchFamily="50" charset="-128"/>
                          <a:ea typeface="Meiryo UI" panose="020B0604030504040204" pitchFamily="50" charset="-128"/>
                        </a:rPr>
                        <a:t>：遠隔操作で可能な</a:t>
                      </a:r>
                      <a:endParaRPr kumimoji="1" lang="en-US" altLang="ja-JP" sz="1200" dirty="0">
                        <a:ln>
                          <a:solidFill>
                            <a:schemeClr val="tx1"/>
                          </a:solidFill>
                        </a:ln>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n>
                            <a:solidFill>
                              <a:schemeClr val="tx1"/>
                            </a:solidFill>
                          </a:ln>
                          <a:latin typeface="Meiryo UI" panose="020B0604030504040204" pitchFamily="50" charset="-128"/>
                          <a:ea typeface="Meiryo UI" panose="020B0604030504040204" pitchFamily="50" charset="-128"/>
                        </a:rPr>
                        <a:t>作業シーンの多さ</a:t>
                      </a:r>
                      <a:endParaRPr kumimoji="1" lang="en-US" altLang="ja-JP" sz="1200" dirty="0">
                        <a:ln>
                          <a:solidFill>
                            <a:schemeClr val="tx1"/>
                          </a:solidFill>
                        </a:ln>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n>
                            <a:solidFill>
                              <a:schemeClr val="tx1"/>
                            </a:solidFill>
                          </a:ln>
                          <a:latin typeface="Meiryo UI" panose="020B0604030504040204" pitchFamily="50" charset="-128"/>
                          <a:ea typeface="Meiryo UI" panose="020B0604030504040204" pitchFamily="50" charset="-128"/>
                        </a:rPr>
                        <a:t>（現地作業の代替性）</a:t>
                      </a:r>
                    </a:p>
                  </a:txBody>
                  <a:tcPr anchor="ctr">
                    <a:noFill/>
                  </a:tcPr>
                </a:tc>
                <a:tc gridSpan="2">
                  <a:txBody>
                    <a:bodyPr/>
                    <a:lstStyle/>
                    <a:p>
                      <a:r>
                        <a:rPr kumimoji="1" lang="ja-JP" altLang="en-US" sz="1000">
                          <a:latin typeface="Meiryo UI" panose="020B0604030504040204" pitchFamily="50" charset="-128"/>
                          <a:ea typeface="Meiryo UI" panose="020B0604030504040204" pitchFamily="50" charset="-128"/>
                        </a:rPr>
                        <a:t>遠隔操作で可能な作業シーンが少ない場合、完全な人作業の代替ができないため重要。また、一般的に、</a:t>
                      </a:r>
                      <a:r>
                        <a:rPr kumimoji="1" lang="en-US" altLang="ja-JP" sz="1000">
                          <a:latin typeface="Meiryo UI" panose="020B0604030504040204" pitchFamily="50" charset="-128"/>
                          <a:ea typeface="Meiryo UI" panose="020B0604030504040204" pitchFamily="50" charset="-128"/>
                        </a:rPr>
                        <a:t>1</a:t>
                      </a:r>
                      <a:r>
                        <a:rPr kumimoji="1" lang="ja-JP" altLang="en-US" sz="1000">
                          <a:latin typeface="Meiryo UI" panose="020B0604030504040204" pitchFamily="50" charset="-128"/>
                          <a:ea typeface="Meiryo UI" panose="020B0604030504040204" pitchFamily="50" charset="-128"/>
                        </a:rPr>
                        <a:t>つ目の競争軸である遠隔操作</a:t>
                      </a:r>
                      <a:r>
                        <a:rPr kumimoji="1" lang="en-US" altLang="ja-JP" sz="1000">
                          <a:latin typeface="Meiryo UI" panose="020B0604030504040204" pitchFamily="50" charset="-128"/>
                          <a:ea typeface="Meiryo UI" panose="020B0604030504040204" pitchFamily="50" charset="-128"/>
                        </a:rPr>
                        <a:t>I/F</a:t>
                      </a:r>
                      <a:r>
                        <a:rPr kumimoji="1" lang="ja-JP" altLang="en-US" sz="1000">
                          <a:latin typeface="Meiryo UI" panose="020B0604030504040204" pitchFamily="50" charset="-128"/>
                          <a:ea typeface="Meiryo UI" panose="020B0604030504040204" pitchFamily="50" charset="-128"/>
                        </a:rPr>
                        <a:t>のシンプルさとはトレードオフの関係にあり両立が難しい競争軸</a:t>
                      </a:r>
                      <a:endParaRPr kumimoji="1" lang="en-US" altLang="ja-JP" sz="1000">
                        <a:latin typeface="Meiryo UI" panose="020B0604030504040204" pitchFamily="50" charset="-128"/>
                        <a:ea typeface="Meiryo UI" panose="020B0604030504040204" pitchFamily="50" charset="-128"/>
                      </a:endParaRPr>
                    </a:p>
                  </a:txBody>
                  <a:tcPr anchor="ctr">
                    <a:noFill/>
                  </a:tcPr>
                </a:tc>
                <a:tc hMerge="1">
                  <a:txBody>
                    <a:bodyPr/>
                    <a:lstStyle/>
                    <a:p>
                      <a:endParaRPr kumimoji="1" lang="ja-JP" altLang="en-US" sz="1100">
                        <a:ln>
                          <a:solidFill>
                            <a:schemeClr val="tx1"/>
                          </a:solidFill>
                        </a:ln>
                      </a:endParaRPr>
                    </a:p>
                  </a:txBody>
                  <a:tcPr/>
                </a:tc>
                <a:extLst>
                  <a:ext uri="{0D108BD9-81ED-4DB2-BD59-A6C34878D82A}">
                    <a16:rowId xmlns:a16="http://schemas.microsoft.com/office/drawing/2014/main" val="10005"/>
                  </a:ext>
                </a:extLst>
              </a:tr>
              <a:tr h="432048">
                <a:tc>
                  <a:txBody>
                    <a:bodyPr/>
                    <a:lstStyle/>
                    <a:p>
                      <a:r>
                        <a:rPr kumimoji="1" lang="en-US" altLang="ja-JP" sz="1200">
                          <a:ln>
                            <a:solidFill>
                              <a:schemeClr val="tx1"/>
                            </a:solidFill>
                          </a:ln>
                          <a:latin typeface="Meiryo UI" panose="020B0604030504040204" pitchFamily="50" charset="-128"/>
                          <a:ea typeface="Meiryo UI" panose="020B0604030504040204" pitchFamily="50" charset="-128"/>
                        </a:rPr>
                        <a:t>C</a:t>
                      </a:r>
                      <a:r>
                        <a:rPr kumimoji="1" lang="ja-JP" altLang="en-US" sz="1200">
                          <a:ln>
                            <a:solidFill>
                              <a:schemeClr val="tx1"/>
                            </a:solidFill>
                          </a:ln>
                          <a:latin typeface="Meiryo UI" panose="020B0604030504040204" pitchFamily="50" charset="-128"/>
                          <a:ea typeface="Meiryo UI" panose="020B0604030504040204" pitchFamily="50" charset="-128"/>
                        </a:rPr>
                        <a:t>：段階的な自動化能力</a:t>
                      </a:r>
                      <a:endParaRPr kumimoji="1" lang="en-US" altLang="ja-JP" sz="1200">
                        <a:ln>
                          <a:solidFill>
                            <a:schemeClr val="tx1"/>
                          </a:solidFill>
                        </a:ln>
                        <a:latin typeface="Meiryo UI" panose="020B0604030504040204" pitchFamily="50" charset="-128"/>
                        <a:ea typeface="Meiryo UI" panose="020B0604030504040204" pitchFamily="50" charset="-128"/>
                      </a:endParaRPr>
                    </a:p>
                    <a:p>
                      <a:r>
                        <a:rPr kumimoji="1" lang="ja-JP" altLang="en-US" sz="1200">
                          <a:ln>
                            <a:solidFill>
                              <a:schemeClr val="tx1"/>
                            </a:solidFill>
                          </a:ln>
                          <a:latin typeface="Meiryo UI" panose="020B0604030504040204" pitchFamily="50" charset="-128"/>
                          <a:ea typeface="Meiryo UI" panose="020B0604030504040204" pitchFamily="50" charset="-128"/>
                        </a:rPr>
                        <a:t>（導入コスト、省人化）</a:t>
                      </a:r>
                    </a:p>
                  </a:txBody>
                  <a:tcPr anchor="ctr">
                    <a:noFill/>
                  </a:tcPr>
                </a:tc>
                <a:tc gridSpan="2">
                  <a:txBody>
                    <a:bodyPr/>
                    <a:lstStyle/>
                    <a:p>
                      <a:r>
                        <a:rPr kumimoji="1" lang="ja-JP" altLang="en-US" sz="1000" dirty="0">
                          <a:latin typeface="Meiryo UI" panose="020B0604030504040204" pitchFamily="50" charset="-128"/>
                          <a:ea typeface="Meiryo UI" panose="020B0604030504040204" pitchFamily="50" charset="-128"/>
                        </a:rPr>
                        <a:t>ターゲットとする市場領域の小売、サービス業、物流業、製造業、農業等は、労働集約型産業であり、人件費がコストの多くを占めている上、他産業に比べて平均賃金が低いことが多い。加えて、国内での労働者人口の継続的な減少を考えると、遠隔操作サービスの導入及び継続的な利用には、段階的な自動化によりサービスインまでの導入コストを抑えながら、省人化を実現できることが重要</a:t>
                      </a:r>
                      <a:endParaRPr kumimoji="1" lang="en-US" altLang="ja-JP" sz="1000" dirty="0">
                        <a:latin typeface="Meiryo UI" panose="020B0604030504040204" pitchFamily="50" charset="-128"/>
                        <a:ea typeface="Meiryo UI" panose="020B0604030504040204" pitchFamily="50" charset="-128"/>
                      </a:endParaRPr>
                    </a:p>
                  </a:txBody>
                  <a:tcPr anchor="ctr">
                    <a:noFill/>
                  </a:tcPr>
                </a:tc>
                <a:tc hMerge="1">
                  <a:txBody>
                    <a:bodyPr/>
                    <a:lstStyle/>
                    <a:p>
                      <a:endParaRPr kumimoji="1" lang="ja-JP" altLang="en-US" sz="1100">
                        <a:ln>
                          <a:solidFill>
                            <a:schemeClr val="tx1"/>
                          </a:solidFill>
                        </a:ln>
                      </a:endParaRPr>
                    </a:p>
                  </a:txBody>
                  <a:tcPr>
                    <a:noFill/>
                  </a:tcPr>
                </a:tc>
                <a:extLst>
                  <a:ext uri="{0D108BD9-81ED-4DB2-BD59-A6C34878D82A}">
                    <a16:rowId xmlns:a16="http://schemas.microsoft.com/office/drawing/2014/main" val="10006"/>
                  </a:ext>
                </a:extLst>
              </a:tr>
            </a:tbl>
          </a:graphicData>
        </a:graphic>
      </p:graphicFrame>
      <p:grpSp>
        <p:nvGrpSpPr>
          <p:cNvPr id="45" name="グループ化 44">
            <a:extLst>
              <a:ext uri="{FF2B5EF4-FFF2-40B4-BE49-F238E27FC236}">
                <a16:creationId xmlns:a16="http://schemas.microsoft.com/office/drawing/2014/main" id="{A86A7D94-C3A8-4A1B-85AE-D6EE00A17085}"/>
              </a:ext>
            </a:extLst>
          </p:cNvPr>
          <p:cNvGrpSpPr/>
          <p:nvPr/>
        </p:nvGrpSpPr>
        <p:grpSpPr>
          <a:xfrm>
            <a:off x="449474" y="1646402"/>
            <a:ext cx="8154974" cy="2502678"/>
            <a:chOff x="507205" y="818048"/>
            <a:chExt cx="8154974" cy="2502678"/>
          </a:xfrm>
        </p:grpSpPr>
        <p:grpSp>
          <p:nvGrpSpPr>
            <p:cNvPr id="68" name="グループ化 12">
              <a:extLst>
                <a:ext uri="{FF2B5EF4-FFF2-40B4-BE49-F238E27FC236}">
                  <a16:creationId xmlns:a16="http://schemas.microsoft.com/office/drawing/2014/main" id="{8FDEBC9D-A21B-45F7-ACA0-36B1B5B7F388}"/>
                </a:ext>
              </a:extLst>
            </p:cNvPr>
            <p:cNvGrpSpPr/>
            <p:nvPr/>
          </p:nvGrpSpPr>
          <p:grpSpPr>
            <a:xfrm>
              <a:off x="507205" y="818048"/>
              <a:ext cx="4033953" cy="2502678"/>
              <a:chOff x="-2931842" y="916391"/>
              <a:chExt cx="3174622" cy="1998894"/>
            </a:xfrm>
          </p:grpSpPr>
          <p:sp>
            <p:nvSpPr>
              <p:cNvPr id="72" name="テキスト ボックス 71">
                <a:extLst>
                  <a:ext uri="{FF2B5EF4-FFF2-40B4-BE49-F238E27FC236}">
                    <a16:creationId xmlns:a16="http://schemas.microsoft.com/office/drawing/2014/main" id="{811F6279-4087-42A8-A68A-4FD1B74A90B2}"/>
                  </a:ext>
                </a:extLst>
              </p:cNvPr>
              <p:cNvSpPr txBox="1"/>
              <p:nvPr/>
            </p:nvSpPr>
            <p:spPr>
              <a:xfrm>
                <a:off x="-603843" y="1397106"/>
                <a:ext cx="846623" cy="479352"/>
              </a:xfrm>
              <a:prstGeom prst="rect">
                <a:avLst/>
              </a:prstGeom>
              <a:noFill/>
            </p:spPr>
            <p:txBody>
              <a:bodyPr wrap="square" rtlCol="0">
                <a:spAutoFit/>
              </a:bodyPr>
              <a:lstStyle/>
              <a:p>
                <a:r>
                  <a:rPr kumimoji="1" lang="en-US" altLang="ja-JP" sz="1100" b="1">
                    <a:latin typeface="Meiryo UI" panose="020B0604030504040204" pitchFamily="50" charset="-128"/>
                    <a:ea typeface="Meiryo UI" panose="020B0604030504040204" pitchFamily="50" charset="-128"/>
                  </a:rPr>
                  <a:t>B</a:t>
                </a:r>
                <a:r>
                  <a:rPr kumimoji="1" lang="ja-JP" altLang="en-US" sz="1100" b="1">
                    <a:latin typeface="Meiryo UI" panose="020B0604030504040204" pitchFamily="50" charset="-128"/>
                    <a:ea typeface="Meiryo UI" panose="020B0604030504040204" pitchFamily="50" charset="-128"/>
                  </a:rPr>
                  <a:t>：遠隔操作で可能な作業シーンの多さ</a:t>
                </a:r>
              </a:p>
            </p:txBody>
          </p:sp>
          <p:cxnSp>
            <p:nvCxnSpPr>
              <p:cNvPr id="73" name="直線矢印コネクタ 72">
                <a:extLst>
                  <a:ext uri="{FF2B5EF4-FFF2-40B4-BE49-F238E27FC236}">
                    <a16:creationId xmlns:a16="http://schemas.microsoft.com/office/drawing/2014/main" id="{9611FA72-37C5-4A73-ACDD-2333B87E07C7}"/>
                  </a:ext>
                </a:extLst>
              </p:cNvPr>
              <p:cNvCxnSpPr>
                <a:cxnSpLocks/>
              </p:cNvCxnSpPr>
              <p:nvPr/>
            </p:nvCxnSpPr>
            <p:spPr>
              <a:xfrm>
                <a:off x="-1434657" y="916391"/>
                <a:ext cx="0" cy="19988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BC723A35-B470-4ECE-A514-1DAEBA269D25}"/>
                  </a:ext>
                </a:extLst>
              </p:cNvPr>
              <p:cNvCxnSpPr/>
              <p:nvPr/>
            </p:nvCxnSpPr>
            <p:spPr>
              <a:xfrm flipH="1">
                <a:off x="-2931842" y="1916012"/>
                <a:ext cx="30288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7" name="直線矢印コネクタ 66">
              <a:extLst>
                <a:ext uri="{FF2B5EF4-FFF2-40B4-BE49-F238E27FC236}">
                  <a16:creationId xmlns:a16="http://schemas.microsoft.com/office/drawing/2014/main" id="{EB6D7205-1874-47F0-9A1C-2BBAED51B254}"/>
                </a:ext>
              </a:extLst>
            </p:cNvPr>
            <p:cNvCxnSpPr/>
            <p:nvPr/>
          </p:nvCxnSpPr>
          <p:spPr>
            <a:xfrm flipH="1">
              <a:off x="4884672" y="2069604"/>
              <a:ext cx="377750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5" name="テキスト ボックス 74">
            <a:extLst>
              <a:ext uri="{FF2B5EF4-FFF2-40B4-BE49-F238E27FC236}">
                <a16:creationId xmlns:a16="http://schemas.microsoft.com/office/drawing/2014/main" id="{02B0EF07-937C-4C0C-8339-2B5B451A40A3}"/>
              </a:ext>
            </a:extLst>
          </p:cNvPr>
          <p:cNvSpPr txBox="1"/>
          <p:nvPr/>
        </p:nvSpPr>
        <p:spPr>
          <a:xfrm>
            <a:off x="174742" y="2921753"/>
            <a:ext cx="1450714" cy="261610"/>
          </a:xfrm>
          <a:prstGeom prst="rect">
            <a:avLst/>
          </a:prstGeom>
          <a:noFill/>
        </p:spPr>
        <p:txBody>
          <a:bodyPr wrap="square" rtlCol="0">
            <a:spAutoFit/>
          </a:bodyPr>
          <a:lstStyle/>
          <a:p>
            <a:r>
              <a:rPr kumimoji="1" lang="ja-JP" altLang="en-US" sz="1100" b="1">
                <a:latin typeface="Meiryo UI" panose="020B0604030504040204" pitchFamily="50" charset="-128"/>
                <a:ea typeface="Meiryo UI" panose="020B0604030504040204" pitchFamily="50" charset="-128"/>
              </a:rPr>
              <a:t>少ない</a:t>
            </a:r>
          </a:p>
        </p:txBody>
      </p:sp>
      <p:sp>
        <p:nvSpPr>
          <p:cNvPr id="76" name="テキスト ボックス 75">
            <a:extLst>
              <a:ext uri="{FF2B5EF4-FFF2-40B4-BE49-F238E27FC236}">
                <a16:creationId xmlns:a16="http://schemas.microsoft.com/office/drawing/2014/main" id="{F067C2B5-F749-4363-8D03-336A95908AEE}"/>
              </a:ext>
            </a:extLst>
          </p:cNvPr>
          <p:cNvSpPr txBox="1"/>
          <p:nvPr/>
        </p:nvSpPr>
        <p:spPr>
          <a:xfrm>
            <a:off x="3896912" y="2875011"/>
            <a:ext cx="475596" cy="261610"/>
          </a:xfrm>
          <a:prstGeom prst="rect">
            <a:avLst/>
          </a:prstGeom>
          <a:noFill/>
        </p:spPr>
        <p:txBody>
          <a:bodyPr wrap="square" rtlCol="0">
            <a:spAutoFit/>
          </a:bodyPr>
          <a:lstStyle/>
          <a:p>
            <a:r>
              <a:rPr lang="ja-JP" altLang="en-US" sz="1100" b="1">
                <a:latin typeface="Meiryo UI" panose="020B0604030504040204" pitchFamily="50" charset="-128"/>
                <a:ea typeface="Meiryo UI" panose="020B0604030504040204" pitchFamily="50" charset="-128"/>
              </a:rPr>
              <a:t>多い</a:t>
            </a:r>
            <a:endParaRPr kumimoji="1" lang="ja-JP" altLang="en-US" sz="1100" b="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FC42EF5F-29D9-4FE1-8208-4DF546225F44}"/>
              </a:ext>
            </a:extLst>
          </p:cNvPr>
          <p:cNvSpPr txBox="1"/>
          <p:nvPr/>
        </p:nvSpPr>
        <p:spPr>
          <a:xfrm>
            <a:off x="2605903" y="3665470"/>
            <a:ext cx="70564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GITAI </a:t>
            </a:r>
            <a:endParaRPr kumimoji="1" lang="ja-JP" altLang="en-US" sz="900">
              <a:latin typeface="Meiryo UI" panose="020B0604030504040204" pitchFamily="50" charset="-128"/>
              <a:ea typeface="Meiryo UI" panose="020B0604030504040204" pitchFamily="50" charset="-128"/>
            </a:endParaRPr>
          </a:p>
        </p:txBody>
      </p:sp>
      <p:sp>
        <p:nvSpPr>
          <p:cNvPr id="78" name="テキスト ボックス 77">
            <a:extLst>
              <a:ext uri="{FF2B5EF4-FFF2-40B4-BE49-F238E27FC236}">
                <a16:creationId xmlns:a16="http://schemas.microsoft.com/office/drawing/2014/main" id="{37DD5DE7-2B08-41D8-BC4D-B04FB6E07745}"/>
              </a:ext>
            </a:extLst>
          </p:cNvPr>
          <p:cNvSpPr txBox="1"/>
          <p:nvPr/>
        </p:nvSpPr>
        <p:spPr>
          <a:xfrm>
            <a:off x="2194223" y="2742313"/>
            <a:ext cx="364202" cy="30777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1400">
                <a:solidFill>
                  <a:srgbClr val="0000FF"/>
                </a:solidFill>
                <a:latin typeface="Meiryo UI" panose="020B0604030504040204" pitchFamily="50" charset="-128"/>
                <a:ea typeface="Meiryo UI" panose="020B0604030504040204" pitchFamily="50" charset="-128"/>
              </a:rPr>
              <a:t>〇</a:t>
            </a:r>
            <a:endParaRPr kumimoji="1" lang="ja-JP" altLang="en-US" sz="1400">
              <a:solidFill>
                <a:srgbClr val="0000FF"/>
              </a:solidFill>
              <a:latin typeface="Meiryo UI" panose="020B0604030504040204" pitchFamily="50" charset="-128"/>
              <a:ea typeface="Meiryo UI" panose="020B0604030504040204" pitchFamily="50" charset="-128"/>
            </a:endParaRPr>
          </a:p>
        </p:txBody>
      </p:sp>
      <p:sp>
        <p:nvSpPr>
          <p:cNvPr id="79" name="正方形/長方形 78">
            <a:extLst>
              <a:ext uri="{FF2B5EF4-FFF2-40B4-BE49-F238E27FC236}">
                <a16:creationId xmlns:a16="http://schemas.microsoft.com/office/drawing/2014/main" id="{0758FCF9-2D11-4769-86C0-E42A9D5077CC}"/>
              </a:ext>
            </a:extLst>
          </p:cNvPr>
          <p:cNvSpPr/>
          <p:nvPr/>
        </p:nvSpPr>
        <p:spPr>
          <a:xfrm>
            <a:off x="2027638" y="2315544"/>
            <a:ext cx="748923" cy="430887"/>
          </a:xfrm>
          <a:prstGeom prst="rect">
            <a:avLst/>
          </a:prstGeom>
        </p:spPr>
        <p:txBody>
          <a:bodyPr wrap="square">
            <a:spAutoFit/>
          </a:bodyPr>
          <a:lstStyle/>
          <a:p>
            <a:pPr lvl="0" eaLnBrk="1" fontAlgn="auto" hangingPunct="1">
              <a:spcBef>
                <a:spcPts val="0"/>
              </a:spcBef>
              <a:spcAft>
                <a:spcPts val="0"/>
              </a:spcAft>
              <a:defRPr/>
            </a:pPr>
            <a:r>
              <a:rPr lang="ja-JP" altLang="en-US" sz="1100">
                <a:solidFill>
                  <a:srgbClr val="0000FF"/>
                </a:solidFill>
                <a:latin typeface="Meiryo UI" panose="020B0604030504040204" pitchFamily="50" charset="-128"/>
                <a:ea typeface="Meiryo UI" panose="020B0604030504040204" pitchFamily="50" charset="-128"/>
              </a:rPr>
              <a:t> 当社</a:t>
            </a:r>
            <a:endParaRPr lang="en-US" altLang="ja-JP" sz="1100">
              <a:solidFill>
                <a:srgbClr val="0000FF"/>
              </a:solidFill>
              <a:latin typeface="Meiryo UI" panose="020B0604030504040204" pitchFamily="50" charset="-128"/>
              <a:ea typeface="Meiryo UI" panose="020B0604030504040204" pitchFamily="50" charset="-128"/>
            </a:endParaRPr>
          </a:p>
          <a:p>
            <a:pPr lvl="0" eaLnBrk="1" fontAlgn="auto" hangingPunct="1">
              <a:spcBef>
                <a:spcPts val="0"/>
              </a:spcBef>
              <a:spcAft>
                <a:spcPts val="0"/>
              </a:spcAft>
              <a:defRPr/>
            </a:pPr>
            <a:r>
              <a:rPr lang="ja-JP" altLang="en-US" sz="1100">
                <a:solidFill>
                  <a:srgbClr val="0000FF"/>
                </a:solidFill>
                <a:latin typeface="Meiryo UI" panose="020B0604030504040204" pitchFamily="50" charset="-128"/>
                <a:ea typeface="Meiryo UI" panose="020B0604030504040204" pitchFamily="50" charset="-128"/>
              </a:rPr>
              <a:t>（現状）</a:t>
            </a:r>
          </a:p>
        </p:txBody>
      </p:sp>
      <p:sp>
        <p:nvSpPr>
          <p:cNvPr id="80" name="テキスト ボックス 79">
            <a:extLst>
              <a:ext uri="{FF2B5EF4-FFF2-40B4-BE49-F238E27FC236}">
                <a16:creationId xmlns:a16="http://schemas.microsoft.com/office/drawing/2014/main" id="{CBE79EDB-D1E1-459F-87D2-38E9083F73CA}"/>
              </a:ext>
            </a:extLst>
          </p:cNvPr>
          <p:cNvSpPr txBox="1"/>
          <p:nvPr/>
        </p:nvSpPr>
        <p:spPr>
          <a:xfrm>
            <a:off x="1709142" y="3804087"/>
            <a:ext cx="705641" cy="430887"/>
          </a:xfrm>
          <a:prstGeom prst="rect">
            <a:avLst/>
          </a:prstGeom>
          <a:noFill/>
        </p:spPr>
        <p:txBody>
          <a:bodyPr wrap="square" rtlCol="0">
            <a:spAutoFit/>
          </a:bodyPr>
          <a:lstStyle/>
          <a:p>
            <a:r>
              <a:rPr lang="ja-JP" altLang="en-US" sz="1100" b="1">
                <a:latin typeface="Meiryo UI" panose="020B0604030504040204" pitchFamily="50" charset="-128"/>
                <a:ea typeface="Meiryo UI" panose="020B0604030504040204" pitchFamily="50" charset="-128"/>
              </a:rPr>
              <a:t>大がかりで複雑</a:t>
            </a:r>
            <a:endParaRPr kumimoji="1" lang="ja-JP" altLang="en-US" sz="1100" b="1">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BE849B52-2842-482B-803D-D0637C3FC1D9}"/>
              </a:ext>
            </a:extLst>
          </p:cNvPr>
          <p:cNvSpPr txBox="1"/>
          <p:nvPr/>
        </p:nvSpPr>
        <p:spPr>
          <a:xfrm>
            <a:off x="1692588" y="1616093"/>
            <a:ext cx="681989" cy="430887"/>
          </a:xfrm>
          <a:prstGeom prst="rect">
            <a:avLst/>
          </a:prstGeom>
          <a:noFill/>
        </p:spPr>
        <p:txBody>
          <a:bodyPr wrap="square" rtlCol="0">
            <a:spAutoFit/>
          </a:bodyPr>
          <a:lstStyle/>
          <a:p>
            <a:r>
              <a:rPr lang="ja-JP" altLang="en-US" sz="1100" b="1">
                <a:latin typeface="Meiryo UI" panose="020B0604030504040204" pitchFamily="50" charset="-128"/>
                <a:ea typeface="Meiryo UI" panose="020B0604030504040204" pitchFamily="50" charset="-128"/>
              </a:rPr>
              <a:t>手軽で</a:t>
            </a:r>
            <a:r>
              <a:rPr kumimoji="1" lang="ja-JP" altLang="en-US" sz="1100" b="1">
                <a:latin typeface="Meiryo UI" panose="020B0604030504040204" pitchFamily="50" charset="-128"/>
                <a:ea typeface="Meiryo UI" panose="020B0604030504040204" pitchFamily="50" charset="-128"/>
              </a:rPr>
              <a:t>シンプル</a:t>
            </a:r>
          </a:p>
        </p:txBody>
      </p:sp>
      <p:sp>
        <p:nvSpPr>
          <p:cNvPr id="82" name="テキスト ボックス 81">
            <a:extLst>
              <a:ext uri="{FF2B5EF4-FFF2-40B4-BE49-F238E27FC236}">
                <a16:creationId xmlns:a16="http://schemas.microsoft.com/office/drawing/2014/main" id="{6DE81CEE-046A-4418-8F70-9FD43C297EC3}"/>
              </a:ext>
            </a:extLst>
          </p:cNvPr>
          <p:cNvSpPr txBox="1"/>
          <p:nvPr/>
        </p:nvSpPr>
        <p:spPr>
          <a:xfrm>
            <a:off x="4447041" y="2921135"/>
            <a:ext cx="940077" cy="261610"/>
          </a:xfrm>
          <a:prstGeom prst="rect">
            <a:avLst/>
          </a:prstGeom>
          <a:noFill/>
        </p:spPr>
        <p:txBody>
          <a:bodyPr wrap="square" rtlCol="0">
            <a:spAutoFit/>
          </a:bodyPr>
          <a:lstStyle/>
          <a:p>
            <a:r>
              <a:rPr kumimoji="1" lang="ja-JP" altLang="en-US" sz="1100" b="1">
                <a:latin typeface="Meiryo UI" panose="020B0604030504040204" pitchFamily="50" charset="-128"/>
                <a:ea typeface="Meiryo UI" panose="020B0604030504040204" pitchFamily="50" charset="-128"/>
              </a:rPr>
              <a:t>少ない</a:t>
            </a:r>
          </a:p>
        </p:txBody>
      </p:sp>
      <p:sp>
        <p:nvSpPr>
          <p:cNvPr id="85" name="テキスト ボックス 84">
            <a:extLst>
              <a:ext uri="{FF2B5EF4-FFF2-40B4-BE49-F238E27FC236}">
                <a16:creationId xmlns:a16="http://schemas.microsoft.com/office/drawing/2014/main" id="{8D72FF5D-C29B-44FF-9B4F-2FEEAB929DD3}"/>
              </a:ext>
            </a:extLst>
          </p:cNvPr>
          <p:cNvSpPr txBox="1"/>
          <p:nvPr/>
        </p:nvSpPr>
        <p:spPr>
          <a:xfrm>
            <a:off x="5749688" y="1352435"/>
            <a:ext cx="1774083" cy="261610"/>
          </a:xfrm>
          <a:prstGeom prst="rect">
            <a:avLst/>
          </a:prstGeom>
          <a:noFill/>
        </p:spPr>
        <p:txBody>
          <a:bodyPr wrap="square" rtlCol="0">
            <a:spAutoFit/>
          </a:bodyPr>
          <a:lstStyle/>
          <a:p>
            <a:r>
              <a:rPr kumimoji="1" lang="en-US" altLang="ja-JP" sz="1100" b="1">
                <a:latin typeface="Meiryo UI" panose="020B0604030504040204" pitchFamily="50" charset="-128"/>
                <a:ea typeface="Meiryo UI" panose="020B0604030504040204" pitchFamily="50" charset="-128"/>
              </a:rPr>
              <a:t>C</a:t>
            </a:r>
            <a:r>
              <a:rPr kumimoji="1" lang="ja-JP" altLang="en-US" sz="1100" b="1">
                <a:latin typeface="Meiryo UI" panose="020B0604030504040204" pitchFamily="50" charset="-128"/>
                <a:ea typeface="Meiryo UI" panose="020B0604030504040204" pitchFamily="50" charset="-128"/>
              </a:rPr>
              <a:t>：段階的な自動化能力</a:t>
            </a:r>
          </a:p>
        </p:txBody>
      </p:sp>
      <p:sp>
        <p:nvSpPr>
          <p:cNvPr id="86" name="テキスト ボックス 85">
            <a:extLst>
              <a:ext uri="{FF2B5EF4-FFF2-40B4-BE49-F238E27FC236}">
                <a16:creationId xmlns:a16="http://schemas.microsoft.com/office/drawing/2014/main" id="{ACECCB61-B4F5-4365-AC86-9E1CB4304C80}"/>
              </a:ext>
            </a:extLst>
          </p:cNvPr>
          <p:cNvSpPr txBox="1"/>
          <p:nvPr/>
        </p:nvSpPr>
        <p:spPr>
          <a:xfrm>
            <a:off x="8184017" y="2915022"/>
            <a:ext cx="866918" cy="261610"/>
          </a:xfrm>
          <a:prstGeom prst="rect">
            <a:avLst/>
          </a:prstGeom>
          <a:noFill/>
        </p:spPr>
        <p:txBody>
          <a:bodyPr wrap="square" rtlCol="0">
            <a:spAutoFit/>
          </a:bodyPr>
          <a:lstStyle/>
          <a:p>
            <a:r>
              <a:rPr lang="ja-JP" altLang="en-US" sz="1100" b="1">
                <a:latin typeface="Meiryo UI" panose="020B0604030504040204" pitchFamily="50" charset="-128"/>
                <a:ea typeface="Meiryo UI" panose="020B0604030504040204" pitchFamily="50" charset="-128"/>
              </a:rPr>
              <a:t>多い</a:t>
            </a:r>
            <a:endParaRPr kumimoji="1" lang="ja-JP" altLang="en-US" sz="1100" b="1">
              <a:latin typeface="Meiryo UI" panose="020B0604030504040204" pitchFamily="50" charset="-128"/>
              <a:ea typeface="Meiryo UI" panose="020B0604030504040204" pitchFamily="50" charset="-128"/>
            </a:endParaRPr>
          </a:p>
        </p:txBody>
      </p:sp>
      <p:sp>
        <p:nvSpPr>
          <p:cNvPr id="90" name="テキスト ボックス 89">
            <a:extLst>
              <a:ext uri="{FF2B5EF4-FFF2-40B4-BE49-F238E27FC236}">
                <a16:creationId xmlns:a16="http://schemas.microsoft.com/office/drawing/2014/main" id="{84E18C2F-2D96-48B9-B090-A647461EB119}"/>
              </a:ext>
            </a:extLst>
          </p:cNvPr>
          <p:cNvSpPr txBox="1"/>
          <p:nvPr/>
        </p:nvSpPr>
        <p:spPr>
          <a:xfrm>
            <a:off x="6108647" y="3926599"/>
            <a:ext cx="554961" cy="261610"/>
          </a:xfrm>
          <a:prstGeom prst="rect">
            <a:avLst/>
          </a:prstGeom>
          <a:noFill/>
        </p:spPr>
        <p:txBody>
          <a:bodyPr wrap="square" rtlCol="0">
            <a:spAutoFit/>
          </a:bodyPr>
          <a:lstStyle/>
          <a:p>
            <a:r>
              <a:rPr lang="ja-JP" altLang="en-US" sz="1100" b="1">
                <a:latin typeface="Meiryo UI" panose="020B0604030504040204" pitchFamily="50" charset="-128"/>
                <a:ea typeface="Meiryo UI" panose="020B0604030504040204" pitchFamily="50" charset="-128"/>
              </a:rPr>
              <a:t>低い</a:t>
            </a:r>
            <a:endParaRPr kumimoji="1" lang="ja-JP" altLang="en-US" sz="1100" b="1">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9215C0EF-C769-4232-B3DC-41E80475986F}"/>
              </a:ext>
            </a:extLst>
          </p:cNvPr>
          <p:cNvSpPr txBox="1"/>
          <p:nvPr/>
        </p:nvSpPr>
        <p:spPr>
          <a:xfrm>
            <a:off x="6160994" y="1571311"/>
            <a:ext cx="829073" cy="261610"/>
          </a:xfrm>
          <a:prstGeom prst="rect">
            <a:avLst/>
          </a:prstGeom>
          <a:noFill/>
        </p:spPr>
        <p:txBody>
          <a:bodyPr wrap="square" rtlCol="0">
            <a:spAutoFit/>
          </a:bodyPr>
          <a:lstStyle/>
          <a:p>
            <a:r>
              <a:rPr kumimoji="1" lang="ja-JP" altLang="en-US" sz="1100" b="1">
                <a:latin typeface="Meiryo UI" panose="020B0604030504040204" pitchFamily="50" charset="-128"/>
                <a:ea typeface="Meiryo UI" panose="020B0604030504040204" pitchFamily="50" charset="-128"/>
              </a:rPr>
              <a:t>高い</a:t>
            </a:r>
          </a:p>
        </p:txBody>
      </p:sp>
      <p:sp>
        <p:nvSpPr>
          <p:cNvPr id="93" name="テキスト ボックス 92">
            <a:extLst>
              <a:ext uri="{FF2B5EF4-FFF2-40B4-BE49-F238E27FC236}">
                <a16:creationId xmlns:a16="http://schemas.microsoft.com/office/drawing/2014/main" id="{EE6A67F7-9691-41BF-8016-285B400D57F4}"/>
              </a:ext>
            </a:extLst>
          </p:cNvPr>
          <p:cNvSpPr txBox="1"/>
          <p:nvPr/>
        </p:nvSpPr>
        <p:spPr>
          <a:xfrm>
            <a:off x="3231232" y="2018384"/>
            <a:ext cx="364202" cy="30777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1400">
                <a:solidFill>
                  <a:srgbClr val="FF0000"/>
                </a:solidFill>
                <a:latin typeface="Meiryo UI" panose="020B0604030504040204" pitchFamily="50" charset="-128"/>
                <a:ea typeface="Meiryo UI" panose="020B0604030504040204" pitchFamily="50" charset="-128"/>
              </a:rPr>
              <a:t>●</a:t>
            </a:r>
          </a:p>
        </p:txBody>
      </p:sp>
      <p:cxnSp>
        <p:nvCxnSpPr>
          <p:cNvPr id="94" name="直線矢印コネクタ 93">
            <a:extLst>
              <a:ext uri="{FF2B5EF4-FFF2-40B4-BE49-F238E27FC236}">
                <a16:creationId xmlns:a16="http://schemas.microsoft.com/office/drawing/2014/main" id="{C035FC42-37A3-4BD2-9541-CF14C5EAEEA0}"/>
              </a:ext>
            </a:extLst>
          </p:cNvPr>
          <p:cNvCxnSpPr>
            <a:cxnSpLocks/>
          </p:cNvCxnSpPr>
          <p:nvPr/>
        </p:nvCxnSpPr>
        <p:spPr bwMode="auto">
          <a:xfrm flipV="1">
            <a:off x="2425238" y="2204056"/>
            <a:ext cx="916986" cy="646989"/>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
        <p:nvSpPr>
          <p:cNvPr id="97" name="テキスト ボックス 96">
            <a:extLst>
              <a:ext uri="{FF2B5EF4-FFF2-40B4-BE49-F238E27FC236}">
                <a16:creationId xmlns:a16="http://schemas.microsoft.com/office/drawing/2014/main" id="{DC1B1F76-286C-4F06-AAFA-538FA0B8C341}"/>
              </a:ext>
            </a:extLst>
          </p:cNvPr>
          <p:cNvSpPr txBox="1"/>
          <p:nvPr/>
        </p:nvSpPr>
        <p:spPr>
          <a:xfrm>
            <a:off x="1367803" y="2782541"/>
            <a:ext cx="554960"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a:t>
            </a:r>
            <a:r>
              <a:rPr lang="en-US" altLang="ja-JP" sz="900">
                <a:latin typeface="Meiryo UI" panose="020B0604030504040204" pitchFamily="50" charset="-128"/>
                <a:ea typeface="Meiryo UI" panose="020B0604030504040204" pitchFamily="50" charset="-128"/>
              </a:rPr>
              <a:t>UGO</a:t>
            </a:r>
            <a:endParaRPr kumimoji="1" lang="ja-JP" altLang="en-US" sz="700">
              <a:latin typeface="Meiryo UI" panose="020B0604030504040204" pitchFamily="50" charset="-128"/>
              <a:ea typeface="Meiryo UI" panose="020B0604030504040204" pitchFamily="50" charset="-128"/>
            </a:endParaRPr>
          </a:p>
        </p:txBody>
      </p:sp>
      <p:sp>
        <p:nvSpPr>
          <p:cNvPr id="102" name="テキスト ボックス 101">
            <a:extLst>
              <a:ext uri="{FF2B5EF4-FFF2-40B4-BE49-F238E27FC236}">
                <a16:creationId xmlns:a16="http://schemas.microsoft.com/office/drawing/2014/main" id="{9995638D-D9AF-4D78-9ECE-C0A78E2A21C3}"/>
              </a:ext>
            </a:extLst>
          </p:cNvPr>
          <p:cNvSpPr txBox="1"/>
          <p:nvPr/>
        </p:nvSpPr>
        <p:spPr>
          <a:xfrm>
            <a:off x="173711" y="1698185"/>
            <a:ext cx="1218603" cy="369332"/>
          </a:xfrm>
          <a:prstGeom prst="rect">
            <a:avLst/>
          </a:prstGeom>
          <a:noFill/>
          <a:ln>
            <a:solidFill>
              <a:schemeClr val="tx1"/>
            </a:solidFill>
          </a:ln>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〇白抜き：現状</a:t>
            </a:r>
            <a:endParaRPr lang="en-US" altLang="ja-JP" sz="900">
              <a:latin typeface="Meiryo UI" panose="020B0604030504040204" pitchFamily="50" charset="-128"/>
              <a:ea typeface="Meiryo UI" panose="020B0604030504040204" pitchFamily="50" charset="-128"/>
            </a:endParaRPr>
          </a:p>
          <a:p>
            <a:r>
              <a:rPr lang="ja-JP" altLang="en-US" sz="900">
                <a:latin typeface="Meiryo UI" panose="020B0604030504040204" pitchFamily="50" charset="-128"/>
                <a:ea typeface="Meiryo UI" panose="020B0604030504040204" pitchFamily="50" charset="-128"/>
              </a:rPr>
              <a:t>●塗りつぶし：開発後</a:t>
            </a:r>
            <a:endParaRPr lang="en-US" altLang="ja-JP" sz="900">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A7B2D59D-DF46-49FA-BAD1-6FE579BCC726}"/>
              </a:ext>
            </a:extLst>
          </p:cNvPr>
          <p:cNvSpPr txBox="1"/>
          <p:nvPr/>
        </p:nvSpPr>
        <p:spPr>
          <a:xfrm>
            <a:off x="1392314" y="1384793"/>
            <a:ext cx="2002000" cy="261610"/>
          </a:xfrm>
          <a:prstGeom prst="rect">
            <a:avLst/>
          </a:prstGeom>
          <a:noFill/>
        </p:spPr>
        <p:txBody>
          <a:bodyPr wrap="square" rtlCol="0">
            <a:spAutoFit/>
          </a:bodyPr>
          <a:lstStyle/>
          <a:p>
            <a:r>
              <a:rPr kumimoji="1" lang="en-US" altLang="ja-JP" sz="1100" b="1">
                <a:latin typeface="Meiryo UI" panose="020B0604030504040204" pitchFamily="50" charset="-128"/>
                <a:ea typeface="Meiryo UI" panose="020B0604030504040204" pitchFamily="50" charset="-128"/>
              </a:rPr>
              <a:t>A</a:t>
            </a:r>
            <a:r>
              <a:rPr kumimoji="1" lang="ja-JP" altLang="en-US" sz="1100" b="1">
                <a:latin typeface="Meiryo UI" panose="020B0604030504040204" pitchFamily="50" charset="-128"/>
                <a:ea typeface="Meiryo UI" panose="020B0604030504040204" pitchFamily="50" charset="-128"/>
              </a:rPr>
              <a:t>：遠隔操作</a:t>
            </a:r>
            <a:r>
              <a:rPr kumimoji="1" lang="en-US" altLang="ja-JP" sz="1100" b="1">
                <a:latin typeface="Meiryo UI" panose="020B0604030504040204" pitchFamily="50" charset="-128"/>
                <a:ea typeface="Meiryo UI" panose="020B0604030504040204" pitchFamily="50" charset="-128"/>
              </a:rPr>
              <a:t>I/F</a:t>
            </a:r>
            <a:r>
              <a:rPr kumimoji="1" lang="ja-JP" altLang="en-US" sz="1100" b="1">
                <a:latin typeface="Meiryo UI" panose="020B0604030504040204" pitchFamily="50" charset="-128"/>
                <a:ea typeface="Meiryo UI" panose="020B0604030504040204" pitchFamily="50" charset="-128"/>
              </a:rPr>
              <a:t>の</a:t>
            </a:r>
            <a:r>
              <a:rPr lang="ja-JP" altLang="en-US" sz="1100" b="1">
                <a:latin typeface="Meiryo UI" panose="020B0604030504040204" pitchFamily="50" charset="-128"/>
                <a:ea typeface="Meiryo UI" panose="020B0604030504040204" pitchFamily="50" charset="-128"/>
              </a:rPr>
              <a:t>シンプルさ</a:t>
            </a:r>
            <a:endParaRPr kumimoji="1" lang="ja-JP" altLang="en-US" sz="1100" b="1">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3B9CAD5B-F557-4927-B6F8-84279C7F852B}"/>
              </a:ext>
            </a:extLst>
          </p:cNvPr>
          <p:cNvSpPr txBox="1"/>
          <p:nvPr/>
        </p:nvSpPr>
        <p:spPr>
          <a:xfrm>
            <a:off x="3228700" y="3229194"/>
            <a:ext cx="67358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kumimoji="1" lang="en-US" altLang="ja-JP" sz="900" err="1">
                <a:latin typeface="Meiryo UI" panose="020B0604030504040204" pitchFamily="50" charset="-128"/>
                <a:ea typeface="Meiryo UI" panose="020B0604030504040204" pitchFamily="50" charset="-128"/>
              </a:rPr>
              <a:t>Sarcos</a:t>
            </a:r>
            <a:endParaRPr kumimoji="1" lang="ja-JP" altLang="en-US" sz="90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3BAF0238-84D2-42C7-850E-A407A1D83838}"/>
              </a:ext>
            </a:extLst>
          </p:cNvPr>
          <p:cNvSpPr txBox="1"/>
          <p:nvPr/>
        </p:nvSpPr>
        <p:spPr>
          <a:xfrm>
            <a:off x="4535337" y="1709013"/>
            <a:ext cx="1218603" cy="369332"/>
          </a:xfrm>
          <a:prstGeom prst="rect">
            <a:avLst/>
          </a:prstGeom>
          <a:noFill/>
          <a:ln>
            <a:solidFill>
              <a:schemeClr val="tx1"/>
            </a:solidFill>
          </a:ln>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〇白抜き：現状</a:t>
            </a:r>
            <a:endParaRPr lang="en-US" altLang="ja-JP" sz="900">
              <a:latin typeface="Meiryo UI" panose="020B0604030504040204" pitchFamily="50" charset="-128"/>
              <a:ea typeface="Meiryo UI" panose="020B0604030504040204" pitchFamily="50" charset="-128"/>
            </a:endParaRPr>
          </a:p>
          <a:p>
            <a:r>
              <a:rPr lang="ja-JP" altLang="en-US" sz="900">
                <a:latin typeface="Meiryo UI" panose="020B0604030504040204" pitchFamily="50" charset="-128"/>
                <a:ea typeface="Meiryo UI" panose="020B0604030504040204" pitchFamily="50" charset="-128"/>
              </a:rPr>
              <a:t>●塗りつぶし：開発後</a:t>
            </a:r>
            <a:endParaRPr lang="en-US" altLang="ja-JP" sz="900">
              <a:latin typeface="Meiryo UI" panose="020B0604030504040204" pitchFamily="50" charset="-128"/>
              <a:ea typeface="Meiryo UI" panose="020B0604030504040204" pitchFamily="50" charset="-128"/>
            </a:endParaRPr>
          </a:p>
        </p:txBody>
      </p:sp>
      <p:cxnSp>
        <p:nvCxnSpPr>
          <p:cNvPr id="134" name="直線矢印コネクタ 133">
            <a:extLst>
              <a:ext uri="{FF2B5EF4-FFF2-40B4-BE49-F238E27FC236}">
                <a16:creationId xmlns:a16="http://schemas.microsoft.com/office/drawing/2014/main" id="{B2B1F0FB-D51A-46F1-A9AE-6CB4BE150899}"/>
              </a:ext>
            </a:extLst>
          </p:cNvPr>
          <p:cNvCxnSpPr>
            <a:cxnSpLocks/>
          </p:cNvCxnSpPr>
          <p:nvPr/>
        </p:nvCxnSpPr>
        <p:spPr>
          <a:xfrm>
            <a:off x="6627906" y="1623672"/>
            <a:ext cx="0" cy="25026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テキスト ボックス 134">
            <a:extLst>
              <a:ext uri="{FF2B5EF4-FFF2-40B4-BE49-F238E27FC236}">
                <a16:creationId xmlns:a16="http://schemas.microsoft.com/office/drawing/2014/main" id="{A76B96A2-0F57-4F27-9DB0-36B93F3E0F7A}"/>
              </a:ext>
            </a:extLst>
          </p:cNvPr>
          <p:cNvSpPr txBox="1"/>
          <p:nvPr/>
        </p:nvSpPr>
        <p:spPr>
          <a:xfrm>
            <a:off x="2566554" y="1782606"/>
            <a:ext cx="829073" cy="43088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1100">
                <a:solidFill>
                  <a:srgbClr val="FF0000"/>
                </a:solidFill>
                <a:latin typeface="Meiryo UI" panose="020B0604030504040204" pitchFamily="50" charset="-128"/>
                <a:ea typeface="Meiryo UI" panose="020B0604030504040204" pitchFamily="50" charset="-128"/>
              </a:rPr>
              <a:t>　当社</a:t>
            </a:r>
            <a:endParaRPr kumimoji="1" lang="en-US" altLang="ja-JP" sz="1100">
              <a:solidFill>
                <a:srgbClr val="FF0000"/>
              </a:solidFill>
              <a:latin typeface="Meiryo UI" panose="020B0604030504040204" pitchFamily="50" charset="-128"/>
              <a:ea typeface="Meiryo UI" panose="020B0604030504040204" pitchFamily="50" charset="-128"/>
            </a:endParaRPr>
          </a:p>
          <a:p>
            <a:r>
              <a:rPr kumimoji="1" lang="ja-JP" altLang="en-US" sz="1100">
                <a:solidFill>
                  <a:srgbClr val="FF0000"/>
                </a:solidFill>
                <a:latin typeface="Meiryo UI" panose="020B0604030504040204" pitchFamily="50" charset="-128"/>
                <a:ea typeface="Meiryo UI" panose="020B0604030504040204" pitchFamily="50" charset="-128"/>
              </a:rPr>
              <a:t>  </a:t>
            </a:r>
            <a:r>
              <a:rPr kumimoji="1" lang="en-US" altLang="ja-JP" sz="1100">
                <a:solidFill>
                  <a:srgbClr val="FF0000"/>
                </a:solidFill>
                <a:latin typeface="Meiryo UI" panose="020B0604030504040204" pitchFamily="50" charset="-128"/>
                <a:ea typeface="Meiryo UI" panose="020B0604030504040204" pitchFamily="50" charset="-128"/>
              </a:rPr>
              <a:t>(</a:t>
            </a:r>
            <a:r>
              <a:rPr kumimoji="1" lang="ja-JP" altLang="en-US" sz="1100">
                <a:solidFill>
                  <a:srgbClr val="FF0000"/>
                </a:solidFill>
                <a:latin typeface="Meiryo UI" panose="020B0604030504040204" pitchFamily="50" charset="-128"/>
                <a:ea typeface="Meiryo UI" panose="020B0604030504040204" pitchFamily="50" charset="-128"/>
              </a:rPr>
              <a:t>開発後</a:t>
            </a:r>
            <a:r>
              <a:rPr kumimoji="1" lang="en-US" altLang="ja-JP" sz="1100">
                <a:solidFill>
                  <a:srgbClr val="FF0000"/>
                </a:solidFill>
                <a:latin typeface="Meiryo UI" panose="020B0604030504040204" pitchFamily="50" charset="-128"/>
                <a:ea typeface="Meiryo UI" panose="020B0604030504040204" pitchFamily="50" charset="-128"/>
              </a:rPr>
              <a:t>)</a:t>
            </a:r>
            <a:endParaRPr kumimoji="1" lang="ja-JP" altLang="en-US" sz="1100">
              <a:solidFill>
                <a:srgbClr val="FF0000"/>
              </a:solidFill>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C0A49A4B-61B5-4401-A7D3-91500BFE4DAE}"/>
              </a:ext>
            </a:extLst>
          </p:cNvPr>
          <p:cNvSpPr txBox="1"/>
          <p:nvPr/>
        </p:nvSpPr>
        <p:spPr>
          <a:xfrm>
            <a:off x="2205262" y="3235939"/>
            <a:ext cx="67358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a:t>
            </a:r>
            <a:r>
              <a:rPr lang="en-US" altLang="ja-JP" sz="900" err="1">
                <a:latin typeface="Meiryo UI" panose="020B0604030504040204" pitchFamily="50" charset="-128"/>
                <a:ea typeface="Meiryo UI" panose="020B0604030504040204" pitchFamily="50" charset="-128"/>
              </a:rPr>
              <a:t>Sarcos</a:t>
            </a:r>
            <a:endParaRPr kumimoji="1" lang="ja-JP" altLang="en-US" sz="700">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33A9FE66-2143-47BD-AAF7-434038DFD2B0}"/>
              </a:ext>
            </a:extLst>
          </p:cNvPr>
          <p:cNvSpPr txBox="1"/>
          <p:nvPr/>
        </p:nvSpPr>
        <p:spPr>
          <a:xfrm>
            <a:off x="1801698" y="3034950"/>
            <a:ext cx="995785"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a:t>
            </a:r>
            <a:r>
              <a:rPr lang="en-US" altLang="ja-JP" sz="900">
                <a:latin typeface="Meiryo UI" panose="020B0604030504040204" pitchFamily="50" charset="-128"/>
                <a:ea typeface="Meiryo UI" panose="020B0604030504040204" pitchFamily="50" charset="-128"/>
              </a:rPr>
              <a:t>Telexistance</a:t>
            </a:r>
            <a:endParaRPr kumimoji="1" lang="ja-JP" altLang="en-US" sz="700">
              <a:latin typeface="Meiryo UI" panose="020B0604030504040204" pitchFamily="50" charset="-128"/>
              <a:ea typeface="Meiryo UI" panose="020B0604030504040204" pitchFamily="50" charset="-128"/>
            </a:endParaRPr>
          </a:p>
        </p:txBody>
      </p:sp>
      <p:sp>
        <p:nvSpPr>
          <p:cNvPr id="138" name="テキスト ボックス 137">
            <a:extLst>
              <a:ext uri="{FF2B5EF4-FFF2-40B4-BE49-F238E27FC236}">
                <a16:creationId xmlns:a16="http://schemas.microsoft.com/office/drawing/2014/main" id="{D618C5A1-894B-4D8B-8E6D-A05FE3536B9F}"/>
              </a:ext>
            </a:extLst>
          </p:cNvPr>
          <p:cNvSpPr txBox="1"/>
          <p:nvPr/>
        </p:nvSpPr>
        <p:spPr>
          <a:xfrm>
            <a:off x="2208889" y="3429239"/>
            <a:ext cx="813043"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MELTIN </a:t>
            </a:r>
            <a:endParaRPr kumimoji="1" lang="ja-JP" altLang="en-US" sz="900">
              <a:latin typeface="Meiryo UI" panose="020B0604030504040204" pitchFamily="50" charset="-128"/>
              <a:ea typeface="Meiryo UI" panose="020B0604030504040204" pitchFamily="50" charset="-128"/>
            </a:endParaRPr>
          </a:p>
        </p:txBody>
      </p:sp>
      <p:sp>
        <p:nvSpPr>
          <p:cNvPr id="140" name="テキスト ボックス 139">
            <a:extLst>
              <a:ext uri="{FF2B5EF4-FFF2-40B4-BE49-F238E27FC236}">
                <a16:creationId xmlns:a16="http://schemas.microsoft.com/office/drawing/2014/main" id="{B67252E2-839C-48F8-9F1B-80ACA3EFE922}"/>
              </a:ext>
            </a:extLst>
          </p:cNvPr>
          <p:cNvSpPr txBox="1"/>
          <p:nvPr/>
        </p:nvSpPr>
        <p:spPr>
          <a:xfrm>
            <a:off x="3528433" y="3661511"/>
            <a:ext cx="628698"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kumimoji="1" lang="en-US" altLang="ja-JP" sz="900">
                <a:latin typeface="Meiryo UI" panose="020B0604030504040204" pitchFamily="50" charset="-128"/>
                <a:ea typeface="Meiryo UI" panose="020B0604030504040204" pitchFamily="50" charset="-128"/>
              </a:rPr>
              <a:t>GITAI</a:t>
            </a:r>
            <a:endParaRPr kumimoji="1" lang="ja-JP" altLang="en-US" sz="900">
              <a:latin typeface="Meiryo UI" panose="020B0604030504040204" pitchFamily="50" charset="-128"/>
              <a:ea typeface="Meiryo UI" panose="020B0604030504040204" pitchFamily="50" charset="-128"/>
            </a:endParaRPr>
          </a:p>
        </p:txBody>
      </p:sp>
      <p:sp>
        <p:nvSpPr>
          <p:cNvPr id="141" name="テキスト ボックス 140">
            <a:extLst>
              <a:ext uri="{FF2B5EF4-FFF2-40B4-BE49-F238E27FC236}">
                <a16:creationId xmlns:a16="http://schemas.microsoft.com/office/drawing/2014/main" id="{4594E0EC-9643-4A4A-BE0D-B3C5C8410CBD}"/>
              </a:ext>
            </a:extLst>
          </p:cNvPr>
          <p:cNvSpPr txBox="1"/>
          <p:nvPr/>
        </p:nvSpPr>
        <p:spPr>
          <a:xfrm>
            <a:off x="3231232" y="3419713"/>
            <a:ext cx="813043"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MELTIN </a:t>
            </a:r>
            <a:endParaRPr kumimoji="1" lang="ja-JP" altLang="en-US" sz="900">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BCF142D0-75B8-45D2-AE14-70269C789E9D}"/>
              </a:ext>
            </a:extLst>
          </p:cNvPr>
          <p:cNvSpPr txBox="1"/>
          <p:nvPr/>
        </p:nvSpPr>
        <p:spPr>
          <a:xfrm>
            <a:off x="3236763" y="3045847"/>
            <a:ext cx="1034257"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Telexistance</a:t>
            </a:r>
            <a:endParaRPr kumimoji="1" lang="ja-JP" altLang="en-US" sz="700">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2ED6AA74-2911-43C2-8166-F5E71EED3A5C}"/>
              </a:ext>
            </a:extLst>
          </p:cNvPr>
          <p:cNvSpPr txBox="1"/>
          <p:nvPr/>
        </p:nvSpPr>
        <p:spPr>
          <a:xfrm>
            <a:off x="1575239" y="2455672"/>
            <a:ext cx="59343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UGO</a:t>
            </a:r>
            <a:endParaRPr kumimoji="1" lang="ja-JP" altLang="en-US" sz="700">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7FE4DF63-F727-4344-93B6-40755E848CFA}"/>
              </a:ext>
            </a:extLst>
          </p:cNvPr>
          <p:cNvSpPr txBox="1"/>
          <p:nvPr/>
        </p:nvSpPr>
        <p:spPr>
          <a:xfrm>
            <a:off x="7468606" y="2289263"/>
            <a:ext cx="1426661" cy="430887"/>
          </a:xfrm>
          <a:prstGeom prst="rect">
            <a:avLst/>
          </a:prstGeom>
          <a:noFill/>
        </p:spPr>
        <p:txBody>
          <a:bodyPr wrap="square" rtlCol="0">
            <a:spAutoFit/>
          </a:bodyPr>
          <a:lstStyle/>
          <a:p>
            <a:r>
              <a:rPr kumimoji="1" lang="en-US" altLang="ja-JP" sz="1100" b="1">
                <a:latin typeface="Meiryo UI" panose="020B0604030504040204" pitchFamily="50" charset="-128"/>
                <a:ea typeface="Meiryo UI" panose="020B0604030504040204" pitchFamily="50" charset="-128"/>
              </a:rPr>
              <a:t>B</a:t>
            </a:r>
            <a:r>
              <a:rPr kumimoji="1" lang="ja-JP" altLang="en-US" sz="1100" b="1">
                <a:latin typeface="Meiryo UI" panose="020B0604030504040204" pitchFamily="50" charset="-128"/>
                <a:ea typeface="Meiryo UI" panose="020B0604030504040204" pitchFamily="50" charset="-128"/>
              </a:rPr>
              <a:t>：遠隔操作で可能な作業シーンの多さ</a:t>
            </a:r>
          </a:p>
        </p:txBody>
      </p:sp>
      <p:sp>
        <p:nvSpPr>
          <p:cNvPr id="145" name="テキスト ボックス 144">
            <a:extLst>
              <a:ext uri="{FF2B5EF4-FFF2-40B4-BE49-F238E27FC236}">
                <a16:creationId xmlns:a16="http://schemas.microsoft.com/office/drawing/2014/main" id="{D01F1740-96F6-4F9C-AC65-17EA4D0B2555}"/>
              </a:ext>
            </a:extLst>
          </p:cNvPr>
          <p:cNvSpPr txBox="1"/>
          <p:nvPr/>
        </p:nvSpPr>
        <p:spPr>
          <a:xfrm>
            <a:off x="6439726" y="2742313"/>
            <a:ext cx="364202" cy="30777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1400">
                <a:solidFill>
                  <a:srgbClr val="0000FF"/>
                </a:solidFill>
                <a:latin typeface="Meiryo UI" panose="020B0604030504040204" pitchFamily="50" charset="-128"/>
                <a:ea typeface="Meiryo UI" panose="020B0604030504040204" pitchFamily="50" charset="-128"/>
              </a:rPr>
              <a:t>〇</a:t>
            </a:r>
            <a:endParaRPr kumimoji="1" lang="ja-JP" altLang="en-US" sz="1400">
              <a:solidFill>
                <a:srgbClr val="0000FF"/>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E3686D6F-A64F-40B4-AF9A-9D2224789916}"/>
              </a:ext>
            </a:extLst>
          </p:cNvPr>
          <p:cNvSpPr/>
          <p:nvPr/>
        </p:nvSpPr>
        <p:spPr>
          <a:xfrm>
            <a:off x="5976981" y="2692089"/>
            <a:ext cx="748923" cy="430887"/>
          </a:xfrm>
          <a:prstGeom prst="rect">
            <a:avLst/>
          </a:prstGeom>
        </p:spPr>
        <p:txBody>
          <a:bodyPr wrap="square">
            <a:spAutoFit/>
          </a:bodyPr>
          <a:lstStyle/>
          <a:p>
            <a:pPr lvl="0" eaLnBrk="1" fontAlgn="auto" hangingPunct="1">
              <a:spcBef>
                <a:spcPts val="0"/>
              </a:spcBef>
              <a:spcAft>
                <a:spcPts val="0"/>
              </a:spcAft>
              <a:defRPr/>
            </a:pPr>
            <a:r>
              <a:rPr lang="ja-JP" altLang="en-US" sz="1100">
                <a:solidFill>
                  <a:srgbClr val="0000FF"/>
                </a:solidFill>
                <a:latin typeface="Meiryo UI" panose="020B0604030504040204" pitchFamily="50" charset="-128"/>
                <a:ea typeface="Meiryo UI" panose="020B0604030504040204" pitchFamily="50" charset="-128"/>
              </a:rPr>
              <a:t> 当社</a:t>
            </a:r>
            <a:endParaRPr lang="en-US" altLang="ja-JP" sz="1100">
              <a:solidFill>
                <a:srgbClr val="0000FF"/>
              </a:solidFill>
              <a:latin typeface="Meiryo UI" panose="020B0604030504040204" pitchFamily="50" charset="-128"/>
              <a:ea typeface="Meiryo UI" panose="020B0604030504040204" pitchFamily="50" charset="-128"/>
            </a:endParaRPr>
          </a:p>
          <a:p>
            <a:pPr lvl="0" eaLnBrk="1" fontAlgn="auto" hangingPunct="1">
              <a:spcBef>
                <a:spcPts val="0"/>
              </a:spcBef>
              <a:spcAft>
                <a:spcPts val="0"/>
              </a:spcAft>
              <a:defRPr/>
            </a:pPr>
            <a:r>
              <a:rPr lang="ja-JP" altLang="en-US" sz="1100">
                <a:solidFill>
                  <a:srgbClr val="0000FF"/>
                </a:solidFill>
                <a:latin typeface="Meiryo UI" panose="020B0604030504040204" pitchFamily="50" charset="-128"/>
                <a:ea typeface="Meiryo UI" panose="020B0604030504040204" pitchFamily="50" charset="-128"/>
              </a:rPr>
              <a:t>（現状）</a:t>
            </a:r>
          </a:p>
        </p:txBody>
      </p:sp>
      <p:sp>
        <p:nvSpPr>
          <p:cNvPr id="147" name="テキスト ボックス 146">
            <a:extLst>
              <a:ext uri="{FF2B5EF4-FFF2-40B4-BE49-F238E27FC236}">
                <a16:creationId xmlns:a16="http://schemas.microsoft.com/office/drawing/2014/main" id="{7A88C116-9694-4EB2-AC72-87CAA81C1C3A}"/>
              </a:ext>
            </a:extLst>
          </p:cNvPr>
          <p:cNvSpPr txBox="1"/>
          <p:nvPr/>
        </p:nvSpPr>
        <p:spPr>
          <a:xfrm>
            <a:off x="7476735" y="2018384"/>
            <a:ext cx="364202" cy="30777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1400">
                <a:solidFill>
                  <a:srgbClr val="FF0000"/>
                </a:solidFill>
                <a:latin typeface="Meiryo UI" panose="020B0604030504040204" pitchFamily="50" charset="-128"/>
                <a:ea typeface="Meiryo UI" panose="020B0604030504040204" pitchFamily="50" charset="-128"/>
              </a:rPr>
              <a:t>●</a:t>
            </a:r>
          </a:p>
        </p:txBody>
      </p:sp>
      <p:cxnSp>
        <p:nvCxnSpPr>
          <p:cNvPr id="148" name="直線矢印コネクタ 147">
            <a:extLst>
              <a:ext uri="{FF2B5EF4-FFF2-40B4-BE49-F238E27FC236}">
                <a16:creationId xmlns:a16="http://schemas.microsoft.com/office/drawing/2014/main" id="{B2A0F9A6-2EA0-4AA5-B888-A6A2A37F8864}"/>
              </a:ext>
            </a:extLst>
          </p:cNvPr>
          <p:cNvCxnSpPr>
            <a:cxnSpLocks/>
          </p:cNvCxnSpPr>
          <p:nvPr/>
        </p:nvCxnSpPr>
        <p:spPr bwMode="auto">
          <a:xfrm flipV="1">
            <a:off x="6670741" y="2204056"/>
            <a:ext cx="916986" cy="646989"/>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
        <p:nvSpPr>
          <p:cNvPr id="149" name="テキスト ボックス 148">
            <a:extLst>
              <a:ext uri="{FF2B5EF4-FFF2-40B4-BE49-F238E27FC236}">
                <a16:creationId xmlns:a16="http://schemas.microsoft.com/office/drawing/2014/main" id="{5C3991C3-8310-49AF-A132-5BF5EC13AF3D}"/>
              </a:ext>
            </a:extLst>
          </p:cNvPr>
          <p:cNvSpPr txBox="1"/>
          <p:nvPr/>
        </p:nvSpPr>
        <p:spPr>
          <a:xfrm>
            <a:off x="6812057" y="1782606"/>
            <a:ext cx="829073" cy="430887"/>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1100">
                <a:solidFill>
                  <a:srgbClr val="FF0000"/>
                </a:solidFill>
                <a:latin typeface="Meiryo UI" panose="020B0604030504040204" pitchFamily="50" charset="-128"/>
                <a:ea typeface="Meiryo UI" panose="020B0604030504040204" pitchFamily="50" charset="-128"/>
              </a:rPr>
              <a:t>　当社</a:t>
            </a:r>
            <a:endParaRPr kumimoji="1" lang="en-US" altLang="ja-JP" sz="1100">
              <a:solidFill>
                <a:srgbClr val="FF0000"/>
              </a:solidFill>
              <a:latin typeface="Meiryo UI" panose="020B0604030504040204" pitchFamily="50" charset="-128"/>
              <a:ea typeface="Meiryo UI" panose="020B0604030504040204" pitchFamily="50" charset="-128"/>
            </a:endParaRPr>
          </a:p>
          <a:p>
            <a:r>
              <a:rPr kumimoji="1" lang="ja-JP" altLang="en-US" sz="1100">
                <a:solidFill>
                  <a:srgbClr val="FF0000"/>
                </a:solidFill>
                <a:latin typeface="Meiryo UI" panose="020B0604030504040204" pitchFamily="50" charset="-128"/>
                <a:ea typeface="Meiryo UI" panose="020B0604030504040204" pitchFamily="50" charset="-128"/>
              </a:rPr>
              <a:t>  </a:t>
            </a:r>
            <a:r>
              <a:rPr kumimoji="1" lang="en-US" altLang="ja-JP" sz="1100">
                <a:solidFill>
                  <a:srgbClr val="FF0000"/>
                </a:solidFill>
                <a:latin typeface="Meiryo UI" panose="020B0604030504040204" pitchFamily="50" charset="-128"/>
                <a:ea typeface="Meiryo UI" panose="020B0604030504040204" pitchFamily="50" charset="-128"/>
              </a:rPr>
              <a:t>(</a:t>
            </a:r>
            <a:r>
              <a:rPr kumimoji="1" lang="ja-JP" altLang="en-US" sz="1100">
                <a:solidFill>
                  <a:srgbClr val="FF0000"/>
                </a:solidFill>
                <a:latin typeface="Meiryo UI" panose="020B0604030504040204" pitchFamily="50" charset="-128"/>
                <a:ea typeface="Meiryo UI" panose="020B0604030504040204" pitchFamily="50" charset="-128"/>
              </a:rPr>
              <a:t>開発後</a:t>
            </a:r>
            <a:r>
              <a:rPr kumimoji="1" lang="en-US" altLang="ja-JP" sz="1100">
                <a:solidFill>
                  <a:srgbClr val="FF0000"/>
                </a:solidFill>
                <a:latin typeface="Meiryo UI" panose="020B0604030504040204" pitchFamily="50" charset="-128"/>
                <a:ea typeface="Meiryo UI" panose="020B0604030504040204" pitchFamily="50" charset="-128"/>
              </a:rPr>
              <a:t>)</a:t>
            </a:r>
            <a:endParaRPr kumimoji="1" lang="ja-JP" altLang="en-US" sz="1100">
              <a:solidFill>
                <a:srgbClr val="FF0000"/>
              </a:solidFill>
              <a:latin typeface="Meiryo UI" panose="020B0604030504040204" pitchFamily="50" charset="-128"/>
              <a:ea typeface="Meiryo UI" panose="020B0604030504040204" pitchFamily="50" charset="-128"/>
            </a:endParaRPr>
          </a:p>
        </p:txBody>
      </p:sp>
      <p:sp>
        <p:nvSpPr>
          <p:cNvPr id="150" name="テキスト ボックス 149">
            <a:extLst>
              <a:ext uri="{FF2B5EF4-FFF2-40B4-BE49-F238E27FC236}">
                <a16:creationId xmlns:a16="http://schemas.microsoft.com/office/drawing/2014/main" id="{CA4ED149-2E50-4923-B44E-82C7AB141B25}"/>
              </a:ext>
            </a:extLst>
          </p:cNvPr>
          <p:cNvSpPr txBox="1"/>
          <p:nvPr/>
        </p:nvSpPr>
        <p:spPr>
          <a:xfrm>
            <a:off x="5616344" y="2589304"/>
            <a:ext cx="554960"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a:t>
            </a:r>
            <a:r>
              <a:rPr lang="en-US" altLang="ja-JP" sz="900">
                <a:latin typeface="Meiryo UI" panose="020B0604030504040204" pitchFamily="50" charset="-128"/>
                <a:ea typeface="Meiryo UI" panose="020B0604030504040204" pitchFamily="50" charset="-128"/>
              </a:rPr>
              <a:t>UGO</a:t>
            </a:r>
            <a:endParaRPr kumimoji="1" lang="ja-JP" altLang="en-US" sz="700">
              <a:latin typeface="Meiryo UI" panose="020B0604030504040204" pitchFamily="50" charset="-128"/>
              <a:ea typeface="Meiryo UI" panose="020B0604030504040204" pitchFamily="50" charset="-128"/>
            </a:endParaRPr>
          </a:p>
        </p:txBody>
      </p:sp>
      <p:sp>
        <p:nvSpPr>
          <p:cNvPr id="151" name="テキスト ボックス 150">
            <a:extLst>
              <a:ext uri="{FF2B5EF4-FFF2-40B4-BE49-F238E27FC236}">
                <a16:creationId xmlns:a16="http://schemas.microsoft.com/office/drawing/2014/main" id="{D6375CCD-3707-4A77-8EFE-C19A3282CC88}"/>
              </a:ext>
            </a:extLst>
          </p:cNvPr>
          <p:cNvSpPr txBox="1"/>
          <p:nvPr/>
        </p:nvSpPr>
        <p:spPr>
          <a:xfrm>
            <a:off x="5966525" y="2333067"/>
            <a:ext cx="59343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UGO</a:t>
            </a:r>
            <a:endParaRPr kumimoji="1" lang="ja-JP" altLang="en-US" sz="700">
              <a:latin typeface="Meiryo UI" panose="020B0604030504040204" pitchFamily="50" charset="-128"/>
              <a:ea typeface="Meiryo UI" panose="020B0604030504040204" pitchFamily="50" charset="-128"/>
            </a:endParaRPr>
          </a:p>
        </p:txBody>
      </p:sp>
      <p:sp>
        <p:nvSpPr>
          <p:cNvPr id="152" name="テキスト ボックス 151">
            <a:extLst>
              <a:ext uri="{FF2B5EF4-FFF2-40B4-BE49-F238E27FC236}">
                <a16:creationId xmlns:a16="http://schemas.microsoft.com/office/drawing/2014/main" id="{71CF00EA-5262-4BD2-A088-433B0D15BCB4}"/>
              </a:ext>
            </a:extLst>
          </p:cNvPr>
          <p:cNvSpPr txBox="1"/>
          <p:nvPr/>
        </p:nvSpPr>
        <p:spPr>
          <a:xfrm>
            <a:off x="6947933" y="3159387"/>
            <a:ext cx="70564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GITAI </a:t>
            </a:r>
            <a:endParaRPr kumimoji="1" lang="ja-JP" altLang="en-US" sz="900">
              <a:latin typeface="Meiryo UI" panose="020B0604030504040204" pitchFamily="50" charset="-128"/>
              <a:ea typeface="Meiryo UI" panose="020B0604030504040204" pitchFamily="50" charset="-128"/>
            </a:endParaRPr>
          </a:p>
        </p:txBody>
      </p:sp>
      <p:sp>
        <p:nvSpPr>
          <p:cNvPr id="153" name="テキスト ボックス 152">
            <a:extLst>
              <a:ext uri="{FF2B5EF4-FFF2-40B4-BE49-F238E27FC236}">
                <a16:creationId xmlns:a16="http://schemas.microsoft.com/office/drawing/2014/main" id="{78A9B588-62B9-45C9-A18D-A0421B094F46}"/>
              </a:ext>
            </a:extLst>
          </p:cNvPr>
          <p:cNvSpPr txBox="1"/>
          <p:nvPr/>
        </p:nvSpPr>
        <p:spPr>
          <a:xfrm>
            <a:off x="6476067" y="3623759"/>
            <a:ext cx="558166" cy="3693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　</a:t>
            </a:r>
            <a:endParaRPr lang="en-US" altLang="ja-JP" sz="900">
              <a:latin typeface="Meiryo UI" panose="020B0604030504040204" pitchFamily="50" charset="-128"/>
              <a:ea typeface="Meiryo UI" panose="020B0604030504040204" pitchFamily="50" charset="-128"/>
            </a:endParaRPr>
          </a:p>
          <a:p>
            <a:r>
              <a:rPr lang="en-US" altLang="ja-JP" sz="900" err="1">
                <a:latin typeface="Meiryo UI" panose="020B0604030504040204" pitchFamily="50" charset="-128"/>
                <a:ea typeface="Meiryo UI" panose="020B0604030504040204" pitchFamily="50" charset="-128"/>
              </a:rPr>
              <a:t>Sarcos</a:t>
            </a:r>
            <a:endParaRPr kumimoji="1" lang="ja-JP" altLang="en-US" sz="700">
              <a:latin typeface="Meiryo UI" panose="020B0604030504040204" pitchFamily="50" charset="-128"/>
              <a:ea typeface="Meiryo UI" panose="020B0604030504040204" pitchFamily="50" charset="-128"/>
            </a:endParaRPr>
          </a:p>
        </p:txBody>
      </p:sp>
      <p:sp>
        <p:nvSpPr>
          <p:cNvPr id="154" name="テキスト ボックス 153">
            <a:extLst>
              <a:ext uri="{FF2B5EF4-FFF2-40B4-BE49-F238E27FC236}">
                <a16:creationId xmlns:a16="http://schemas.microsoft.com/office/drawing/2014/main" id="{A3E20C27-5528-449D-8F12-E43F0E90465E}"/>
              </a:ext>
            </a:extLst>
          </p:cNvPr>
          <p:cNvSpPr txBox="1"/>
          <p:nvPr/>
        </p:nvSpPr>
        <p:spPr>
          <a:xfrm>
            <a:off x="6217801" y="3140968"/>
            <a:ext cx="880369" cy="3693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a:t>
            </a:r>
            <a:endParaRPr lang="en-US" altLang="ja-JP" sz="900">
              <a:latin typeface="Meiryo UI" panose="020B0604030504040204" pitchFamily="50" charset="-128"/>
              <a:ea typeface="Meiryo UI" panose="020B0604030504040204" pitchFamily="50" charset="-128"/>
            </a:endParaRPr>
          </a:p>
          <a:p>
            <a:r>
              <a:rPr lang="en-US" altLang="ja-JP" sz="900">
                <a:latin typeface="Meiryo UI" panose="020B0604030504040204" pitchFamily="50" charset="-128"/>
                <a:ea typeface="Meiryo UI" panose="020B0604030504040204" pitchFamily="50" charset="-128"/>
              </a:rPr>
              <a:t>Telexistance</a:t>
            </a:r>
            <a:endParaRPr kumimoji="1" lang="ja-JP" altLang="en-US" sz="700">
              <a:latin typeface="Meiryo UI" panose="020B0604030504040204" pitchFamily="50" charset="-128"/>
              <a:ea typeface="Meiryo UI" panose="020B0604030504040204" pitchFamily="50" charset="-128"/>
            </a:endParaRPr>
          </a:p>
        </p:txBody>
      </p:sp>
      <p:sp>
        <p:nvSpPr>
          <p:cNvPr id="155" name="テキスト ボックス 154">
            <a:extLst>
              <a:ext uri="{FF2B5EF4-FFF2-40B4-BE49-F238E27FC236}">
                <a16:creationId xmlns:a16="http://schemas.microsoft.com/office/drawing/2014/main" id="{10502C0F-76B5-415E-AC91-067940A1E207}"/>
              </a:ext>
            </a:extLst>
          </p:cNvPr>
          <p:cNvSpPr txBox="1"/>
          <p:nvPr/>
        </p:nvSpPr>
        <p:spPr>
          <a:xfrm>
            <a:off x="6476067" y="3463122"/>
            <a:ext cx="813043"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MELTIN </a:t>
            </a:r>
            <a:endParaRPr kumimoji="1" lang="ja-JP" altLang="en-US" sz="90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5820F0DC-644C-40EF-8B72-49D4DF948608}"/>
              </a:ext>
            </a:extLst>
          </p:cNvPr>
          <p:cNvSpPr txBox="1"/>
          <p:nvPr/>
        </p:nvSpPr>
        <p:spPr>
          <a:xfrm>
            <a:off x="7915903" y="3146407"/>
            <a:ext cx="628698"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kumimoji="1" lang="en-US" altLang="ja-JP" sz="900">
                <a:latin typeface="Meiryo UI" panose="020B0604030504040204" pitchFamily="50" charset="-128"/>
                <a:ea typeface="Meiryo UI" panose="020B0604030504040204" pitchFamily="50" charset="-128"/>
              </a:rPr>
              <a:t>GITAI</a:t>
            </a:r>
            <a:endParaRPr kumimoji="1" lang="ja-JP" altLang="en-US" sz="900">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243D15CE-DBB4-41AA-A8FA-B491A231ED68}"/>
              </a:ext>
            </a:extLst>
          </p:cNvPr>
          <p:cNvSpPr txBox="1"/>
          <p:nvPr/>
        </p:nvSpPr>
        <p:spPr>
          <a:xfrm>
            <a:off x="7510435" y="3650545"/>
            <a:ext cx="673582"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kumimoji="1" lang="en-US" altLang="ja-JP" sz="900" err="1">
                <a:latin typeface="Meiryo UI" panose="020B0604030504040204" pitchFamily="50" charset="-128"/>
                <a:ea typeface="Meiryo UI" panose="020B0604030504040204" pitchFamily="50" charset="-128"/>
              </a:rPr>
              <a:t>Sarcos</a:t>
            </a:r>
            <a:endParaRPr kumimoji="1" lang="ja-JP" altLang="en-US" sz="900">
              <a:latin typeface="Meiryo UI" panose="020B0604030504040204" pitchFamily="50" charset="-128"/>
              <a:ea typeface="Meiryo UI" panose="020B0604030504040204" pitchFamily="50" charset="-128"/>
            </a:endParaRPr>
          </a:p>
        </p:txBody>
      </p:sp>
      <p:sp>
        <p:nvSpPr>
          <p:cNvPr id="159" name="テキスト ボックス 158">
            <a:extLst>
              <a:ext uri="{FF2B5EF4-FFF2-40B4-BE49-F238E27FC236}">
                <a16:creationId xmlns:a16="http://schemas.microsoft.com/office/drawing/2014/main" id="{940C8365-672A-4315-8287-72846E56E3E9}"/>
              </a:ext>
            </a:extLst>
          </p:cNvPr>
          <p:cNvSpPr txBox="1"/>
          <p:nvPr/>
        </p:nvSpPr>
        <p:spPr>
          <a:xfrm>
            <a:off x="7477116" y="3001186"/>
            <a:ext cx="813043"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a:t>
            </a:r>
            <a:r>
              <a:rPr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MELTIN </a:t>
            </a:r>
            <a:endParaRPr kumimoji="1" lang="ja-JP" altLang="en-US" sz="900">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B882A406-08C5-4AAD-9A68-A0054C04481C}"/>
              </a:ext>
            </a:extLst>
          </p:cNvPr>
          <p:cNvSpPr txBox="1"/>
          <p:nvPr/>
        </p:nvSpPr>
        <p:spPr>
          <a:xfrm>
            <a:off x="7470794" y="2671393"/>
            <a:ext cx="1034257" cy="230832"/>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a:lstStyle>
          <a:p>
            <a:r>
              <a:rPr kumimoji="1" lang="ja-JP" altLang="en-US" sz="900">
                <a:latin typeface="Meiryo UI" panose="020B0604030504040204" pitchFamily="50" charset="-128"/>
                <a:ea typeface="Meiryo UI" panose="020B0604030504040204" pitchFamily="50" charset="-128"/>
              </a:rPr>
              <a:t>▲ </a:t>
            </a:r>
            <a:r>
              <a:rPr lang="en-US" altLang="ja-JP" sz="900">
                <a:latin typeface="Meiryo UI" panose="020B0604030504040204" pitchFamily="50" charset="-128"/>
                <a:ea typeface="Meiryo UI" panose="020B0604030504040204" pitchFamily="50" charset="-128"/>
              </a:rPr>
              <a:t>Telexistance</a:t>
            </a:r>
            <a:endParaRPr kumimoji="1" lang="ja-JP" altLang="en-US" sz="7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355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dirty="0"/>
              <a:t>開発戦略</a:t>
            </a:r>
            <a:endParaRPr lang="en-US" altLang="ja-JP" sz="2400" b="1" dirty="0"/>
          </a:p>
          <a:p>
            <a:pPr algn="l">
              <a:lnSpc>
                <a:spcPts val="2000"/>
              </a:lnSpc>
              <a:spcBef>
                <a:spcPts val="0"/>
              </a:spcBef>
            </a:pPr>
            <a:endParaRPr lang="en-US" altLang="ja-JP" sz="2400" b="1" dirty="0"/>
          </a:p>
        </p:txBody>
      </p:sp>
      <p:cxnSp>
        <p:nvCxnSpPr>
          <p:cNvPr id="4" name="直線矢印コネクタ 3">
            <a:extLst>
              <a:ext uri="{FF2B5EF4-FFF2-40B4-BE49-F238E27FC236}">
                <a16:creationId xmlns:a16="http://schemas.microsoft.com/office/drawing/2014/main" id="{E7345356-EC3C-4ED4-981A-381C681F3777}"/>
              </a:ext>
            </a:extLst>
          </p:cNvPr>
          <p:cNvCxnSpPr>
            <a:cxnSpLocks/>
          </p:cNvCxnSpPr>
          <p:nvPr/>
        </p:nvCxnSpPr>
        <p:spPr>
          <a:xfrm flipV="1">
            <a:off x="832009" y="1743249"/>
            <a:ext cx="0" cy="4596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線矢印コネクタ 4">
            <a:extLst>
              <a:ext uri="{FF2B5EF4-FFF2-40B4-BE49-F238E27FC236}">
                <a16:creationId xmlns:a16="http://schemas.microsoft.com/office/drawing/2014/main" id="{A61BCFB7-E64E-49B0-87AA-049A2DA0C3AC}"/>
              </a:ext>
            </a:extLst>
          </p:cNvPr>
          <p:cNvCxnSpPr>
            <a:cxnSpLocks/>
          </p:cNvCxnSpPr>
          <p:nvPr/>
        </p:nvCxnSpPr>
        <p:spPr>
          <a:xfrm flipV="1">
            <a:off x="705372" y="6225065"/>
            <a:ext cx="7992634" cy="47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テキスト ボックス 4">
            <a:extLst>
              <a:ext uri="{FF2B5EF4-FFF2-40B4-BE49-F238E27FC236}">
                <a16:creationId xmlns:a16="http://schemas.microsoft.com/office/drawing/2014/main" id="{9915D2C1-A48B-432B-A9B6-96046F64A79A}"/>
              </a:ext>
            </a:extLst>
          </p:cNvPr>
          <p:cNvSpPr txBox="1"/>
          <p:nvPr/>
        </p:nvSpPr>
        <p:spPr>
          <a:xfrm>
            <a:off x="0" y="1391262"/>
            <a:ext cx="252665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WOW!</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度（顧客価値）</a:t>
            </a:r>
          </a:p>
        </p:txBody>
      </p:sp>
      <p:sp>
        <p:nvSpPr>
          <p:cNvPr id="7" name="テキスト ボックス 6">
            <a:extLst>
              <a:ext uri="{FF2B5EF4-FFF2-40B4-BE49-F238E27FC236}">
                <a16:creationId xmlns:a16="http://schemas.microsoft.com/office/drawing/2014/main" id="{F53BCC92-341A-4613-9CC6-4C57C00A1C3B}"/>
              </a:ext>
            </a:extLst>
          </p:cNvPr>
          <p:cNvSpPr txBox="1"/>
          <p:nvPr/>
        </p:nvSpPr>
        <p:spPr>
          <a:xfrm>
            <a:off x="8368896" y="5879646"/>
            <a:ext cx="646331"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時間</a:t>
            </a:r>
          </a:p>
        </p:txBody>
      </p:sp>
      <p:sp>
        <p:nvSpPr>
          <p:cNvPr id="10" name="矢印: 右 9">
            <a:extLst>
              <a:ext uri="{FF2B5EF4-FFF2-40B4-BE49-F238E27FC236}">
                <a16:creationId xmlns:a16="http://schemas.microsoft.com/office/drawing/2014/main" id="{E91569A5-C5D3-409E-92A3-D60CBAEAFBC1}"/>
              </a:ext>
            </a:extLst>
          </p:cNvPr>
          <p:cNvSpPr/>
          <p:nvPr/>
        </p:nvSpPr>
        <p:spPr>
          <a:xfrm rot="20046693">
            <a:off x="1012080" y="5272227"/>
            <a:ext cx="1832974" cy="4114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 name="スマイル 10">
            <a:extLst>
              <a:ext uri="{FF2B5EF4-FFF2-40B4-BE49-F238E27FC236}">
                <a16:creationId xmlns:a16="http://schemas.microsoft.com/office/drawing/2014/main" id="{EE71F28B-463B-4F1B-AA32-AE00E36ADA61}"/>
              </a:ext>
            </a:extLst>
          </p:cNvPr>
          <p:cNvSpPr/>
          <p:nvPr/>
        </p:nvSpPr>
        <p:spPr>
          <a:xfrm>
            <a:off x="2937456" y="4755878"/>
            <a:ext cx="400050" cy="397598"/>
          </a:xfrm>
          <a:prstGeom prst="smileyFac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 name="テキスト ボックス 10">
            <a:extLst>
              <a:ext uri="{FF2B5EF4-FFF2-40B4-BE49-F238E27FC236}">
                <a16:creationId xmlns:a16="http://schemas.microsoft.com/office/drawing/2014/main" id="{3A7D08E9-7326-42A6-ACC3-9AD62D02C9E9}"/>
              </a:ext>
            </a:extLst>
          </p:cNvPr>
          <p:cNvSpPr txBox="1"/>
          <p:nvPr/>
        </p:nvSpPr>
        <p:spPr>
          <a:xfrm>
            <a:off x="2722143" y="4417324"/>
            <a:ext cx="830677"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WOW!</a:t>
            </a:r>
            <a:endPar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矢印: 右 15">
            <a:extLst>
              <a:ext uri="{FF2B5EF4-FFF2-40B4-BE49-F238E27FC236}">
                <a16:creationId xmlns:a16="http://schemas.microsoft.com/office/drawing/2014/main" id="{F7B0E776-12CD-48B2-B5CE-5C3B897CBFC7}"/>
              </a:ext>
            </a:extLst>
          </p:cNvPr>
          <p:cNvSpPr/>
          <p:nvPr/>
        </p:nvSpPr>
        <p:spPr>
          <a:xfrm rot="19872677">
            <a:off x="3408723" y="4137335"/>
            <a:ext cx="1872564" cy="4114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7" name="スマイル 16">
            <a:extLst>
              <a:ext uri="{FF2B5EF4-FFF2-40B4-BE49-F238E27FC236}">
                <a16:creationId xmlns:a16="http://schemas.microsoft.com/office/drawing/2014/main" id="{DE3698F9-570E-4D11-9436-366A916A6FBE}"/>
              </a:ext>
            </a:extLst>
          </p:cNvPr>
          <p:cNvSpPr/>
          <p:nvPr/>
        </p:nvSpPr>
        <p:spPr>
          <a:xfrm>
            <a:off x="5254497" y="3563337"/>
            <a:ext cx="400050" cy="397598"/>
          </a:xfrm>
          <a:prstGeom prst="smileyFac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8" name="テキスト ボックス 15">
            <a:extLst>
              <a:ext uri="{FF2B5EF4-FFF2-40B4-BE49-F238E27FC236}">
                <a16:creationId xmlns:a16="http://schemas.microsoft.com/office/drawing/2014/main" id="{7F625AAE-92A9-4346-8D44-4A53E8CE2E70}"/>
              </a:ext>
            </a:extLst>
          </p:cNvPr>
          <p:cNvSpPr txBox="1"/>
          <p:nvPr/>
        </p:nvSpPr>
        <p:spPr>
          <a:xfrm>
            <a:off x="5039184" y="3224783"/>
            <a:ext cx="830677"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WOW!</a:t>
            </a:r>
            <a:endPar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9" name="矢印: 右 18">
            <a:extLst>
              <a:ext uri="{FF2B5EF4-FFF2-40B4-BE49-F238E27FC236}">
                <a16:creationId xmlns:a16="http://schemas.microsoft.com/office/drawing/2014/main" id="{BBFDC9A8-2C84-4C0B-A934-98D1CCB57FB5}"/>
              </a:ext>
            </a:extLst>
          </p:cNvPr>
          <p:cNvSpPr/>
          <p:nvPr/>
        </p:nvSpPr>
        <p:spPr>
          <a:xfrm rot="19934849">
            <a:off x="5892975" y="2964512"/>
            <a:ext cx="994410" cy="4114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 name="スマイル 19">
            <a:extLst>
              <a:ext uri="{FF2B5EF4-FFF2-40B4-BE49-F238E27FC236}">
                <a16:creationId xmlns:a16="http://schemas.microsoft.com/office/drawing/2014/main" id="{BF0D3602-CD4B-4AE4-B454-3F67E63743BF}"/>
              </a:ext>
            </a:extLst>
          </p:cNvPr>
          <p:cNvSpPr>
            <a:spLocks noChangeAspect="1"/>
          </p:cNvSpPr>
          <p:nvPr/>
        </p:nvSpPr>
        <p:spPr>
          <a:xfrm>
            <a:off x="6968689" y="2183426"/>
            <a:ext cx="1000125" cy="993995"/>
          </a:xfrm>
          <a:prstGeom prst="smileyFac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 name="テキスト ボックス 18">
            <a:extLst>
              <a:ext uri="{FF2B5EF4-FFF2-40B4-BE49-F238E27FC236}">
                <a16:creationId xmlns:a16="http://schemas.microsoft.com/office/drawing/2014/main" id="{DC9B9FB0-62CC-4C0A-8A5E-5C35E56AEF85}"/>
              </a:ext>
            </a:extLst>
          </p:cNvPr>
          <p:cNvSpPr txBox="1"/>
          <p:nvPr/>
        </p:nvSpPr>
        <p:spPr>
          <a:xfrm>
            <a:off x="8009555" y="2529505"/>
            <a:ext cx="1151277"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WOW!</a:t>
            </a:r>
            <a:endParaRPr kumimoji="1" lang="ja-JP" altLang="en-US" sz="2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楕円 23">
            <a:extLst>
              <a:ext uri="{FF2B5EF4-FFF2-40B4-BE49-F238E27FC236}">
                <a16:creationId xmlns:a16="http://schemas.microsoft.com/office/drawing/2014/main" id="{DF9C2BD7-65A4-408A-B097-D2FFD7A88D95}"/>
              </a:ext>
            </a:extLst>
          </p:cNvPr>
          <p:cNvSpPr/>
          <p:nvPr/>
        </p:nvSpPr>
        <p:spPr>
          <a:xfrm>
            <a:off x="661467" y="5830724"/>
            <a:ext cx="369332" cy="3693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5" name="テキスト ボックス 24">
            <a:extLst>
              <a:ext uri="{FF2B5EF4-FFF2-40B4-BE49-F238E27FC236}">
                <a16:creationId xmlns:a16="http://schemas.microsoft.com/office/drawing/2014/main" id="{820BE268-94A7-4668-8090-C629C4A504E9}"/>
              </a:ext>
            </a:extLst>
          </p:cNvPr>
          <p:cNvSpPr txBox="1"/>
          <p:nvPr/>
        </p:nvSpPr>
        <p:spPr>
          <a:xfrm>
            <a:off x="154078" y="5015849"/>
            <a:ext cx="1515948"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solidFill>
                  <a:prstClr val="black"/>
                </a:solidFill>
                <a:latin typeface="+mn-ea"/>
              </a:rPr>
              <a:t>遠隔操作の</a:t>
            </a:r>
            <a:br>
              <a:rPr kumimoji="1" lang="en-US" altLang="ja-JP" sz="1600">
                <a:solidFill>
                  <a:prstClr val="black"/>
                </a:solidFill>
                <a:latin typeface="+mn-ea"/>
              </a:rPr>
            </a:br>
            <a:r>
              <a:rPr lang="ja-JP" altLang="en-US" sz="1600" b="0" i="0" u="none" strike="noStrike" kern="1200" cap="none" spc="0" normalizeH="0" baseline="0" noProof="0">
                <a:ln>
                  <a:noFill/>
                </a:ln>
                <a:solidFill>
                  <a:prstClr val="black"/>
                </a:solidFill>
                <a:effectLst/>
                <a:uLnTx/>
                <a:uFillTx/>
                <a:latin typeface="+mn-ea"/>
                <a:cs typeface="+mn-cs"/>
              </a:rPr>
              <a:t>要素技術確立</a:t>
            </a:r>
            <a:endParaRPr kumimoji="1" lang="ja-JP" altLang="en-US" sz="1600" b="0" i="0" u="none" strike="noStrike" kern="1200" cap="none" spc="0" normalizeH="0" baseline="0" noProof="0">
              <a:ln>
                <a:noFill/>
              </a:ln>
              <a:solidFill>
                <a:prstClr val="black"/>
              </a:solidFill>
              <a:effectLst/>
              <a:uLnTx/>
              <a:uFillTx/>
              <a:latin typeface="+mn-ea"/>
              <a:cs typeface="+mn-cs"/>
            </a:endParaRPr>
          </a:p>
        </p:txBody>
      </p:sp>
      <p:sp>
        <p:nvSpPr>
          <p:cNvPr id="29" name="テキスト ボックス 28">
            <a:extLst>
              <a:ext uri="{FF2B5EF4-FFF2-40B4-BE49-F238E27FC236}">
                <a16:creationId xmlns:a16="http://schemas.microsoft.com/office/drawing/2014/main" id="{C506039D-E621-4275-B8F2-A0517420EAE2}"/>
              </a:ext>
            </a:extLst>
          </p:cNvPr>
          <p:cNvSpPr txBox="1"/>
          <p:nvPr/>
        </p:nvSpPr>
        <p:spPr>
          <a:xfrm>
            <a:off x="7250954" y="6285241"/>
            <a:ext cx="986167"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2040</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年</a:t>
            </a:r>
          </a:p>
        </p:txBody>
      </p:sp>
      <p:sp>
        <p:nvSpPr>
          <p:cNvPr id="31" name="正方形/長方形 30">
            <a:extLst>
              <a:ext uri="{FF2B5EF4-FFF2-40B4-BE49-F238E27FC236}">
                <a16:creationId xmlns:a16="http://schemas.microsoft.com/office/drawing/2014/main" id="{18042A14-23C4-41D8-B383-F8E16F5D5DE4}"/>
              </a:ext>
            </a:extLst>
          </p:cNvPr>
          <p:cNvSpPr/>
          <p:nvPr/>
        </p:nvSpPr>
        <p:spPr>
          <a:xfrm>
            <a:off x="6835251" y="3523202"/>
            <a:ext cx="2125034" cy="361424"/>
          </a:xfrm>
          <a:prstGeom prst="rect">
            <a:avLst/>
          </a:prstGeom>
          <a:solidFill>
            <a:srgbClr val="1B4B7D"/>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algn="ctr"/>
            <a:r>
              <a:rPr lang="ja-JP" altLang="en-US" sz="1400" b="1" dirty="0">
                <a:solidFill>
                  <a:srgbClr val="FFFFFF"/>
                </a:solidFill>
                <a:latin typeface="+mn-ea"/>
              </a:rPr>
              <a:t>ヒトデジタルツインの実現</a:t>
            </a:r>
          </a:p>
        </p:txBody>
      </p:sp>
      <p:sp>
        <p:nvSpPr>
          <p:cNvPr id="32" name="正方形/長方形 31">
            <a:extLst>
              <a:ext uri="{FF2B5EF4-FFF2-40B4-BE49-F238E27FC236}">
                <a16:creationId xmlns:a16="http://schemas.microsoft.com/office/drawing/2014/main" id="{3CDDC3D5-0DC9-42D1-9B5F-9A5BCCE3DE87}"/>
              </a:ext>
            </a:extLst>
          </p:cNvPr>
          <p:cNvSpPr/>
          <p:nvPr/>
        </p:nvSpPr>
        <p:spPr>
          <a:xfrm>
            <a:off x="6835250" y="3880725"/>
            <a:ext cx="2125035" cy="1967889"/>
          </a:xfrm>
          <a:prstGeom prst="rect">
            <a:avLst/>
          </a:prstGeom>
          <a:solidFill>
            <a:srgbClr val="FFFFFF"/>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ヒトデジタルツイン技術の確立（人の外面・内面情報の記録・再現・編集技術の確立）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人と機械・周囲環境とのインタラクションデジタルツイン技術の確立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ヒトの周囲環境（空間、自然、機械など）の記録・再現・編集技術の確立</a:t>
            </a:r>
            <a:endParaRPr lang="en-US" altLang="ja-JP" sz="1200" dirty="0">
              <a:solidFill>
                <a:srgbClr val="000000"/>
              </a:solidFill>
              <a:latin typeface="+mn-ea"/>
            </a:endParaRPr>
          </a:p>
        </p:txBody>
      </p:sp>
      <p:sp>
        <p:nvSpPr>
          <p:cNvPr id="33" name="テキスト ボックス 32">
            <a:extLst>
              <a:ext uri="{FF2B5EF4-FFF2-40B4-BE49-F238E27FC236}">
                <a16:creationId xmlns:a16="http://schemas.microsoft.com/office/drawing/2014/main" id="{D766BC77-71BE-4355-A3ED-C1CD835E44DF}"/>
              </a:ext>
            </a:extLst>
          </p:cNvPr>
          <p:cNvSpPr txBox="1"/>
          <p:nvPr/>
        </p:nvSpPr>
        <p:spPr>
          <a:xfrm>
            <a:off x="442401" y="6322550"/>
            <a:ext cx="986167"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2023</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年</a:t>
            </a:r>
          </a:p>
        </p:txBody>
      </p:sp>
      <p:sp>
        <p:nvSpPr>
          <p:cNvPr id="34" name="テキスト ボックス 33">
            <a:extLst>
              <a:ext uri="{FF2B5EF4-FFF2-40B4-BE49-F238E27FC236}">
                <a16:creationId xmlns:a16="http://schemas.microsoft.com/office/drawing/2014/main" id="{48C4CD21-CD41-4537-B302-19709512AE70}"/>
              </a:ext>
            </a:extLst>
          </p:cNvPr>
          <p:cNvSpPr txBox="1"/>
          <p:nvPr/>
        </p:nvSpPr>
        <p:spPr>
          <a:xfrm>
            <a:off x="2697228" y="6305074"/>
            <a:ext cx="986167"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2030</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a:t>
            </a:r>
          </a:p>
        </p:txBody>
      </p:sp>
      <p:sp>
        <p:nvSpPr>
          <p:cNvPr id="36" name="テキスト ボックス 35">
            <a:extLst>
              <a:ext uri="{FF2B5EF4-FFF2-40B4-BE49-F238E27FC236}">
                <a16:creationId xmlns:a16="http://schemas.microsoft.com/office/drawing/2014/main" id="{2A2EB118-D5E6-4917-B6EF-77CBAA530D24}"/>
              </a:ext>
            </a:extLst>
          </p:cNvPr>
          <p:cNvSpPr txBox="1"/>
          <p:nvPr/>
        </p:nvSpPr>
        <p:spPr>
          <a:xfrm>
            <a:off x="5187410" y="6295346"/>
            <a:ext cx="986167"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2035</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a:t>
            </a:r>
          </a:p>
        </p:txBody>
      </p:sp>
      <p:sp>
        <p:nvSpPr>
          <p:cNvPr id="37" name="正方形/長方形 36">
            <a:extLst>
              <a:ext uri="{FF2B5EF4-FFF2-40B4-BE49-F238E27FC236}">
                <a16:creationId xmlns:a16="http://schemas.microsoft.com/office/drawing/2014/main" id="{B691BE3B-665C-46A7-BA1A-89309E5CB100}"/>
              </a:ext>
            </a:extLst>
          </p:cNvPr>
          <p:cNvSpPr/>
          <p:nvPr/>
        </p:nvSpPr>
        <p:spPr>
          <a:xfrm>
            <a:off x="173515" y="3047551"/>
            <a:ext cx="2357450" cy="490313"/>
          </a:xfrm>
          <a:prstGeom prst="rect">
            <a:avLst/>
          </a:prstGeom>
          <a:solidFill>
            <a:schemeClr val="tx2">
              <a:lumMod val="60000"/>
              <a:lumOff val="40000"/>
            </a:schemeClr>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algn="ctr"/>
            <a:r>
              <a:rPr lang="ja-JP" altLang="en-US" sz="1400" b="1" dirty="0">
                <a:solidFill>
                  <a:srgbClr val="FFFFFF"/>
                </a:solidFill>
                <a:latin typeface="+mn-ea"/>
              </a:rPr>
              <a:t>遠隔操作技術の高度化</a:t>
            </a:r>
            <a:endParaRPr lang="en-US" altLang="ja-JP" sz="1400" b="1" dirty="0">
              <a:solidFill>
                <a:srgbClr val="FFFFFF"/>
              </a:solidFill>
              <a:latin typeface="+mn-ea"/>
            </a:endParaRPr>
          </a:p>
        </p:txBody>
      </p:sp>
      <p:sp>
        <p:nvSpPr>
          <p:cNvPr id="38" name="正方形/長方形 37">
            <a:extLst>
              <a:ext uri="{FF2B5EF4-FFF2-40B4-BE49-F238E27FC236}">
                <a16:creationId xmlns:a16="http://schemas.microsoft.com/office/drawing/2014/main" id="{5E5016C6-1202-42AA-88D2-4B1EC88AB146}"/>
              </a:ext>
            </a:extLst>
          </p:cNvPr>
          <p:cNvSpPr/>
          <p:nvPr/>
        </p:nvSpPr>
        <p:spPr>
          <a:xfrm>
            <a:off x="183714" y="3537865"/>
            <a:ext cx="2347251" cy="1230392"/>
          </a:xfrm>
          <a:prstGeom prst="rect">
            <a:avLst/>
          </a:prstGeom>
          <a:solidFill>
            <a:srgbClr val="FFFFFF"/>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人の認知特性を利用した操作</a:t>
            </a:r>
            <a:r>
              <a:rPr lang="en-US" altLang="ja-JP" sz="1200" dirty="0">
                <a:solidFill>
                  <a:srgbClr val="000000"/>
                </a:solidFill>
                <a:latin typeface="+mn-ea"/>
              </a:rPr>
              <a:t>I/F</a:t>
            </a:r>
            <a:r>
              <a:rPr lang="ja-JP" altLang="en-US" sz="1200" dirty="0">
                <a:solidFill>
                  <a:srgbClr val="000000"/>
                </a:solidFill>
                <a:latin typeface="+mn-ea"/>
              </a:rPr>
              <a:t>技術の確立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段階的な自動化技術の確立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複数種の生体信号の統合処理技術と生体信号をベースとした感覚刺激制御技術の開発</a:t>
            </a:r>
          </a:p>
        </p:txBody>
      </p:sp>
      <p:sp>
        <p:nvSpPr>
          <p:cNvPr id="39" name="Rectangle 32">
            <a:extLst>
              <a:ext uri="{FF2B5EF4-FFF2-40B4-BE49-F238E27FC236}">
                <a16:creationId xmlns:a16="http://schemas.microsoft.com/office/drawing/2014/main" id="{8A4B6B08-4736-4052-B477-1ABED4E6B98B}"/>
              </a:ext>
            </a:extLst>
          </p:cNvPr>
          <p:cNvSpPr/>
          <p:nvPr/>
        </p:nvSpPr>
        <p:spPr>
          <a:xfrm>
            <a:off x="5106073" y="1294144"/>
            <a:ext cx="3909154" cy="855701"/>
          </a:xfrm>
          <a:prstGeom prst="rect">
            <a:avLst/>
          </a:prstGeom>
          <a:noFill/>
          <a:ln>
            <a:noFill/>
          </a:ln>
        </p:spPr>
        <p:txBody>
          <a:bodyPr wrap="none" rtlCol="0" anchor="ctr">
            <a:noAutofit/>
          </a:bodyPr>
          <a:lstStyle/>
          <a:p>
            <a:r>
              <a:rPr lang="ja-JP" altLang="en-US" sz="1600" b="1" dirty="0">
                <a:latin typeface="+mn-ea"/>
              </a:rPr>
              <a:t>＜目指す未来社会の姿＞</a:t>
            </a:r>
            <a:endParaRPr lang="en-US" altLang="ja-JP" sz="1600" b="1" dirty="0">
              <a:latin typeface="+mn-ea"/>
            </a:endParaRPr>
          </a:p>
          <a:p>
            <a:pPr algn="ctr"/>
            <a:r>
              <a:rPr lang="ja-JP" altLang="en-US" sz="1600" dirty="0">
                <a:solidFill>
                  <a:srgbClr val="0000FF"/>
                </a:solidFill>
                <a:latin typeface="+mn-ea"/>
              </a:rPr>
              <a:t>“現実世界”における制約の超越が実現した社会</a:t>
            </a:r>
            <a:endParaRPr lang="en-US" altLang="ja-JP" sz="1600" dirty="0">
              <a:solidFill>
                <a:srgbClr val="0000FF"/>
              </a:solidFill>
              <a:latin typeface="+mn-ea"/>
            </a:endParaRPr>
          </a:p>
          <a:p>
            <a:pPr algn="ctr"/>
            <a:r>
              <a:rPr lang="ja-JP" altLang="en-US" sz="1600" dirty="0">
                <a:solidFill>
                  <a:srgbClr val="0000FF"/>
                </a:solidFill>
                <a:latin typeface="+mn-ea"/>
              </a:rPr>
              <a:t>まるで現実のような“仮想世界”が実現した社会</a:t>
            </a:r>
          </a:p>
        </p:txBody>
      </p:sp>
      <p:sp>
        <p:nvSpPr>
          <p:cNvPr id="41" name="Rectangle 33">
            <a:extLst>
              <a:ext uri="{FF2B5EF4-FFF2-40B4-BE49-F238E27FC236}">
                <a16:creationId xmlns:a16="http://schemas.microsoft.com/office/drawing/2014/main" id="{FA3BF4CF-4B8A-44BB-9C85-340283CADDCB}"/>
              </a:ext>
            </a:extLst>
          </p:cNvPr>
          <p:cNvSpPr/>
          <p:nvPr/>
        </p:nvSpPr>
        <p:spPr>
          <a:xfrm>
            <a:off x="1977170" y="5335911"/>
            <a:ext cx="4190178" cy="782472"/>
          </a:xfrm>
          <a:prstGeom prst="rect">
            <a:avLst/>
          </a:prstGeom>
          <a:noFill/>
          <a:ln>
            <a:noFill/>
          </a:ln>
        </p:spPr>
        <p:txBody>
          <a:bodyPr wrap="none" rtlCol="0" anchor="ctr">
            <a:noAutofit/>
          </a:bodyPr>
          <a:lstStyle/>
          <a:p>
            <a:pPr algn="ctr"/>
            <a:r>
              <a:rPr lang="ja-JP" altLang="en-US" sz="1600" dirty="0">
                <a:solidFill>
                  <a:srgbClr val="0000FF"/>
                </a:solidFill>
                <a:latin typeface="+mn-ea"/>
              </a:rPr>
              <a:t>労働集約型産業がリモート化された社会</a:t>
            </a:r>
            <a:endParaRPr lang="en-US" altLang="ja-JP" sz="1600" dirty="0">
              <a:solidFill>
                <a:srgbClr val="0000FF"/>
              </a:solidFill>
              <a:latin typeface="+mn-ea"/>
            </a:endParaRPr>
          </a:p>
          <a:p>
            <a:pPr algn="ctr"/>
            <a:r>
              <a:rPr lang="ja-JP" altLang="en-US" sz="1600" dirty="0">
                <a:solidFill>
                  <a:srgbClr val="0000FF"/>
                </a:solidFill>
                <a:latin typeface="+mn-ea"/>
              </a:rPr>
              <a:t>（遠隔操作サービス市場が成長期へ）</a:t>
            </a:r>
            <a:endParaRPr lang="en-US" altLang="ja-JP" sz="1600" dirty="0">
              <a:solidFill>
                <a:srgbClr val="0000FF"/>
              </a:solidFill>
              <a:latin typeface="+mn-ea"/>
            </a:endParaRPr>
          </a:p>
        </p:txBody>
      </p:sp>
      <p:sp>
        <p:nvSpPr>
          <p:cNvPr id="43" name="正方形/長方形 42">
            <a:extLst>
              <a:ext uri="{FF2B5EF4-FFF2-40B4-BE49-F238E27FC236}">
                <a16:creationId xmlns:a16="http://schemas.microsoft.com/office/drawing/2014/main" id="{2178C760-C09F-464C-8FB3-4BED91EB8C7D}"/>
              </a:ext>
            </a:extLst>
          </p:cNvPr>
          <p:cNvSpPr/>
          <p:nvPr/>
        </p:nvSpPr>
        <p:spPr>
          <a:xfrm>
            <a:off x="2689790" y="1847424"/>
            <a:ext cx="2357450" cy="356033"/>
          </a:xfrm>
          <a:prstGeom prst="rect">
            <a:avLst/>
          </a:prstGeom>
          <a:solidFill>
            <a:schemeClr val="accent5">
              <a:lumMod val="75000"/>
            </a:schemeClr>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algn="ctr"/>
            <a:r>
              <a:rPr lang="ja-JP" altLang="en-US" sz="1400" b="1" dirty="0">
                <a:solidFill>
                  <a:srgbClr val="FFFFFF"/>
                </a:solidFill>
                <a:latin typeface="+mn-ea"/>
              </a:rPr>
              <a:t>全感覚への拡張</a:t>
            </a:r>
            <a:endParaRPr lang="en-US" altLang="ja-JP" sz="1400" b="1" dirty="0">
              <a:solidFill>
                <a:srgbClr val="FFFFFF"/>
              </a:solidFill>
              <a:latin typeface="+mn-ea"/>
            </a:endParaRPr>
          </a:p>
        </p:txBody>
      </p:sp>
      <p:sp>
        <p:nvSpPr>
          <p:cNvPr id="44" name="正方形/長方形 43">
            <a:extLst>
              <a:ext uri="{FF2B5EF4-FFF2-40B4-BE49-F238E27FC236}">
                <a16:creationId xmlns:a16="http://schemas.microsoft.com/office/drawing/2014/main" id="{7C9F68B7-DBE1-4814-A67E-1A895885FD3C}"/>
              </a:ext>
            </a:extLst>
          </p:cNvPr>
          <p:cNvSpPr/>
          <p:nvPr/>
        </p:nvSpPr>
        <p:spPr>
          <a:xfrm>
            <a:off x="2701331" y="2213276"/>
            <a:ext cx="2347251" cy="1476137"/>
          </a:xfrm>
          <a:prstGeom prst="rect">
            <a:avLst/>
          </a:prstGeom>
          <a:solidFill>
            <a:srgbClr val="FFFFFF"/>
          </a:solidFill>
          <a:ln w="12700" cap="flat" cmpd="sng" algn="ctr">
            <a:solidFill>
              <a:srgbClr val="1B4B7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53975" rIns="36000" bIns="53975" numCol="1" spcCol="0" rtlCol="0" fromWordArt="0" anchor="ctr" anchorCtr="0" forceAA="0" compatLnSpc="1">
            <a:prstTxWarp prst="textNoShape">
              <a:avLst/>
            </a:prstTxWarp>
            <a:noAutofit/>
          </a:bodyPr>
          <a:lstStyle/>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操作</a:t>
            </a:r>
            <a:r>
              <a:rPr lang="en-US" altLang="ja-JP" sz="1200" dirty="0">
                <a:solidFill>
                  <a:srgbClr val="000000"/>
                </a:solidFill>
                <a:latin typeface="+mn-ea"/>
              </a:rPr>
              <a:t>I/F</a:t>
            </a:r>
            <a:r>
              <a:rPr lang="ja-JP" altLang="en-US" sz="1200" dirty="0">
                <a:solidFill>
                  <a:srgbClr val="000000"/>
                </a:solidFill>
                <a:latin typeface="+mn-ea"/>
              </a:rPr>
              <a:t>の標準化</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未知作業の段階的自動化技術の確立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感覚資源制御技術の全感覚への拡張の確立</a:t>
            </a:r>
            <a:endParaRPr lang="en-US" altLang="ja-JP" sz="1200" dirty="0">
              <a:solidFill>
                <a:srgbClr val="000000"/>
              </a:solidFill>
              <a:latin typeface="+mn-ea"/>
            </a:endParaRPr>
          </a:p>
          <a:p>
            <a:pPr marL="180975" indent="-180975">
              <a:spcAft>
                <a:spcPts val="200"/>
              </a:spcAft>
              <a:buClr>
                <a:srgbClr val="5A5A5A"/>
              </a:buClr>
              <a:buSzPct val="100000"/>
              <a:buFont typeface="Wingdings" panose="05000000000000000000" pitchFamily="2" charset="2"/>
              <a:buChar char="n"/>
            </a:pPr>
            <a:r>
              <a:rPr lang="ja-JP" altLang="en-US" sz="1200" dirty="0">
                <a:solidFill>
                  <a:srgbClr val="000000"/>
                </a:solidFill>
                <a:latin typeface="+mn-ea"/>
              </a:rPr>
              <a:t>労働集約型産業以外への事業展開（ブレインテック事業等）</a:t>
            </a:r>
            <a:endParaRPr lang="en-US" altLang="ja-JP" sz="1200" dirty="0">
              <a:solidFill>
                <a:srgbClr val="000000"/>
              </a:solidFill>
              <a:latin typeface="+mn-ea"/>
            </a:endParaRPr>
          </a:p>
        </p:txBody>
      </p:sp>
      <p:sp>
        <p:nvSpPr>
          <p:cNvPr id="45" name="Rectangle 33">
            <a:extLst>
              <a:ext uri="{FF2B5EF4-FFF2-40B4-BE49-F238E27FC236}">
                <a16:creationId xmlns:a16="http://schemas.microsoft.com/office/drawing/2014/main" id="{E664CD37-7C12-40F8-ADE9-BB8F40CC18E3}"/>
              </a:ext>
            </a:extLst>
          </p:cNvPr>
          <p:cNvSpPr/>
          <p:nvPr/>
        </p:nvSpPr>
        <p:spPr>
          <a:xfrm>
            <a:off x="56815" y="2729422"/>
            <a:ext cx="973984" cy="293760"/>
          </a:xfrm>
          <a:prstGeom prst="rect">
            <a:avLst/>
          </a:prstGeom>
          <a:noFill/>
          <a:ln>
            <a:noFill/>
          </a:ln>
        </p:spPr>
        <p:txBody>
          <a:bodyPr wrap="none" rtlCol="0" anchor="ctr">
            <a:noAutofit/>
          </a:bodyPr>
          <a:lstStyle/>
          <a:p>
            <a:pPr algn="ctr"/>
            <a:r>
              <a:rPr lang="en-US" altLang="ja-JP" sz="1600">
                <a:latin typeface="+mn-ea"/>
              </a:rPr>
              <a:t>STEP1</a:t>
            </a:r>
          </a:p>
        </p:txBody>
      </p:sp>
      <p:sp>
        <p:nvSpPr>
          <p:cNvPr id="46" name="Rectangle 33">
            <a:extLst>
              <a:ext uri="{FF2B5EF4-FFF2-40B4-BE49-F238E27FC236}">
                <a16:creationId xmlns:a16="http://schemas.microsoft.com/office/drawing/2014/main" id="{E25B8047-9090-48E4-8621-CB882A928AA5}"/>
              </a:ext>
            </a:extLst>
          </p:cNvPr>
          <p:cNvSpPr/>
          <p:nvPr/>
        </p:nvSpPr>
        <p:spPr>
          <a:xfrm>
            <a:off x="2551527" y="1543066"/>
            <a:ext cx="973984" cy="293760"/>
          </a:xfrm>
          <a:prstGeom prst="rect">
            <a:avLst/>
          </a:prstGeom>
          <a:noFill/>
          <a:ln>
            <a:noFill/>
          </a:ln>
        </p:spPr>
        <p:txBody>
          <a:bodyPr wrap="none" rtlCol="0" anchor="ctr">
            <a:noAutofit/>
          </a:bodyPr>
          <a:lstStyle/>
          <a:p>
            <a:pPr algn="ctr"/>
            <a:r>
              <a:rPr lang="en-US" altLang="ja-JP" sz="1600">
                <a:latin typeface="+mn-ea"/>
              </a:rPr>
              <a:t>STEP2</a:t>
            </a:r>
          </a:p>
        </p:txBody>
      </p:sp>
      <p:sp>
        <p:nvSpPr>
          <p:cNvPr id="47" name="Rectangle 33">
            <a:extLst>
              <a:ext uri="{FF2B5EF4-FFF2-40B4-BE49-F238E27FC236}">
                <a16:creationId xmlns:a16="http://schemas.microsoft.com/office/drawing/2014/main" id="{3EE8E89A-9279-467F-B3E8-62ACF4249944}"/>
              </a:ext>
            </a:extLst>
          </p:cNvPr>
          <p:cNvSpPr/>
          <p:nvPr/>
        </p:nvSpPr>
        <p:spPr>
          <a:xfrm>
            <a:off x="6677401" y="3204433"/>
            <a:ext cx="973984" cy="293760"/>
          </a:xfrm>
          <a:prstGeom prst="rect">
            <a:avLst/>
          </a:prstGeom>
          <a:noFill/>
          <a:ln>
            <a:noFill/>
          </a:ln>
        </p:spPr>
        <p:txBody>
          <a:bodyPr wrap="none" rtlCol="0" anchor="ctr">
            <a:noAutofit/>
          </a:bodyPr>
          <a:lstStyle/>
          <a:p>
            <a:pPr algn="ctr"/>
            <a:r>
              <a:rPr lang="en-US" altLang="ja-JP" sz="1600">
                <a:latin typeface="+mn-ea"/>
              </a:rPr>
              <a:t>STEP3</a:t>
            </a:r>
          </a:p>
        </p:txBody>
      </p:sp>
      <p:sp>
        <p:nvSpPr>
          <p:cNvPr id="48" name="Rectangle 33">
            <a:extLst>
              <a:ext uri="{FF2B5EF4-FFF2-40B4-BE49-F238E27FC236}">
                <a16:creationId xmlns:a16="http://schemas.microsoft.com/office/drawing/2014/main" id="{0AA391AC-FDBE-4339-AFDD-880AB9BC2D28}"/>
              </a:ext>
            </a:extLst>
          </p:cNvPr>
          <p:cNvSpPr/>
          <p:nvPr/>
        </p:nvSpPr>
        <p:spPr>
          <a:xfrm>
            <a:off x="4888053" y="4181810"/>
            <a:ext cx="2027817" cy="1132212"/>
          </a:xfrm>
          <a:prstGeom prst="rect">
            <a:avLst/>
          </a:prstGeom>
          <a:noFill/>
          <a:ln>
            <a:noFill/>
          </a:ln>
        </p:spPr>
        <p:txBody>
          <a:bodyPr wrap="none" rtlCol="0" anchor="ctr">
            <a:noAutofit/>
          </a:bodyPr>
          <a:lstStyle/>
          <a:p>
            <a:r>
              <a:rPr lang="ja-JP" altLang="en-US" sz="1600" dirty="0">
                <a:solidFill>
                  <a:srgbClr val="0000FF"/>
                </a:solidFill>
                <a:latin typeface="+mn-ea"/>
              </a:rPr>
              <a:t>周囲環境（機械や</a:t>
            </a:r>
            <a:endParaRPr lang="en-US" altLang="ja-JP" sz="1600" dirty="0">
              <a:solidFill>
                <a:srgbClr val="0000FF"/>
              </a:solidFill>
              <a:latin typeface="+mn-ea"/>
            </a:endParaRPr>
          </a:p>
          <a:p>
            <a:r>
              <a:rPr lang="ja-JP" altLang="en-US" sz="1600" dirty="0">
                <a:solidFill>
                  <a:srgbClr val="0000FF"/>
                </a:solidFill>
                <a:latin typeface="+mn-ea"/>
              </a:rPr>
              <a:t>感覚刺激）が個人に</a:t>
            </a:r>
            <a:endParaRPr lang="en-US" altLang="ja-JP" sz="1600" dirty="0">
              <a:solidFill>
                <a:srgbClr val="0000FF"/>
              </a:solidFill>
              <a:latin typeface="+mn-ea"/>
            </a:endParaRPr>
          </a:p>
          <a:p>
            <a:r>
              <a:rPr lang="ja-JP" altLang="en-US" sz="1600" dirty="0">
                <a:solidFill>
                  <a:srgbClr val="0000FF"/>
                </a:solidFill>
                <a:latin typeface="+mn-ea"/>
              </a:rPr>
              <a:t>カスタマイズ・</a:t>
            </a:r>
            <a:endParaRPr lang="en-US" altLang="ja-JP" sz="1600" dirty="0">
              <a:solidFill>
                <a:srgbClr val="0000FF"/>
              </a:solidFill>
              <a:latin typeface="+mn-ea"/>
            </a:endParaRPr>
          </a:p>
          <a:p>
            <a:r>
              <a:rPr lang="ja-JP" altLang="en-US" sz="1600" dirty="0">
                <a:solidFill>
                  <a:srgbClr val="0000FF"/>
                </a:solidFill>
                <a:latin typeface="+mn-ea"/>
              </a:rPr>
              <a:t>最適化された社会</a:t>
            </a:r>
            <a:endParaRPr lang="en-US" altLang="ja-JP" sz="1600" dirty="0">
              <a:solidFill>
                <a:srgbClr val="0000FF"/>
              </a:solidFill>
              <a:latin typeface="+mn-ea"/>
            </a:endParaRPr>
          </a:p>
        </p:txBody>
      </p:sp>
      <p:cxnSp>
        <p:nvCxnSpPr>
          <p:cNvPr id="49" name="直線コネクタ 48">
            <a:extLst>
              <a:ext uri="{FF2B5EF4-FFF2-40B4-BE49-F238E27FC236}">
                <a16:creationId xmlns:a16="http://schemas.microsoft.com/office/drawing/2014/main" id="{70389E02-79FF-4300-A53B-96027AF1A44B}"/>
              </a:ext>
            </a:extLst>
          </p:cNvPr>
          <p:cNvCxnSpPr>
            <a:endCxn id="38" idx="2"/>
          </p:cNvCxnSpPr>
          <p:nvPr/>
        </p:nvCxnSpPr>
        <p:spPr>
          <a:xfrm flipH="1" flipV="1">
            <a:off x="1357340" y="4768257"/>
            <a:ext cx="571227" cy="558269"/>
          </a:xfrm>
          <a:prstGeom prst="line">
            <a:avLst/>
          </a:prstGeom>
          <a:ln w="12700">
            <a:solidFill>
              <a:srgbClr val="1B4B7D"/>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69D4D15-E371-448E-AEF1-E0A0BC371C6C}"/>
              </a:ext>
            </a:extLst>
          </p:cNvPr>
          <p:cNvCxnSpPr>
            <a:cxnSpLocks/>
            <a:endCxn id="44" idx="2"/>
          </p:cNvCxnSpPr>
          <p:nvPr/>
        </p:nvCxnSpPr>
        <p:spPr>
          <a:xfrm flipH="1" flipV="1">
            <a:off x="3874957" y="3689413"/>
            <a:ext cx="463952" cy="463648"/>
          </a:xfrm>
          <a:prstGeom prst="line">
            <a:avLst/>
          </a:prstGeom>
          <a:ln w="12700">
            <a:solidFill>
              <a:srgbClr val="1B4B7D"/>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4124890-CAB0-4E68-B37E-2BBB297810D7}"/>
              </a:ext>
            </a:extLst>
          </p:cNvPr>
          <p:cNvCxnSpPr>
            <a:cxnSpLocks/>
          </p:cNvCxnSpPr>
          <p:nvPr/>
        </p:nvCxnSpPr>
        <p:spPr>
          <a:xfrm flipH="1" flipV="1">
            <a:off x="6390180" y="3330696"/>
            <a:ext cx="445072" cy="753011"/>
          </a:xfrm>
          <a:prstGeom prst="line">
            <a:avLst/>
          </a:prstGeom>
          <a:ln w="12700">
            <a:solidFill>
              <a:srgbClr val="1B4B7D"/>
            </a:solidFill>
          </a:ln>
        </p:spPr>
        <p:style>
          <a:lnRef idx="1">
            <a:schemeClr val="accent1"/>
          </a:lnRef>
          <a:fillRef idx="0">
            <a:schemeClr val="accent1"/>
          </a:fillRef>
          <a:effectRef idx="0">
            <a:schemeClr val="accent1"/>
          </a:effectRef>
          <a:fontRef idx="minor">
            <a:schemeClr val="tx1"/>
          </a:fontRef>
        </p:style>
      </p:cxnSp>
      <p:sp>
        <p:nvSpPr>
          <p:cNvPr id="40" name="Text Box 25">
            <a:extLst>
              <a:ext uri="{FF2B5EF4-FFF2-40B4-BE49-F238E27FC236}">
                <a16:creationId xmlns:a16="http://schemas.microsoft.com/office/drawing/2014/main" id="{22C1B252-FA3F-4F44-A9DA-256F4EB1FFF4}"/>
              </a:ext>
            </a:extLst>
          </p:cNvPr>
          <p:cNvSpPr txBox="1">
            <a:spLocks noChangeArrowheads="1"/>
          </p:cNvSpPr>
          <p:nvPr/>
        </p:nvSpPr>
        <p:spPr bwMode="auto">
          <a:xfrm>
            <a:off x="80211" y="784858"/>
            <a:ext cx="8636001" cy="349702"/>
          </a:xfrm>
          <a:prstGeom prst="rect">
            <a:avLst/>
          </a:prstGeom>
          <a:noFill/>
          <a:ln w="9525">
            <a:noFill/>
            <a:miter lim="800000"/>
            <a:headEnd/>
            <a:tailEnd/>
          </a:ln>
        </p:spPr>
        <p:txBody>
          <a:bodyPr wrap="square" lIns="72000" tIns="36000" rIns="72000" bIns="36000">
            <a:spAutoFit/>
          </a:bodyPr>
          <a:lstStyle/>
          <a:p>
            <a:pPr marL="85725" indent="-85725">
              <a:spcBef>
                <a:spcPts val="600"/>
              </a:spcBef>
            </a:pPr>
            <a:r>
              <a:rPr lang="en-US" altLang="ja-JP" b="1" dirty="0">
                <a:latin typeface="Meiryo UI" panose="020B0604030504040204" pitchFamily="50" charset="-128"/>
                <a:ea typeface="Meiryo UI" panose="020B0604030504040204" pitchFamily="50" charset="-128"/>
              </a:rPr>
              <a:t>(0) </a:t>
            </a:r>
            <a:r>
              <a:rPr lang="ja-JP" altLang="en-US" b="1" dirty="0">
                <a:latin typeface="Meiryo UI" panose="020B0604030504040204" pitchFamily="50" charset="-128"/>
                <a:ea typeface="Meiryo UI" panose="020B0604030504040204" pitchFamily="50" charset="-128"/>
              </a:rPr>
              <a:t>本開発で目指す未来社会の姿の実現に向けたロードマップ</a:t>
            </a:r>
            <a:endParaRPr lang="en-US" altLang="ja-JP"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89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a:t>開発戦略</a:t>
            </a:r>
            <a:endParaRPr lang="en-US" altLang="ja-JP" sz="2400" b="1"/>
          </a:p>
          <a:p>
            <a:pPr algn="l">
              <a:lnSpc>
                <a:spcPts val="2000"/>
              </a:lnSpc>
              <a:spcBef>
                <a:spcPts val="0"/>
              </a:spcBef>
            </a:pPr>
            <a:endParaRPr lang="en-US" altLang="ja-JP" sz="2400" b="1"/>
          </a:p>
        </p:txBody>
      </p:sp>
      <p:sp>
        <p:nvSpPr>
          <p:cNvPr id="8" name="Text Box 25">
            <a:extLst>
              <a:ext uri="{FF2B5EF4-FFF2-40B4-BE49-F238E27FC236}">
                <a16:creationId xmlns:a16="http://schemas.microsoft.com/office/drawing/2014/main" id="{C97B7DEC-0578-4D4E-83D0-145775F81C16}"/>
              </a:ext>
            </a:extLst>
          </p:cNvPr>
          <p:cNvSpPr txBox="1">
            <a:spLocks noChangeArrowheads="1"/>
          </p:cNvSpPr>
          <p:nvPr/>
        </p:nvSpPr>
        <p:spPr bwMode="auto">
          <a:xfrm>
            <a:off x="208800" y="779346"/>
            <a:ext cx="8811375" cy="6151290"/>
          </a:xfrm>
          <a:prstGeom prst="rect">
            <a:avLst/>
          </a:prstGeom>
          <a:noFill/>
          <a:ln w="9525">
            <a:noFill/>
            <a:miter lim="800000"/>
            <a:headEnd/>
            <a:tailEnd/>
          </a:ln>
        </p:spPr>
        <p:txBody>
          <a:bodyPr wrap="square" lIns="72000" tIns="36000" rIns="72000" bIns="36000">
            <a:spAutoFit/>
          </a:bodyPr>
          <a:lstStyle/>
          <a:p>
            <a:pPr>
              <a:spcBef>
                <a:spcPts val="600"/>
              </a:spcBef>
            </a:pPr>
            <a:r>
              <a:rPr lang="en-US" altLang="ja-JP" b="1" u="sng" dirty="0">
                <a:latin typeface="Meiryo UI" panose="020B0604030504040204" pitchFamily="50" charset="-128"/>
                <a:ea typeface="Meiryo UI" panose="020B0604030504040204" pitchFamily="50" charset="-128"/>
              </a:rPr>
              <a:t>(1)</a:t>
            </a:r>
            <a:r>
              <a:rPr lang="ja-JP" altLang="en-US" b="1" u="sng" dirty="0">
                <a:latin typeface="Meiryo UI" panose="020B0604030504040204" pitchFamily="50" charset="-128"/>
                <a:ea typeface="Meiryo UI" panose="020B0604030504040204" pitchFamily="50" charset="-128"/>
              </a:rPr>
              <a:t>想定顧客と提供する価値（補足</a:t>
            </a:r>
            <a:r>
              <a:rPr lang="en-US" altLang="ja-JP" b="1" u="sng" dirty="0">
                <a:latin typeface="Meiryo UI" panose="020B0604030504040204" pitchFamily="50" charset="-128"/>
                <a:ea typeface="Meiryo UI" panose="020B0604030504040204" pitchFamily="50" charset="-128"/>
              </a:rPr>
              <a:t>4 STP</a:t>
            </a:r>
            <a:r>
              <a:rPr lang="ja-JP" altLang="en-US" b="1" u="sng" dirty="0">
                <a:latin typeface="Meiryo UI" panose="020B0604030504040204" pitchFamily="50" charset="-128"/>
                <a:ea typeface="Meiryo UI" panose="020B0604030504040204" pitchFamily="50" charset="-128"/>
              </a:rPr>
              <a:t>分析参照）</a:t>
            </a:r>
            <a:endParaRPr lang="en-US" altLang="ja-JP" b="1"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遠隔操作サービス市場の中で、当社保有技術の強みが活かせ、将来的に持続的な競争優位性の構築可能性があり、市場の魅力度（規模、成長性、収益性）の点から以下の想定顧客を設定。想定顧客のニーズ分析から、提供価値を以下に設定</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想定顧客</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次顧客：小売業者、サービス業者、物流業者、製造業者、インフラ企業</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次顧客：各事業者の労働者</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提供価値</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次顧客：低い導入コスト（導入期間含）、段階的な自動化による省人化</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次顧客：現地作業と同等の遠隔作業性、いつでも・どこでも遠隔就労が可能</a:t>
            </a:r>
            <a:endParaRPr lang="en-US" altLang="ja-JP" dirty="0">
              <a:latin typeface="Meiryo UI" panose="020B0604030504040204" pitchFamily="50" charset="-128"/>
              <a:ea typeface="Meiryo UI" panose="020B0604030504040204" pitchFamily="50" charset="-128"/>
            </a:endParaRPr>
          </a:p>
          <a:p>
            <a:pPr>
              <a:spcBef>
                <a:spcPts val="600"/>
              </a:spcBef>
            </a:pPr>
            <a:r>
              <a:rPr lang="en-US" altLang="ja-JP" b="1" u="sng" dirty="0">
                <a:latin typeface="Meiryo UI" panose="020B0604030504040204" pitchFamily="50" charset="-128"/>
                <a:ea typeface="Meiryo UI" panose="020B0604030504040204" pitchFamily="50" charset="-128"/>
              </a:rPr>
              <a:t>(2)</a:t>
            </a:r>
            <a:r>
              <a:rPr lang="ja-JP" altLang="en-US" b="1" u="sng" dirty="0">
                <a:latin typeface="Meiryo UI" panose="020B0604030504040204" pitchFamily="50" charset="-128"/>
                <a:ea typeface="Meiryo UI" panose="020B0604030504040204" pitchFamily="50" charset="-128"/>
              </a:rPr>
              <a:t>開発戦略（補足</a:t>
            </a:r>
            <a:r>
              <a:rPr lang="en-US" altLang="ja-JP" b="1" u="sng" dirty="0">
                <a:latin typeface="Meiryo UI" panose="020B0604030504040204" pitchFamily="50" charset="-128"/>
                <a:ea typeface="Meiryo UI" panose="020B0604030504040204" pitchFamily="50" charset="-128"/>
              </a:rPr>
              <a:t>3 </a:t>
            </a:r>
            <a:r>
              <a:rPr lang="ja-JP" altLang="en-US" b="1" u="sng" dirty="0">
                <a:latin typeface="Meiryo UI" panose="020B0604030504040204" pitchFamily="50" charset="-128"/>
                <a:ea typeface="Meiryo UI" panose="020B0604030504040204" pitchFamily="50" charset="-128"/>
              </a:rPr>
              <a:t>クロス</a:t>
            </a:r>
            <a:r>
              <a:rPr lang="en-US" altLang="ja-JP" b="1" u="sng" dirty="0">
                <a:latin typeface="Meiryo UI" panose="020B0604030504040204" pitchFamily="50" charset="-128"/>
                <a:ea typeface="Meiryo UI" panose="020B0604030504040204" pitchFamily="50" charset="-128"/>
              </a:rPr>
              <a:t>SWOT</a:t>
            </a:r>
            <a:r>
              <a:rPr lang="ja-JP" altLang="en-US" b="1" u="sng" dirty="0">
                <a:latin typeface="Meiryo UI" panose="020B0604030504040204" pitchFamily="50" charset="-128"/>
                <a:ea typeface="Meiryo UI" panose="020B0604030504040204" pitchFamily="50" charset="-128"/>
              </a:rPr>
              <a:t>分析参照）</a:t>
            </a:r>
            <a:endParaRPr lang="en-US" altLang="ja-JP" b="1" u="sng" dirty="0">
              <a:latin typeface="Meiryo UI" panose="020B0604030504040204" pitchFamily="50" charset="-128"/>
              <a:ea typeface="Meiryo UI" panose="020B0604030504040204" pitchFamily="50" charset="-128"/>
            </a:endParaRPr>
          </a:p>
          <a:p>
            <a:pPr marL="87313" indent="-87313">
              <a:spcBef>
                <a:spcPts val="600"/>
              </a:spcBef>
            </a:pPr>
            <a:r>
              <a:rPr lang="ja-JP" altLang="en-US" dirty="0">
                <a:latin typeface="Meiryo UI" panose="020B0604030504040204" pitchFamily="50" charset="-128"/>
                <a:ea typeface="Meiryo UI" panose="020B0604030504040204" pitchFamily="50" charset="-128"/>
              </a:rPr>
              <a:t>・事業的に先行し、かつ開発リソースで勝る競合他社に対して、当社としては差別化戦略をとる。具体的には、</a:t>
            </a:r>
            <a:r>
              <a:rPr lang="ja-JP" altLang="en-US" b="1" dirty="0">
                <a:latin typeface="Meiryo UI" panose="020B0604030504040204" pitchFamily="50" charset="-128"/>
                <a:ea typeface="Meiryo UI" panose="020B0604030504040204" pitchFamily="50" charset="-128"/>
              </a:rPr>
              <a:t>現時点で差別化技術となっている人の認知特性を利用した操作</a:t>
            </a:r>
            <a:r>
              <a:rPr lang="en-US" altLang="ja-JP" b="1" dirty="0">
                <a:latin typeface="Meiryo UI" panose="020B0604030504040204" pitchFamily="50" charset="-128"/>
                <a:ea typeface="Meiryo UI" panose="020B0604030504040204" pitchFamily="50" charset="-128"/>
              </a:rPr>
              <a:t>I/F</a:t>
            </a:r>
            <a:r>
              <a:rPr lang="ja-JP" altLang="en-US" b="1" dirty="0">
                <a:latin typeface="Meiryo UI" panose="020B0604030504040204" pitchFamily="50" charset="-128"/>
                <a:ea typeface="Meiryo UI" panose="020B0604030504040204" pitchFamily="50" charset="-128"/>
              </a:rPr>
              <a:t>技術と段階的な自動化技術に開発リソースを集中し、特別な装置を必要とせずに、低コストと省人化、高い遠隔作業性を実現することで、当社の持続的な競争優位性を構築する</a:t>
            </a:r>
            <a:r>
              <a:rPr lang="ja-JP" altLang="en-US" dirty="0">
                <a:latin typeface="Meiryo UI" panose="020B0604030504040204" pitchFamily="50" charset="-128"/>
                <a:ea typeface="Meiryo UI" panose="020B0604030504040204" pitchFamily="50" charset="-128"/>
              </a:rPr>
              <a:t>ことを目指す</a:t>
            </a:r>
            <a:endParaRPr lang="en-US" altLang="ja-JP" dirty="0">
              <a:latin typeface="Meiryo UI" panose="020B0604030504040204" pitchFamily="50" charset="-128"/>
              <a:ea typeface="Meiryo UI" panose="020B0604030504040204" pitchFamily="50" charset="-128"/>
            </a:endParaRPr>
          </a:p>
          <a:p>
            <a:pPr marL="87313" indent="-87313">
              <a:spcBef>
                <a:spcPts val="600"/>
              </a:spcBef>
            </a:pPr>
            <a:r>
              <a:rPr lang="ja-JP" altLang="en-US" dirty="0">
                <a:latin typeface="Meiryo UI" panose="020B0604030504040204" pitchFamily="50" charset="-128"/>
                <a:ea typeface="Meiryo UI" panose="020B0604030504040204" pitchFamily="50" charset="-128"/>
              </a:rPr>
              <a:t>・当社保有技術の強みが活かせる想定顧客に対して、技術提案だけに留まらない、</a:t>
            </a:r>
            <a:r>
              <a:rPr lang="ja-JP" altLang="en-US" b="1" dirty="0">
                <a:latin typeface="Meiryo UI" panose="020B0604030504040204" pitchFamily="50" charset="-128"/>
                <a:ea typeface="Meiryo UI" panose="020B0604030504040204" pitchFamily="50" charset="-128"/>
              </a:rPr>
              <a:t>顧客価値を生み出す遠隔操作ソリューションの検討・提案を行う</a:t>
            </a:r>
            <a:r>
              <a:rPr lang="ja-JP" altLang="en-US" dirty="0">
                <a:latin typeface="Meiryo UI" panose="020B0604030504040204" pitchFamily="50" charset="-128"/>
                <a:ea typeface="Meiryo UI" panose="020B0604030504040204" pitchFamily="50" charset="-128"/>
              </a:rPr>
              <a:t>ことで、早期に遠隔操作サービスの事業化及び対象市場での先行者利益の獲得を目指す</a:t>
            </a:r>
            <a:endParaRPr lang="en-US" altLang="ja-JP" dirty="0">
              <a:latin typeface="Meiryo UI" panose="020B0604030504040204" pitchFamily="50" charset="-128"/>
              <a:ea typeface="Meiryo UI" panose="020B0604030504040204" pitchFamily="50" charset="-128"/>
            </a:endParaRPr>
          </a:p>
          <a:p>
            <a:pPr marL="87313" indent="-87313">
              <a:spcBef>
                <a:spcPts val="600"/>
              </a:spcBef>
            </a:pPr>
            <a:r>
              <a:rPr lang="ja-JP" altLang="en-US" dirty="0">
                <a:latin typeface="Meiryo UI" panose="020B0604030504040204" pitchFamily="50" charset="-128"/>
                <a:ea typeface="Meiryo UI" panose="020B0604030504040204" pitchFamily="50" charset="-128"/>
              </a:rPr>
              <a:t>・人の認知特性を利用した操作</a:t>
            </a:r>
            <a:r>
              <a:rPr lang="en-US" altLang="ja-JP" dirty="0">
                <a:latin typeface="Meiryo UI" panose="020B0604030504040204" pitchFamily="50" charset="-128"/>
                <a:ea typeface="Meiryo UI" panose="020B0604030504040204" pitchFamily="50" charset="-128"/>
              </a:rPr>
              <a:t>I/F</a:t>
            </a:r>
            <a:r>
              <a:rPr lang="ja-JP" altLang="en-US" dirty="0">
                <a:latin typeface="Meiryo UI" panose="020B0604030504040204" pitchFamily="50" charset="-128"/>
                <a:ea typeface="Meiryo UI" panose="020B0604030504040204" pitchFamily="50" charset="-128"/>
              </a:rPr>
              <a:t>技術において、</a:t>
            </a:r>
            <a:r>
              <a:rPr lang="ja-JP" altLang="en-US" b="1" dirty="0">
                <a:latin typeface="Meiryo UI" panose="020B0604030504040204" pitchFamily="50" charset="-128"/>
                <a:ea typeface="Meiryo UI" panose="020B0604030504040204" pitchFamily="50" charset="-128"/>
              </a:rPr>
              <a:t>操作性・知覚特性を更に高めるために、</a:t>
            </a:r>
            <a:r>
              <a:rPr lang="en-US" altLang="ja-JP" b="1" dirty="0">
                <a:latin typeface="Meiryo UI" panose="020B0604030504040204" pitchFamily="50" charset="-128"/>
                <a:ea typeface="Meiryo UI" panose="020B0604030504040204" pitchFamily="50" charset="-128"/>
              </a:rPr>
              <a:t>MERL</a:t>
            </a:r>
            <a:r>
              <a:rPr lang="ja-JP" altLang="en-US" b="1" dirty="0">
                <a:latin typeface="Meiryo UI" panose="020B0604030504040204" pitchFamily="50" charset="-128"/>
                <a:ea typeface="Meiryo UI" panose="020B0604030504040204" pitchFamily="50" charset="-128"/>
              </a:rPr>
              <a:t>保有技術の脳波データ信号処理技術をベースにしたニューロフィードバック技術を開発</a:t>
            </a:r>
            <a:r>
              <a:rPr lang="ja-JP" altLang="en-US" dirty="0">
                <a:latin typeface="Meiryo UI" panose="020B0604030504040204" pitchFamily="50" charset="-128"/>
                <a:ea typeface="Meiryo UI" panose="020B0604030504040204" pitchFamily="50" charset="-128"/>
              </a:rPr>
              <a:t>。開発する技術は遠隔操作サービス事業のみならず、将来的には今後急速な市場拡大が予測されるブレインテック市場へも展開していく</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293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400" b="1"/>
              <a:t>開発戦略</a:t>
            </a:r>
            <a:endParaRPr lang="en-US" altLang="ja-JP" sz="2400" b="1"/>
          </a:p>
          <a:p>
            <a:pPr algn="l">
              <a:lnSpc>
                <a:spcPts val="2000"/>
              </a:lnSpc>
              <a:spcBef>
                <a:spcPts val="0"/>
              </a:spcBef>
            </a:pPr>
            <a:endParaRPr lang="en-US" altLang="ja-JP" sz="2400" b="1"/>
          </a:p>
        </p:txBody>
      </p:sp>
      <p:sp>
        <p:nvSpPr>
          <p:cNvPr id="8" name="Text Box 25">
            <a:extLst>
              <a:ext uri="{FF2B5EF4-FFF2-40B4-BE49-F238E27FC236}">
                <a16:creationId xmlns:a16="http://schemas.microsoft.com/office/drawing/2014/main" id="{C97B7DEC-0578-4D4E-83D0-145775F81C16}"/>
              </a:ext>
            </a:extLst>
          </p:cNvPr>
          <p:cNvSpPr txBox="1">
            <a:spLocks noChangeArrowheads="1"/>
          </p:cNvSpPr>
          <p:nvPr/>
        </p:nvSpPr>
        <p:spPr bwMode="auto">
          <a:xfrm>
            <a:off x="208800" y="831600"/>
            <a:ext cx="8636001" cy="4689352"/>
          </a:xfrm>
          <a:prstGeom prst="rect">
            <a:avLst/>
          </a:prstGeom>
          <a:noFill/>
          <a:ln w="9525">
            <a:noFill/>
            <a:miter lim="800000"/>
            <a:headEnd/>
            <a:tailEnd/>
          </a:ln>
        </p:spPr>
        <p:txBody>
          <a:bodyPr wrap="square" lIns="72000" tIns="36000" rIns="72000" bIns="36000">
            <a:spAutoFit/>
          </a:bodyPr>
          <a:lstStyle/>
          <a:p>
            <a:pPr marL="87313" indent="-87313">
              <a:spcBef>
                <a:spcPts val="600"/>
              </a:spcBef>
            </a:pPr>
            <a:r>
              <a:rPr lang="en-US" altLang="ja-JP" b="1" u="sng" dirty="0">
                <a:latin typeface="Meiryo UI" panose="020B0604030504040204" pitchFamily="50" charset="-128"/>
                <a:ea typeface="Meiryo UI" panose="020B0604030504040204" pitchFamily="50" charset="-128"/>
              </a:rPr>
              <a:t>(2)</a:t>
            </a:r>
            <a:r>
              <a:rPr lang="ja-JP" altLang="en-US" b="1" u="sng" dirty="0">
                <a:latin typeface="Meiryo UI" panose="020B0604030504040204" pitchFamily="50" charset="-128"/>
                <a:ea typeface="Meiryo UI" panose="020B0604030504040204" pitchFamily="50" charset="-128"/>
              </a:rPr>
              <a:t>開発戦略（続き）</a:t>
            </a:r>
            <a:endParaRPr lang="en-US" altLang="ja-JP" b="1" u="sng" dirty="0">
              <a:solidFill>
                <a:srgbClr val="FF0000"/>
              </a:solidFill>
              <a:latin typeface="Meiryo UI" panose="020B0604030504040204" pitchFamily="50" charset="-128"/>
              <a:ea typeface="Meiryo UI" panose="020B0604030504040204" pitchFamily="50" charset="-128"/>
            </a:endParaRPr>
          </a:p>
          <a:p>
            <a:pPr marL="87313" indent="-87313">
              <a:spcBef>
                <a:spcPts val="600"/>
              </a:spcBef>
            </a:pPr>
            <a:r>
              <a:rPr lang="ja-JP" altLang="en-US" b="1"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遠隔操作の事業化にあたっては、市場が導入期で顧客ニーズ及び要素技術のシーズも十分に顕在化していないため、</a:t>
            </a:r>
            <a:r>
              <a:rPr lang="ja-JP" altLang="en-US" b="1" dirty="0">
                <a:latin typeface="Meiryo UI" panose="020B0604030504040204" pitchFamily="50" charset="-128"/>
                <a:ea typeface="Meiryo UI" panose="020B0604030504040204" pitchFamily="50" charset="-128"/>
              </a:rPr>
              <a:t>関連するパートナー企業と連携しながら、市場の形成を牽引していく必要がある。そのため、後述する（</a:t>
            </a:r>
            <a:r>
              <a:rPr lang="en-US" altLang="ja-JP" b="1" dirty="0">
                <a:latin typeface="Meiryo UI" panose="020B0604030504040204" pitchFamily="50" charset="-128"/>
                <a:ea typeface="Meiryo UI" panose="020B0604030504040204" pitchFamily="50" charset="-128"/>
              </a:rPr>
              <a:t>4</a:t>
            </a:r>
            <a:r>
              <a:rPr lang="ja-JP" altLang="en-US" b="1" dirty="0">
                <a:latin typeface="Meiryo UI" panose="020B0604030504040204" pitchFamily="50" charset="-128"/>
                <a:ea typeface="Meiryo UI" panose="020B0604030504040204" pitchFamily="50" charset="-128"/>
              </a:rPr>
              <a:t>）項に記載のように各種パートナー企業との連携・共創</a:t>
            </a:r>
            <a:r>
              <a:rPr lang="ja-JP" altLang="en-US" dirty="0">
                <a:latin typeface="Meiryo UI" panose="020B0604030504040204" pitchFamily="50" charset="-128"/>
                <a:ea typeface="Meiryo UI" panose="020B0604030504040204" pitchFamily="50" charset="-128"/>
              </a:rPr>
              <a:t>を目指す</a:t>
            </a:r>
            <a:endParaRPr lang="en-US" altLang="ja-JP" sz="600" dirty="0">
              <a:latin typeface="Meiryo UI" panose="020B0604030504040204" pitchFamily="50" charset="-128"/>
              <a:ea typeface="Meiryo UI" panose="020B0604030504040204" pitchFamily="50" charset="-128"/>
            </a:endParaRPr>
          </a:p>
          <a:p>
            <a:pPr>
              <a:spcBef>
                <a:spcPts val="600"/>
              </a:spcBef>
            </a:pPr>
            <a:r>
              <a:rPr lang="en-US" altLang="ja-JP" b="1" u="sng" dirty="0">
                <a:latin typeface="Meiryo UI" panose="020B0604030504040204" pitchFamily="50" charset="-128"/>
                <a:ea typeface="Meiryo UI" panose="020B0604030504040204" pitchFamily="50" charset="-128"/>
              </a:rPr>
              <a:t>(3)</a:t>
            </a:r>
            <a:r>
              <a:rPr lang="ja-JP" altLang="en-US" b="1" u="sng" dirty="0">
                <a:latin typeface="Meiryo UI" panose="020B0604030504040204" pitchFamily="50" charset="-128"/>
                <a:ea typeface="Meiryo UI" panose="020B0604030504040204" pitchFamily="50" charset="-128"/>
              </a:rPr>
              <a:t>提供する製品やサービス</a:t>
            </a:r>
            <a:endParaRPr lang="en-US" altLang="ja-JP" b="1" u="sng"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以下の開発技術を含む遠隔操作サービスを提供する</a:t>
            </a:r>
            <a:endParaRPr lang="en-US" altLang="ja-JP" u="sng"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＜開発技術＞</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①　手軽さと遠隔作業性を両立する遠隔操作</a:t>
            </a:r>
            <a:r>
              <a:rPr lang="en-US" altLang="ja-JP" dirty="0">
                <a:latin typeface="Meiryo UI" panose="020B0604030504040204" pitchFamily="50" charset="-128"/>
                <a:ea typeface="Meiryo UI" panose="020B0604030504040204" pitchFamily="50" charset="-128"/>
              </a:rPr>
              <a:t>I/F</a:t>
            </a:r>
            <a:r>
              <a:rPr lang="ja-JP" altLang="en-US" dirty="0">
                <a:latin typeface="Meiryo UI" panose="020B0604030504040204" pitchFamily="50" charset="-128"/>
                <a:ea typeface="Meiryo UI" panose="020B0604030504040204" pitchFamily="50" charset="-128"/>
              </a:rPr>
              <a:t>技術</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②　人の認知特性を利用した操作</a:t>
            </a:r>
            <a:r>
              <a:rPr lang="en-US" altLang="ja-JP" dirty="0">
                <a:latin typeface="Meiryo UI" panose="020B0604030504040204" pitchFamily="50" charset="-128"/>
                <a:ea typeface="Meiryo UI" panose="020B0604030504040204" pitchFamily="50" charset="-128"/>
              </a:rPr>
              <a:t>I/F</a:t>
            </a:r>
            <a:r>
              <a:rPr lang="ja-JP" altLang="en-US" dirty="0">
                <a:latin typeface="Meiryo UI" panose="020B0604030504040204" pitchFamily="50" charset="-128"/>
                <a:ea typeface="Meiryo UI" panose="020B0604030504040204" pitchFamily="50" charset="-128"/>
              </a:rPr>
              <a:t>技術において、より操作性や人の知覚特性を</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高めるように感覚刺激を制御する遠隔操作向けニューロフィードバック技術</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　③　自動サブタスクと遠隔操作サブタスク間の接続やスケジューリング、</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未知タスクのサブタスクでの再構築を可能とする高度な段階的な自動化技術</a:t>
            </a:r>
            <a:endParaRPr lang="en-US" altLang="ja-JP" dirty="0">
              <a:latin typeface="Meiryo UI" panose="020B0604030504040204" pitchFamily="50" charset="-128"/>
              <a:ea typeface="Meiryo UI" panose="020B0604030504040204" pitchFamily="50" charset="-128"/>
            </a:endParaRPr>
          </a:p>
          <a:p>
            <a:pPr>
              <a:spcBef>
                <a:spcPts val="600"/>
              </a:spcBef>
            </a:pPr>
            <a:r>
              <a:rPr lang="ja-JP" altLang="en-US" dirty="0">
                <a:latin typeface="Meiryo UI" panose="020B0604030504040204" pitchFamily="50" charset="-128"/>
                <a:ea typeface="Meiryo UI" panose="020B0604030504040204" pitchFamily="50" charset="-128"/>
              </a:rPr>
              <a:t>　④　想定顧客向けの遠隔操作ソリューションの検討と、ソリューション実現に向けて</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不足する要素技術の開発</a:t>
            </a:r>
            <a:endParaRPr lang="en-US" altLang="ja-JP" dirty="0">
              <a:latin typeface="Meiryo UI" panose="020B0604030504040204" pitchFamily="50" charset="-128"/>
              <a:ea typeface="Meiryo UI" panose="020B0604030504040204" pitchFamily="50" charset="-128"/>
            </a:endParaRPr>
          </a:p>
        </p:txBody>
      </p:sp>
      <p:graphicFrame>
        <p:nvGraphicFramePr>
          <p:cNvPr id="5" name="Group 98">
            <a:extLst>
              <a:ext uri="{FF2B5EF4-FFF2-40B4-BE49-F238E27FC236}">
                <a16:creationId xmlns:a16="http://schemas.microsoft.com/office/drawing/2014/main" id="{DB06FF6D-B053-48D5-B09F-858DE7A18610}"/>
              </a:ext>
            </a:extLst>
          </p:cNvPr>
          <p:cNvGraphicFramePr>
            <a:graphicFrameLocks noGrp="1"/>
          </p:cNvGraphicFramePr>
          <p:nvPr>
            <p:extLst>
              <p:ext uri="{D42A27DB-BD31-4B8C-83A1-F6EECF244321}">
                <p14:modId xmlns:p14="http://schemas.microsoft.com/office/powerpoint/2010/main" val="2958535838"/>
              </p:ext>
            </p:extLst>
          </p:nvPr>
        </p:nvGraphicFramePr>
        <p:xfrm>
          <a:off x="152400" y="5620021"/>
          <a:ext cx="8737600" cy="963168"/>
        </p:xfrm>
        <a:graphic>
          <a:graphicData uri="http://schemas.openxmlformats.org/drawingml/2006/table">
            <a:tbl>
              <a:tblPr/>
              <a:tblGrid>
                <a:gridCol w="3762375">
                  <a:extLst>
                    <a:ext uri="{9D8B030D-6E8A-4147-A177-3AD203B41FA5}">
                      <a16:colId xmlns:a16="http://schemas.microsoft.com/office/drawing/2014/main" val="20000"/>
                    </a:ext>
                  </a:extLst>
                </a:gridCol>
                <a:gridCol w="2028825">
                  <a:extLst>
                    <a:ext uri="{9D8B030D-6E8A-4147-A177-3AD203B41FA5}">
                      <a16:colId xmlns:a16="http://schemas.microsoft.com/office/drawing/2014/main" val="20001"/>
                    </a:ext>
                  </a:extLst>
                </a:gridCol>
                <a:gridCol w="2946400">
                  <a:extLst>
                    <a:ext uri="{9D8B030D-6E8A-4147-A177-3AD203B41FA5}">
                      <a16:colId xmlns:a16="http://schemas.microsoft.com/office/drawing/2014/main" val="20002"/>
                    </a:ext>
                  </a:extLst>
                </a:gridCol>
              </a:tblGrid>
              <a:tr h="285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提供する製品やサービス</a:t>
                      </a:r>
                      <a:endParaRPr kumimoji="1" lang="ja-JP" altLang="en-US" sz="1600" b="0" i="0" u="none" strike="noStrike" cap="none" normalizeH="0" baseline="30000" dirty="0">
                        <a:ln>
                          <a:noFill/>
                        </a:ln>
                        <a:solidFill>
                          <a:schemeClr val="accent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関連事本</a:t>
                      </a:r>
                      <a:endParaRPr kumimoji="1" lang="ja-JP" altLang="en-US" sz="1600" b="0" i="0" u="none" strike="noStrike" cap="none" normalizeH="0" baseline="30000" dirty="0">
                        <a:ln>
                          <a:noFill/>
                        </a:ln>
                        <a:solidFill>
                          <a:schemeClr val="accent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事業規模</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売上高：億円</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30000" dirty="0">
                        <a:ln>
                          <a:noFill/>
                        </a:ln>
                        <a:solidFill>
                          <a:schemeClr val="accent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遠隔操作サービス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提案予定</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（小売・サービス・製造・物流・インフラ等）</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BI</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本、電シ本、</a:t>
                      </a:r>
                      <a:b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社会本（想定）</a:t>
                      </a:r>
                      <a:endParaRPr kumimoji="1" lang="ja-JP" altLang="en-US" sz="1600" b="0" i="0" u="none" strike="noStrike" cap="none" normalizeH="0" baseline="30000" dirty="0">
                        <a:ln>
                          <a:noFill/>
                        </a:ln>
                        <a:solidFill>
                          <a:schemeClr val="tx1"/>
                        </a:solidFill>
                        <a:effectLst/>
                        <a:latin typeface="Meiryo UI" panose="020B0604030504040204" pitchFamily="50" charset="-128"/>
                        <a:ea typeface="Meiryo UI" panose="020B0604030504040204" pitchFamily="5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約</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1000 (50) </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億円</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[2030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年度</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研究所試算</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7580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雲 7">
            <a:extLst>
              <a:ext uri="{FF2B5EF4-FFF2-40B4-BE49-F238E27FC236}">
                <a16:creationId xmlns:a16="http://schemas.microsoft.com/office/drawing/2014/main" id="{863E6792-6DFF-443E-96E3-9D72FAA138A7}"/>
              </a:ext>
            </a:extLst>
          </p:cNvPr>
          <p:cNvSpPr/>
          <p:nvPr/>
        </p:nvSpPr>
        <p:spPr bwMode="auto">
          <a:xfrm>
            <a:off x="-54438" y="846462"/>
            <a:ext cx="9012334" cy="1328086"/>
          </a:xfrm>
          <a:prstGeom prst="cloud">
            <a:avLst/>
          </a:prstGeom>
          <a:solidFill>
            <a:schemeClr val="accent5">
              <a:lumMod val="20000"/>
              <a:lumOff val="80000"/>
            </a:schemeClr>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dirty="0">
              <a:solidFill>
                <a:srgbClr val="0000CC"/>
              </a:solidFill>
              <a:latin typeface="Meiryo UI" pitchFamily="50" charset="-128"/>
              <a:ea typeface="Meiryo UI" pitchFamily="50" charset="-128"/>
              <a:cs typeface="Meiryo UI" pitchFamily="50" charset="-128"/>
            </a:endParaRPr>
          </a:p>
        </p:txBody>
      </p:sp>
      <p:sp>
        <p:nvSpPr>
          <p:cNvPr id="9" name="テキスト プレースホルダ 50">
            <a:extLst>
              <a:ext uri="{FF2B5EF4-FFF2-40B4-BE49-F238E27FC236}">
                <a16:creationId xmlns:a16="http://schemas.microsoft.com/office/drawing/2014/main" id="{421E4D82-C10C-44C1-A967-FEE6FDB0DEF1}"/>
              </a:ext>
            </a:extLst>
          </p:cNvPr>
          <p:cNvSpPr txBox="1">
            <a:spLocks/>
          </p:cNvSpPr>
          <p:nvPr/>
        </p:nvSpPr>
        <p:spPr>
          <a:xfrm>
            <a:off x="1482972" y="288000"/>
            <a:ext cx="7632000" cy="441225"/>
          </a:xfrm>
          <a:prstGeom prst="rect">
            <a:avLst/>
          </a:prstGeom>
        </p:spPr>
        <p:txBody>
          <a:bodyPr tIns="36000" bIns="36000" anchor="t"/>
          <a:lstStyle>
            <a:defPPr>
              <a:defRPr lang="ja-JP"/>
            </a:defPPr>
            <a:lvl1pPr marL="0" indent="0" algn="ctr" defTabSz="914400" eaLnBrk="1" latinLnBrk="0" hangingPunct="1">
              <a:spcBef>
                <a:spcPct val="20000"/>
              </a:spcBef>
              <a:buClr>
                <a:srgbClr val="990033"/>
              </a:buClr>
              <a:buSzPct val="90000"/>
              <a:buFont typeface="Wingdings" pitchFamily="2" charset="2"/>
              <a:buNone/>
              <a:defRPr sz="2800">
                <a:latin typeface="Meiryo UI" panose="020B0604030504040204" pitchFamily="50" charset="-128"/>
                <a:ea typeface="Meiryo UI" panose="020B0604030504040204" pitchFamily="50" charset="-128"/>
                <a:cs typeface="Meiryo UI" panose="020B0604030504040204" pitchFamily="50" charset="-128"/>
              </a:defRPr>
            </a:lvl1pPr>
            <a:lvl2pPr marL="669925" indent="-196850" defTabSz="914400" eaLnBrk="1" latinLnBrk="0" hangingPunct="1">
              <a:spcBef>
                <a:spcPct val="20000"/>
              </a:spcBef>
              <a:buClr>
                <a:schemeClr val="accent2"/>
              </a:buClr>
              <a:buSzPct val="80000"/>
              <a:buFont typeface="Wingdings" pitchFamily="2" charset="2"/>
              <a:buChar char="l"/>
              <a:defRPr>
                <a:latin typeface="+mn-lt"/>
                <a:ea typeface="+mn-ea"/>
              </a:defRPr>
            </a:lvl2pPr>
            <a:lvl3pPr marL="1146175" indent="-285750" defTabSz="914400" eaLnBrk="1" latinLnBrk="0" hangingPunct="1">
              <a:spcBef>
                <a:spcPct val="20000"/>
              </a:spcBef>
              <a:buSzPct val="75000"/>
              <a:buFont typeface="Wingdings" pitchFamily="2" charset="2"/>
              <a:buChar char="u"/>
              <a:defRPr sz="2000">
                <a:latin typeface="+mn-lt"/>
                <a:ea typeface="+mn-ea"/>
              </a:defRPr>
            </a:lvl3pPr>
            <a:lvl4pPr marL="1525588" indent="-188913" defTabSz="914400" eaLnBrk="1" latinLnBrk="0" hangingPunct="1">
              <a:spcBef>
                <a:spcPct val="20000"/>
              </a:spcBef>
              <a:buChar char="–"/>
              <a:defRPr sz="2000">
                <a:latin typeface="+mn-lt"/>
                <a:ea typeface="+mn-ea"/>
              </a:defRPr>
            </a:lvl4pPr>
            <a:lvl5pPr marL="1905000" indent="-188913" defTabSz="914400" eaLnBrk="1" latinLnBrk="0" hangingPunct="1">
              <a:spcBef>
                <a:spcPct val="20000"/>
              </a:spcBef>
              <a:buChar char="»"/>
              <a:defRPr sz="2000">
                <a:latin typeface="+mn-lt"/>
                <a:ea typeface="+mn-ea"/>
              </a:defRPr>
            </a:lvl5pPr>
            <a:lvl6pPr marL="2362200" indent="-188913" fontAlgn="base">
              <a:spcBef>
                <a:spcPct val="20000"/>
              </a:spcBef>
              <a:spcAft>
                <a:spcPct val="0"/>
              </a:spcAft>
              <a:buChar char="»"/>
              <a:defRPr sz="2000">
                <a:latin typeface="+mn-lt"/>
                <a:ea typeface="+mn-ea"/>
              </a:defRPr>
            </a:lvl6pPr>
            <a:lvl7pPr marL="2819400" indent="-188913" fontAlgn="base">
              <a:spcBef>
                <a:spcPct val="20000"/>
              </a:spcBef>
              <a:spcAft>
                <a:spcPct val="0"/>
              </a:spcAft>
              <a:buChar char="»"/>
              <a:defRPr sz="2000">
                <a:latin typeface="+mn-lt"/>
                <a:ea typeface="+mn-ea"/>
              </a:defRPr>
            </a:lvl7pPr>
            <a:lvl8pPr marL="3276600" indent="-188913" fontAlgn="base">
              <a:spcBef>
                <a:spcPct val="20000"/>
              </a:spcBef>
              <a:spcAft>
                <a:spcPct val="0"/>
              </a:spcAft>
              <a:buChar char="»"/>
              <a:defRPr sz="2000">
                <a:latin typeface="+mn-lt"/>
                <a:ea typeface="+mn-ea"/>
              </a:defRPr>
            </a:lvl8pPr>
            <a:lvl9pPr marL="3733800" indent="-188913" fontAlgn="base">
              <a:spcBef>
                <a:spcPct val="20000"/>
              </a:spcBef>
              <a:spcAft>
                <a:spcPct val="0"/>
              </a:spcAft>
              <a:buChar char="»"/>
              <a:defRPr sz="2000">
                <a:latin typeface="+mn-lt"/>
                <a:ea typeface="+mn-ea"/>
              </a:defRPr>
            </a:lvl9pPr>
          </a:lstStyle>
          <a:p>
            <a:pPr algn="l">
              <a:lnSpc>
                <a:spcPts val="2000"/>
              </a:lnSpc>
              <a:spcBef>
                <a:spcPts val="0"/>
              </a:spcBef>
            </a:pPr>
            <a:r>
              <a:rPr lang="ja-JP" altLang="en-US" sz="2000" b="1" dirty="0"/>
              <a:t>開発イメージ　①手軽さと遠隔作業性を両立する操作</a:t>
            </a:r>
            <a:r>
              <a:rPr lang="en-US" altLang="ja-JP" sz="2000" b="1" dirty="0"/>
              <a:t>I/F</a:t>
            </a:r>
            <a:r>
              <a:rPr lang="ja-JP" altLang="en-US" sz="2000" b="1" dirty="0"/>
              <a:t>技術</a:t>
            </a:r>
            <a:endParaRPr lang="en-US" altLang="ja-JP" sz="2000" b="1" dirty="0"/>
          </a:p>
          <a:p>
            <a:pPr algn="l">
              <a:lnSpc>
                <a:spcPts val="2000"/>
              </a:lnSpc>
              <a:spcBef>
                <a:spcPts val="0"/>
              </a:spcBef>
            </a:pPr>
            <a:endParaRPr lang="en-US" altLang="ja-JP" sz="2000" b="1" dirty="0"/>
          </a:p>
        </p:txBody>
      </p:sp>
      <p:pic>
        <p:nvPicPr>
          <p:cNvPr id="51" name="図 50">
            <a:extLst>
              <a:ext uri="{FF2B5EF4-FFF2-40B4-BE49-F238E27FC236}">
                <a16:creationId xmlns:a16="http://schemas.microsoft.com/office/drawing/2014/main" id="{668D539D-8DFE-4F55-BF94-493193DDFB15}"/>
              </a:ext>
            </a:extLst>
          </p:cNvPr>
          <p:cNvPicPr>
            <a:picLocks noChangeAspect="1"/>
          </p:cNvPicPr>
          <p:nvPr/>
        </p:nvPicPr>
        <p:blipFill>
          <a:blip r:embed="rId2"/>
          <a:stretch>
            <a:fillRect/>
          </a:stretch>
        </p:blipFill>
        <p:spPr>
          <a:xfrm>
            <a:off x="1369129" y="3898669"/>
            <a:ext cx="4931897" cy="2660974"/>
          </a:xfrm>
          <a:prstGeom prst="rect">
            <a:avLst/>
          </a:prstGeom>
          <a:ln>
            <a:solidFill>
              <a:schemeClr val="accent1">
                <a:alpha val="3000"/>
              </a:schemeClr>
            </a:solidFill>
          </a:ln>
        </p:spPr>
      </p:pic>
      <p:sp>
        <p:nvSpPr>
          <p:cNvPr id="2" name="楕円 1">
            <a:extLst>
              <a:ext uri="{FF2B5EF4-FFF2-40B4-BE49-F238E27FC236}">
                <a16:creationId xmlns:a16="http://schemas.microsoft.com/office/drawing/2014/main" id="{06A20CCD-71F0-436F-98C2-C656FFDE25D4}"/>
              </a:ext>
            </a:extLst>
          </p:cNvPr>
          <p:cNvSpPr/>
          <p:nvPr/>
        </p:nvSpPr>
        <p:spPr bwMode="auto">
          <a:xfrm>
            <a:off x="1959853" y="1026826"/>
            <a:ext cx="1533525" cy="914400"/>
          </a:xfrm>
          <a:prstGeom prst="ellipse">
            <a:avLst/>
          </a:prstGeom>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lang="ja-JP" altLang="en-US" sz="1600" dirty="0">
                <a:solidFill>
                  <a:srgbClr val="FF0000"/>
                </a:solidFill>
                <a:latin typeface="Meiryo UI" pitchFamily="50" charset="-128"/>
                <a:ea typeface="Meiryo UI" pitchFamily="50" charset="-128"/>
                <a:cs typeface="Meiryo UI" pitchFamily="50" charset="-128"/>
              </a:rPr>
              <a:t>力触覚</a:t>
            </a:r>
            <a:endParaRPr lang="en-US" altLang="ja-JP" sz="1600" dirty="0">
              <a:solidFill>
                <a:srgbClr val="FF0000"/>
              </a:solidFill>
              <a:latin typeface="Meiryo UI" pitchFamily="50" charset="-128"/>
              <a:ea typeface="Meiryo UI" pitchFamily="50" charset="-128"/>
              <a:cs typeface="Meiryo UI" pitchFamily="50" charset="-128"/>
            </a:endParaRPr>
          </a:p>
          <a:p>
            <a:pPr algn="ctr">
              <a:tabLst>
                <a:tab pos="360363" algn="l"/>
              </a:tabLst>
            </a:pPr>
            <a:r>
              <a:rPr lang="ja-JP" altLang="en-US" sz="1600" dirty="0">
                <a:solidFill>
                  <a:srgbClr val="FF0000"/>
                </a:solidFill>
                <a:latin typeface="Meiryo UI" pitchFamily="50" charset="-128"/>
                <a:ea typeface="Meiryo UI" pitchFamily="50" charset="-128"/>
                <a:cs typeface="Meiryo UI" pitchFamily="50" charset="-128"/>
              </a:rPr>
              <a:t>情報</a:t>
            </a:r>
            <a:endParaRPr kumimoji="1" lang="ja-JP" altLang="en-US" sz="1600" dirty="0">
              <a:solidFill>
                <a:srgbClr val="FF0000"/>
              </a:solidFill>
              <a:latin typeface="Meiryo UI" pitchFamily="50" charset="-128"/>
              <a:ea typeface="Meiryo UI" pitchFamily="50" charset="-128"/>
              <a:cs typeface="Meiryo UI" pitchFamily="50" charset="-128"/>
            </a:endParaRPr>
          </a:p>
        </p:txBody>
      </p:sp>
      <p:sp>
        <p:nvSpPr>
          <p:cNvPr id="52" name="楕円 51">
            <a:extLst>
              <a:ext uri="{FF2B5EF4-FFF2-40B4-BE49-F238E27FC236}">
                <a16:creationId xmlns:a16="http://schemas.microsoft.com/office/drawing/2014/main" id="{B7683113-2A18-4F11-AC57-0F3B4794A407}"/>
              </a:ext>
            </a:extLst>
          </p:cNvPr>
          <p:cNvSpPr/>
          <p:nvPr/>
        </p:nvSpPr>
        <p:spPr bwMode="auto">
          <a:xfrm>
            <a:off x="3477517" y="2530496"/>
            <a:ext cx="1533525" cy="914400"/>
          </a:xfrm>
          <a:prstGeom prst="ellipse">
            <a:avLst/>
          </a:prstGeom>
          <a:ln>
            <a:solidFill>
              <a:srgbClr val="FF9966"/>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lang="ja-JP" altLang="en-US" sz="1600" dirty="0">
                <a:solidFill>
                  <a:srgbClr val="FF9966"/>
                </a:solidFill>
                <a:latin typeface="Meiryo UI" pitchFamily="50" charset="-128"/>
                <a:ea typeface="Meiryo UI" pitchFamily="50" charset="-128"/>
                <a:cs typeface="Meiryo UI" pitchFamily="50" charset="-128"/>
              </a:rPr>
              <a:t>視覚情報</a:t>
            </a:r>
            <a:endParaRPr kumimoji="1" lang="ja-JP" altLang="en-US" sz="1600" dirty="0">
              <a:solidFill>
                <a:srgbClr val="FF9966"/>
              </a:solidFill>
              <a:latin typeface="Meiryo UI" pitchFamily="50" charset="-128"/>
              <a:ea typeface="Meiryo UI" pitchFamily="50" charset="-128"/>
              <a:cs typeface="Meiryo UI" pitchFamily="50" charset="-128"/>
            </a:endParaRPr>
          </a:p>
        </p:txBody>
      </p:sp>
      <p:sp>
        <p:nvSpPr>
          <p:cNvPr id="53" name="楕円 52">
            <a:extLst>
              <a:ext uri="{FF2B5EF4-FFF2-40B4-BE49-F238E27FC236}">
                <a16:creationId xmlns:a16="http://schemas.microsoft.com/office/drawing/2014/main" id="{16F8F99B-66CD-4AE5-83F4-495C61EF2137}"/>
              </a:ext>
            </a:extLst>
          </p:cNvPr>
          <p:cNvSpPr/>
          <p:nvPr/>
        </p:nvSpPr>
        <p:spPr bwMode="auto">
          <a:xfrm>
            <a:off x="3684967" y="1022774"/>
            <a:ext cx="1533525" cy="914400"/>
          </a:xfrm>
          <a:prstGeom prst="ellipse">
            <a:avLst/>
          </a:prstGeom>
          <a:ln>
            <a:solidFill>
              <a:srgbClr val="0000FF"/>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kumimoji="1" lang="ja-JP" altLang="en-US" sz="1600" dirty="0">
                <a:solidFill>
                  <a:srgbClr val="0000FF"/>
                </a:solidFill>
                <a:latin typeface="Meiryo UI" pitchFamily="50" charset="-128"/>
                <a:ea typeface="Meiryo UI" pitchFamily="50" charset="-128"/>
                <a:cs typeface="Meiryo UI" pitchFamily="50" charset="-128"/>
              </a:rPr>
              <a:t>聴覚情報</a:t>
            </a:r>
          </a:p>
        </p:txBody>
      </p:sp>
      <p:sp>
        <p:nvSpPr>
          <p:cNvPr id="54" name="楕円 53">
            <a:extLst>
              <a:ext uri="{FF2B5EF4-FFF2-40B4-BE49-F238E27FC236}">
                <a16:creationId xmlns:a16="http://schemas.microsoft.com/office/drawing/2014/main" id="{A043EE1F-D154-4F95-942F-2191A0E3CE62}"/>
              </a:ext>
            </a:extLst>
          </p:cNvPr>
          <p:cNvSpPr/>
          <p:nvPr/>
        </p:nvSpPr>
        <p:spPr bwMode="auto">
          <a:xfrm>
            <a:off x="5410081" y="1026826"/>
            <a:ext cx="1533525" cy="914400"/>
          </a:xfrm>
          <a:prstGeom prst="ellipse">
            <a:avLst/>
          </a:prstGeom>
          <a:ln>
            <a:solidFill>
              <a:srgbClr val="00B050"/>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lang="ja-JP" altLang="en-US" sz="1600" dirty="0">
                <a:solidFill>
                  <a:schemeClr val="accent3">
                    <a:lumMod val="50000"/>
                  </a:schemeClr>
                </a:solidFill>
                <a:latin typeface="Meiryo UI" pitchFamily="50" charset="-128"/>
                <a:ea typeface="Meiryo UI" pitchFamily="50" charset="-128"/>
                <a:cs typeface="Meiryo UI" pitchFamily="50" charset="-128"/>
              </a:rPr>
              <a:t>嗅覚情報</a:t>
            </a:r>
            <a:endParaRPr kumimoji="1" lang="ja-JP" altLang="en-US" sz="1600" dirty="0">
              <a:solidFill>
                <a:schemeClr val="accent3">
                  <a:lumMod val="50000"/>
                </a:schemeClr>
              </a:solidFill>
              <a:latin typeface="Meiryo UI" pitchFamily="50" charset="-128"/>
              <a:ea typeface="Meiryo UI" pitchFamily="50" charset="-128"/>
              <a:cs typeface="Meiryo UI" pitchFamily="50" charset="-128"/>
            </a:endParaRPr>
          </a:p>
        </p:txBody>
      </p:sp>
      <p:sp>
        <p:nvSpPr>
          <p:cNvPr id="55" name="楕円 54">
            <a:extLst>
              <a:ext uri="{FF2B5EF4-FFF2-40B4-BE49-F238E27FC236}">
                <a16:creationId xmlns:a16="http://schemas.microsoft.com/office/drawing/2014/main" id="{0DF76918-5E9C-4411-B374-F418739A84AC}"/>
              </a:ext>
            </a:extLst>
          </p:cNvPr>
          <p:cNvSpPr/>
          <p:nvPr/>
        </p:nvSpPr>
        <p:spPr bwMode="auto">
          <a:xfrm>
            <a:off x="7135195" y="1017701"/>
            <a:ext cx="1533525" cy="914400"/>
          </a:xfrm>
          <a:prstGeom prst="ellipse">
            <a:avLst/>
          </a:pr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lang="ja-JP" altLang="en-US" sz="1600" dirty="0">
                <a:solidFill>
                  <a:srgbClr val="FF9966"/>
                </a:solidFill>
                <a:latin typeface="Meiryo UI" pitchFamily="50" charset="-128"/>
                <a:ea typeface="Meiryo UI" pitchFamily="50" charset="-128"/>
                <a:cs typeface="Meiryo UI" pitchFamily="50" charset="-128"/>
              </a:rPr>
              <a:t>味覚情報</a:t>
            </a:r>
            <a:endParaRPr kumimoji="1" lang="ja-JP" altLang="en-US" sz="1600" dirty="0">
              <a:solidFill>
                <a:srgbClr val="FF9966"/>
              </a:solidFill>
              <a:latin typeface="Meiryo UI" pitchFamily="50" charset="-128"/>
              <a:ea typeface="Meiryo UI" pitchFamily="50" charset="-128"/>
              <a:cs typeface="Meiryo UI" pitchFamily="50" charset="-128"/>
            </a:endParaRPr>
          </a:p>
        </p:txBody>
      </p:sp>
      <p:sp>
        <p:nvSpPr>
          <p:cNvPr id="4" name="テキスト ボックス 3">
            <a:extLst>
              <a:ext uri="{FF2B5EF4-FFF2-40B4-BE49-F238E27FC236}">
                <a16:creationId xmlns:a16="http://schemas.microsoft.com/office/drawing/2014/main" id="{1D7AD858-5BD1-41C6-88CB-2C02AAC374E6}"/>
              </a:ext>
            </a:extLst>
          </p:cNvPr>
          <p:cNvSpPr txBox="1"/>
          <p:nvPr/>
        </p:nvSpPr>
        <p:spPr bwMode="auto">
          <a:xfrm>
            <a:off x="5172998" y="2600916"/>
            <a:ext cx="3733465" cy="903700"/>
          </a:xfrm>
          <a:prstGeom prst="rect">
            <a:avLst/>
          </a:prstGeom>
          <a:noFill/>
          <a:ln w="9525">
            <a:noFill/>
            <a:miter lim="800000"/>
            <a:headEnd/>
            <a:tailEnd/>
          </a:ln>
        </p:spPr>
        <p:txBody>
          <a:bodyPr wrap="square" lIns="72000" tIns="36000" rIns="72000" bIns="36000" rtlCol="0">
            <a:spAutoFit/>
          </a:bodyPr>
          <a:lstStyle/>
          <a:p>
            <a:r>
              <a:rPr kumimoji="1" lang="ja-JP" altLang="en-US" dirty="0">
                <a:solidFill>
                  <a:srgbClr val="FF0000"/>
                </a:solidFill>
                <a:latin typeface="Meiryo UI" panose="020B0604030504040204" pitchFamily="50" charset="-128"/>
                <a:ea typeface="Meiryo UI" panose="020B0604030504040204" pitchFamily="50" charset="-128"/>
              </a:rPr>
              <a:t>人の高度な認知特性（感覚のクロスモダリティ）を活用することで視覚情報に感覚情報を統合して提示</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3B4639DF-FF86-4326-ACF8-0A1C197EC231}"/>
              </a:ext>
            </a:extLst>
          </p:cNvPr>
          <p:cNvSpPr txBox="1"/>
          <p:nvPr/>
        </p:nvSpPr>
        <p:spPr bwMode="auto">
          <a:xfrm>
            <a:off x="5934269" y="3898669"/>
            <a:ext cx="3078065" cy="2565693"/>
          </a:xfrm>
          <a:prstGeom prst="rect">
            <a:avLst/>
          </a:prstGeom>
          <a:noFill/>
          <a:ln w="9525">
            <a:noFill/>
            <a:miter lim="800000"/>
            <a:headEnd/>
            <a:tailEnd/>
          </a:ln>
        </p:spPr>
        <p:txBody>
          <a:bodyPr wrap="square" lIns="72000" tIns="36000" rIns="72000" bIns="36000" rtlCol="0">
            <a:spAutoFit/>
          </a:bodyPr>
          <a:lstStyle/>
          <a:p>
            <a:r>
              <a:rPr lang="ja-JP" altLang="en-US" dirty="0">
                <a:solidFill>
                  <a:prstClr val="black"/>
                </a:solidFill>
                <a:latin typeface="Meiryo UI" panose="020B0604030504040204" pitchFamily="50" charset="-128"/>
                <a:ea typeface="Meiryo UI" panose="020B0604030504040204" pitchFamily="50" charset="-128"/>
              </a:rPr>
              <a:t>スマートフォンやタブレットなどの多くの人が既に保有している通信端末をベースに、視覚情報に統合した感覚伝達技術と、遠隔操作ロボットの直感的な運動伝達技術をアドオンすることで、だれもが、いつでも、どこからでも人手作業に近い遠隔作業が可能な遠隔操作</a:t>
            </a:r>
            <a:r>
              <a:rPr lang="en-US" altLang="ja-JP" dirty="0">
                <a:solidFill>
                  <a:prstClr val="black"/>
                </a:solidFill>
                <a:latin typeface="Meiryo UI" panose="020B0604030504040204" pitchFamily="50" charset="-128"/>
                <a:ea typeface="Meiryo UI" panose="020B0604030504040204" pitchFamily="50" charset="-128"/>
              </a:rPr>
              <a:t>I/F</a:t>
            </a:r>
            <a:r>
              <a:rPr lang="ja-JP" altLang="en-US" dirty="0">
                <a:solidFill>
                  <a:prstClr val="black"/>
                </a:solidFill>
                <a:latin typeface="Meiryo UI" panose="020B0604030504040204" pitchFamily="50" charset="-128"/>
                <a:ea typeface="Meiryo UI" panose="020B0604030504040204" pitchFamily="50" charset="-128"/>
              </a:rPr>
              <a:t>技術を開発</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5" name="矢印: ストライプ 4">
            <a:extLst>
              <a:ext uri="{FF2B5EF4-FFF2-40B4-BE49-F238E27FC236}">
                <a16:creationId xmlns:a16="http://schemas.microsoft.com/office/drawing/2014/main" id="{F96E58B5-5947-4DE7-9122-727761E13DE7}"/>
              </a:ext>
            </a:extLst>
          </p:cNvPr>
          <p:cNvSpPr/>
          <p:nvPr/>
        </p:nvSpPr>
        <p:spPr bwMode="auto">
          <a:xfrm rot="5400000">
            <a:off x="3469621" y="3794458"/>
            <a:ext cx="1549319" cy="818404"/>
          </a:xfrm>
          <a:prstGeom prst="stripedRightArrow">
            <a:avLst/>
          </a:prstGeom>
          <a:solidFill>
            <a:srgbClr val="FF9966"/>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dirty="0">
              <a:solidFill>
                <a:srgbClr val="0000CC"/>
              </a:solidFill>
              <a:latin typeface="Meiryo UI" pitchFamily="50" charset="-128"/>
              <a:ea typeface="Meiryo UI" pitchFamily="50" charset="-128"/>
              <a:cs typeface="Meiryo UI" pitchFamily="50" charset="-128"/>
            </a:endParaRPr>
          </a:p>
        </p:txBody>
      </p:sp>
      <p:sp>
        <p:nvSpPr>
          <p:cNvPr id="57" name="楕円 56">
            <a:extLst>
              <a:ext uri="{FF2B5EF4-FFF2-40B4-BE49-F238E27FC236}">
                <a16:creationId xmlns:a16="http://schemas.microsoft.com/office/drawing/2014/main" id="{3E66C135-1249-49F2-AE23-C30B6DE344BC}"/>
              </a:ext>
            </a:extLst>
          </p:cNvPr>
          <p:cNvSpPr/>
          <p:nvPr/>
        </p:nvSpPr>
        <p:spPr bwMode="auto">
          <a:xfrm>
            <a:off x="234739" y="1058594"/>
            <a:ext cx="1533525" cy="914400"/>
          </a:xfrm>
          <a:prstGeom prst="ellipse">
            <a:avLst/>
          </a:prstGeom>
          <a:ln>
            <a:solidFill>
              <a:schemeClr val="accent6">
                <a:lumMod val="50000"/>
              </a:schemeClr>
            </a:solidFill>
            <a:headEnd/>
            <a:tailEnd/>
          </a:ln>
        </p:spPr>
        <p:style>
          <a:lnRef idx="2">
            <a:schemeClr val="accent2"/>
          </a:lnRef>
          <a:fillRef idx="1">
            <a:schemeClr val="lt1"/>
          </a:fillRef>
          <a:effectRef idx="0">
            <a:schemeClr val="accent2"/>
          </a:effectRef>
          <a:fontRef idx="minor">
            <a:schemeClr val="dk1"/>
          </a:fontRef>
        </p:style>
        <p:txBody>
          <a:bodyPr wrap="square" lIns="72000" tIns="36000" rIns="72000" bIns="36000" rtlCol="0" anchor="ctr">
            <a:noAutofit/>
          </a:bodyPr>
          <a:lstStyle/>
          <a:p>
            <a:pPr algn="ctr">
              <a:tabLst>
                <a:tab pos="360363" algn="l"/>
              </a:tabLst>
            </a:pPr>
            <a:r>
              <a:rPr lang="ja-JP" altLang="en-US" sz="1600" dirty="0">
                <a:solidFill>
                  <a:schemeClr val="accent6">
                    <a:lumMod val="50000"/>
                  </a:schemeClr>
                </a:solidFill>
                <a:latin typeface="Meiryo UI" pitchFamily="50" charset="-128"/>
                <a:ea typeface="Meiryo UI" pitchFamily="50" charset="-128"/>
                <a:cs typeface="Meiryo UI" pitchFamily="50" charset="-128"/>
              </a:rPr>
              <a:t>視覚情報</a:t>
            </a:r>
            <a:endParaRPr kumimoji="1" lang="ja-JP" altLang="en-US" sz="1600" dirty="0">
              <a:solidFill>
                <a:schemeClr val="accent6">
                  <a:lumMod val="50000"/>
                </a:schemeClr>
              </a:solidFill>
              <a:latin typeface="Meiryo UI" pitchFamily="50" charset="-128"/>
              <a:ea typeface="Meiryo UI" pitchFamily="50" charset="-128"/>
              <a:cs typeface="Meiryo UI" pitchFamily="50" charset="-128"/>
            </a:endParaRPr>
          </a:p>
        </p:txBody>
      </p:sp>
      <p:grpSp>
        <p:nvGrpSpPr>
          <p:cNvPr id="58" name="グループ化 57">
            <a:extLst>
              <a:ext uri="{FF2B5EF4-FFF2-40B4-BE49-F238E27FC236}">
                <a16:creationId xmlns:a16="http://schemas.microsoft.com/office/drawing/2014/main" id="{9028C6DC-758F-4F42-B5F7-FE2D111715F6}"/>
              </a:ext>
            </a:extLst>
          </p:cNvPr>
          <p:cNvGrpSpPr/>
          <p:nvPr/>
        </p:nvGrpSpPr>
        <p:grpSpPr>
          <a:xfrm>
            <a:off x="234739" y="4708751"/>
            <a:ext cx="1564586" cy="1491636"/>
            <a:chOff x="1831253" y="1358659"/>
            <a:chExt cx="4078217" cy="3888854"/>
          </a:xfrm>
        </p:grpSpPr>
        <p:sp>
          <p:nvSpPr>
            <p:cNvPr id="59" name="楕円 58">
              <a:extLst>
                <a:ext uri="{FF2B5EF4-FFF2-40B4-BE49-F238E27FC236}">
                  <a16:creationId xmlns:a16="http://schemas.microsoft.com/office/drawing/2014/main" id="{6FF1CD2C-C0C1-4830-BBC5-2A4AA07CE77F}"/>
                </a:ext>
              </a:extLst>
            </p:cNvPr>
            <p:cNvSpPr/>
            <p:nvPr/>
          </p:nvSpPr>
          <p:spPr>
            <a:xfrm>
              <a:off x="1831253" y="1358659"/>
              <a:ext cx="4078217" cy="38888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60" name="楕円 59">
              <a:extLst>
                <a:ext uri="{FF2B5EF4-FFF2-40B4-BE49-F238E27FC236}">
                  <a16:creationId xmlns:a16="http://schemas.microsoft.com/office/drawing/2014/main" id="{8333F477-2655-4C9E-ADCA-3B0A022735E4}"/>
                </a:ext>
              </a:extLst>
            </p:cNvPr>
            <p:cNvSpPr/>
            <p:nvPr/>
          </p:nvSpPr>
          <p:spPr>
            <a:xfrm>
              <a:off x="2665833" y="4038201"/>
              <a:ext cx="2409056" cy="495139"/>
            </a:xfrm>
            <a:prstGeom prst="ellipse">
              <a:avLst/>
            </a:prstGeom>
            <a:solidFill>
              <a:srgbClr val="93949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nvGrpSpPr>
            <p:cNvPr id="61" name="グループ化 60">
              <a:extLst>
                <a:ext uri="{FF2B5EF4-FFF2-40B4-BE49-F238E27FC236}">
                  <a16:creationId xmlns:a16="http://schemas.microsoft.com/office/drawing/2014/main" id="{DC6F6B32-50EF-4463-8542-490C48AC1CC6}"/>
                </a:ext>
              </a:extLst>
            </p:cNvPr>
            <p:cNvGrpSpPr/>
            <p:nvPr/>
          </p:nvGrpSpPr>
          <p:grpSpPr>
            <a:xfrm>
              <a:off x="2586051" y="2068638"/>
              <a:ext cx="2578952" cy="2757973"/>
              <a:chOff x="7364307" y="2920411"/>
              <a:chExt cx="2743438" cy="3108235"/>
            </a:xfrm>
          </p:grpSpPr>
          <p:pic>
            <p:nvPicPr>
              <p:cNvPr id="62" name="Picture 6" descr="Unitree - Aliengo">
                <a:extLst>
                  <a:ext uri="{FF2B5EF4-FFF2-40B4-BE49-F238E27FC236}">
                    <a16:creationId xmlns:a16="http://schemas.microsoft.com/office/drawing/2014/main" id="{6D87BF1B-F02A-4CCB-87AE-F65E740A141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64307" y="3285208"/>
                <a:ext cx="2743438" cy="274343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ViperX 300 Robot Arm 6DOF">
                <a:extLst>
                  <a:ext uri="{FF2B5EF4-FFF2-40B4-BE49-F238E27FC236}">
                    <a16:creationId xmlns:a16="http://schemas.microsoft.com/office/drawing/2014/main" id="{992E9F2B-281B-4C24-AF24-F6950F66C4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500" b="93600" l="8500" r="91300">
                            <a14:foregroundMark x1="56200" y1="7900" x2="68300" y2="8500"/>
                            <a14:foregroundMark x1="68300" y1="8500" x2="68700" y2="8700"/>
                            <a14:foregroundMark x1="65700" y1="5100" x2="57500" y2="3500"/>
                            <a14:foregroundMark x1="8700" y1="57500" x2="8500" y2="66200"/>
                            <a14:foregroundMark x1="55600" y1="63000" x2="58900" y2="63700"/>
                            <a14:foregroundMark x1="41600" y1="90900" x2="54400" y2="93600"/>
                            <a14:foregroundMark x1="54400" y1="93600" x2="77500" y2="88800"/>
                            <a14:foregroundMark x1="90400" y1="86100" x2="91300"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7478385" y="2920411"/>
                <a:ext cx="1351056" cy="135105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4" name="図 63">
            <a:extLst>
              <a:ext uri="{FF2B5EF4-FFF2-40B4-BE49-F238E27FC236}">
                <a16:creationId xmlns:a16="http://schemas.microsoft.com/office/drawing/2014/main" id="{16E7313C-FB38-4DF9-8A12-6C071BD0AAC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511" b="96617" l="8829" r="92530">
                        <a14:foregroundMark x1="13922" y1="35714" x2="21222" y2="25376"/>
                        <a14:foregroundMark x1="21222" y1="25376" x2="31579" y2="17293"/>
                        <a14:foregroundMark x1="31579" y1="17293" x2="48896" y2="15977"/>
                        <a14:foregroundMark x1="48896" y1="15977" x2="65705" y2="20489"/>
                        <a14:foregroundMark x1="65705" y1="20489" x2="75552" y2="31015"/>
                        <a14:foregroundMark x1="75552" y1="31015" x2="81494" y2="52444"/>
                        <a14:foregroundMark x1="81494" y1="52444" x2="78268" y2="68985"/>
                        <a14:foregroundMark x1="78268" y1="68985" x2="68081" y2="86278"/>
                        <a14:foregroundMark x1="68081" y1="86278" x2="57725" y2="93045"/>
                        <a14:foregroundMark x1="57725" y1="93045" x2="46010" y2="91165"/>
                        <a14:foregroundMark x1="46010" y1="91165" x2="25297" y2="79323"/>
                        <a14:foregroundMark x1="25297" y1="79323" x2="14431" y2="43985"/>
                        <a14:foregroundMark x1="14431" y1="43985" x2="12224" y2="58083"/>
                        <a14:foregroundMark x1="9168" y1="43609" x2="8829" y2="60150"/>
                        <a14:foregroundMark x1="24788" y1="85902" x2="45161" y2="96241"/>
                        <a14:foregroundMark x1="45161" y1="96241" x2="56876" y2="96617"/>
                        <a14:foregroundMark x1="56876" y1="96617" x2="60951" y2="95301"/>
                        <a14:foregroundMark x1="88625" y1="63910" x2="92402" y2="49098"/>
                        <a14:foregroundMark x1="92517" y1="47744" x2="82852" y2="37782"/>
                        <a14:foregroundMark x1="82852" y1="37782" x2="80306" y2="37970"/>
                        <a14:foregroundMark x1="39898" y1="6391" x2="50594" y2="4511"/>
                        <a14:foregroundMark x1="50594" y1="4511" x2="55008" y2="5827"/>
                        <a14:backgroundMark x1="93209" y1="47556" x2="93379" y2="48308"/>
                        <a14:backgroundMark x1="92869" y1="47932" x2="93209" y2="48684"/>
                      </a14:backgroundRemoval>
                    </a14:imgEffect>
                  </a14:imgLayer>
                </a14:imgProps>
              </a:ext>
            </a:extLst>
          </a:blip>
          <a:srcRect l="6506" r="4414"/>
          <a:stretch/>
        </p:blipFill>
        <p:spPr>
          <a:xfrm>
            <a:off x="72914" y="3273074"/>
            <a:ext cx="1666776" cy="1724215"/>
          </a:xfrm>
          <a:prstGeom prst="rect">
            <a:avLst/>
          </a:prstGeom>
        </p:spPr>
      </p:pic>
      <p:grpSp>
        <p:nvGrpSpPr>
          <p:cNvPr id="65" name="グループ化 64">
            <a:extLst>
              <a:ext uri="{FF2B5EF4-FFF2-40B4-BE49-F238E27FC236}">
                <a16:creationId xmlns:a16="http://schemas.microsoft.com/office/drawing/2014/main" id="{3240ACCD-E01A-4F4B-9B9F-F89C19B4A4B9}"/>
              </a:ext>
            </a:extLst>
          </p:cNvPr>
          <p:cNvGrpSpPr/>
          <p:nvPr/>
        </p:nvGrpSpPr>
        <p:grpSpPr>
          <a:xfrm>
            <a:off x="1052703" y="5266464"/>
            <a:ext cx="1374409" cy="1401122"/>
            <a:chOff x="10524717" y="1220328"/>
            <a:chExt cx="4078217" cy="4117459"/>
          </a:xfrm>
        </p:grpSpPr>
        <p:sp>
          <p:nvSpPr>
            <p:cNvPr id="66" name="楕円 65">
              <a:extLst>
                <a:ext uri="{FF2B5EF4-FFF2-40B4-BE49-F238E27FC236}">
                  <a16:creationId xmlns:a16="http://schemas.microsoft.com/office/drawing/2014/main" id="{4FCEE67B-8C30-4BC7-9B10-F20755859C0C}"/>
                </a:ext>
              </a:extLst>
            </p:cNvPr>
            <p:cNvSpPr/>
            <p:nvPr/>
          </p:nvSpPr>
          <p:spPr>
            <a:xfrm>
              <a:off x="10524717" y="1448933"/>
              <a:ext cx="4078217" cy="388885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67" name="フリーフォーム: 図形 66">
              <a:extLst>
                <a:ext uri="{FF2B5EF4-FFF2-40B4-BE49-F238E27FC236}">
                  <a16:creationId xmlns:a16="http://schemas.microsoft.com/office/drawing/2014/main" id="{EAFEC7BD-F13C-4408-A366-914DDCA19F56}"/>
                </a:ext>
              </a:extLst>
            </p:cNvPr>
            <p:cNvSpPr/>
            <p:nvPr/>
          </p:nvSpPr>
          <p:spPr>
            <a:xfrm rot="577196">
              <a:off x="11522965" y="3812526"/>
              <a:ext cx="2167721" cy="1467465"/>
            </a:xfrm>
            <a:custGeom>
              <a:avLst/>
              <a:gdLst>
                <a:gd name="connsiteX0" fmla="*/ 435077 w 1690249"/>
                <a:gd name="connsiteY0" fmla="*/ 383604 h 1165269"/>
                <a:gd name="connsiteX1" fmla="*/ 383458 w 1690249"/>
                <a:gd name="connsiteY1" fmla="*/ 405727 h 1165269"/>
                <a:gd name="connsiteX2" fmla="*/ 162232 w 1690249"/>
                <a:gd name="connsiteY2" fmla="*/ 560585 h 1165269"/>
                <a:gd name="connsiteX3" fmla="*/ 125361 w 1690249"/>
                <a:gd name="connsiteY3" fmla="*/ 634327 h 1165269"/>
                <a:gd name="connsiteX4" fmla="*/ 95865 w 1690249"/>
                <a:gd name="connsiteY4" fmla="*/ 708069 h 1165269"/>
                <a:gd name="connsiteX5" fmla="*/ 81116 w 1690249"/>
                <a:gd name="connsiteY5" fmla="*/ 744940 h 1165269"/>
                <a:gd name="connsiteX6" fmla="*/ 44245 w 1690249"/>
                <a:gd name="connsiteY6" fmla="*/ 767062 h 1165269"/>
                <a:gd name="connsiteX7" fmla="*/ 29497 w 1690249"/>
                <a:gd name="connsiteY7" fmla="*/ 796559 h 1165269"/>
                <a:gd name="connsiteX8" fmla="*/ 14748 w 1690249"/>
                <a:gd name="connsiteY8" fmla="*/ 818682 h 1165269"/>
                <a:gd name="connsiteX9" fmla="*/ 0 w 1690249"/>
                <a:gd name="connsiteY9" fmla="*/ 862927 h 1165269"/>
                <a:gd name="connsiteX10" fmla="*/ 7374 w 1690249"/>
                <a:gd name="connsiteY10" fmla="*/ 944043 h 1165269"/>
                <a:gd name="connsiteX11" fmla="*/ 95865 w 1690249"/>
                <a:gd name="connsiteY11" fmla="*/ 1017785 h 1165269"/>
                <a:gd name="connsiteX12" fmla="*/ 184355 w 1690249"/>
                <a:gd name="connsiteY12" fmla="*/ 1039908 h 1165269"/>
                <a:gd name="connsiteX13" fmla="*/ 501445 w 1690249"/>
                <a:gd name="connsiteY13" fmla="*/ 1062030 h 1165269"/>
                <a:gd name="connsiteX14" fmla="*/ 567813 w 1690249"/>
                <a:gd name="connsiteY14" fmla="*/ 1084153 h 1165269"/>
                <a:gd name="connsiteX15" fmla="*/ 671052 w 1690249"/>
                <a:gd name="connsiteY15" fmla="*/ 1098901 h 1165269"/>
                <a:gd name="connsiteX16" fmla="*/ 870155 w 1690249"/>
                <a:gd name="connsiteY16" fmla="*/ 1121024 h 1165269"/>
                <a:gd name="connsiteX17" fmla="*/ 951271 w 1690249"/>
                <a:gd name="connsiteY17" fmla="*/ 1135772 h 1165269"/>
                <a:gd name="connsiteX18" fmla="*/ 1260987 w 1690249"/>
                <a:gd name="connsiteY18" fmla="*/ 1165269 h 1165269"/>
                <a:gd name="connsiteX19" fmla="*/ 1312606 w 1690249"/>
                <a:gd name="connsiteY19" fmla="*/ 1143146 h 1165269"/>
                <a:gd name="connsiteX20" fmla="*/ 1327355 w 1690249"/>
                <a:gd name="connsiteY20" fmla="*/ 1098901 h 1165269"/>
                <a:gd name="connsiteX21" fmla="*/ 1364226 w 1690249"/>
                <a:gd name="connsiteY21" fmla="*/ 1025159 h 1165269"/>
                <a:gd name="connsiteX22" fmla="*/ 1423219 w 1690249"/>
                <a:gd name="connsiteY22" fmla="*/ 892424 h 1165269"/>
                <a:gd name="connsiteX23" fmla="*/ 1474839 w 1690249"/>
                <a:gd name="connsiteY23" fmla="*/ 752314 h 1165269"/>
                <a:gd name="connsiteX24" fmla="*/ 1496961 w 1690249"/>
                <a:gd name="connsiteY24" fmla="*/ 663824 h 1165269"/>
                <a:gd name="connsiteX25" fmla="*/ 1504336 w 1690249"/>
                <a:gd name="connsiteY25" fmla="*/ 531088 h 1165269"/>
                <a:gd name="connsiteX26" fmla="*/ 1519084 w 1690249"/>
                <a:gd name="connsiteY26" fmla="*/ 508966 h 1165269"/>
                <a:gd name="connsiteX27" fmla="*/ 1533832 w 1690249"/>
                <a:gd name="connsiteY27" fmla="*/ 457346 h 1165269"/>
                <a:gd name="connsiteX28" fmla="*/ 1578077 w 1690249"/>
                <a:gd name="connsiteY28" fmla="*/ 383604 h 1165269"/>
                <a:gd name="connsiteX29" fmla="*/ 1637071 w 1690249"/>
                <a:gd name="connsiteY29" fmla="*/ 265617 h 1165269"/>
                <a:gd name="connsiteX30" fmla="*/ 1659194 w 1690249"/>
                <a:gd name="connsiteY30" fmla="*/ 206624 h 1165269"/>
                <a:gd name="connsiteX31" fmla="*/ 1666568 w 1690249"/>
                <a:gd name="connsiteY31" fmla="*/ 184501 h 1165269"/>
                <a:gd name="connsiteX32" fmla="*/ 1681316 w 1690249"/>
                <a:gd name="connsiteY32" fmla="*/ 147630 h 1165269"/>
                <a:gd name="connsiteX33" fmla="*/ 1688690 w 1690249"/>
                <a:gd name="connsiteY33" fmla="*/ 88637 h 1165269"/>
                <a:gd name="connsiteX34" fmla="*/ 1585452 w 1690249"/>
                <a:gd name="connsiteY34" fmla="*/ 37017 h 1165269"/>
                <a:gd name="connsiteX35" fmla="*/ 1334729 w 1690249"/>
                <a:gd name="connsiteY35" fmla="*/ 29643 h 1165269"/>
                <a:gd name="connsiteX36" fmla="*/ 1098755 w 1690249"/>
                <a:gd name="connsiteY36" fmla="*/ 146 h 1165269"/>
                <a:gd name="connsiteX37" fmla="*/ 914400 w 1690249"/>
                <a:gd name="connsiteY37" fmla="*/ 22269 h 1165269"/>
                <a:gd name="connsiteX38" fmla="*/ 811161 w 1690249"/>
                <a:gd name="connsiteY38" fmla="*/ 118133 h 1165269"/>
                <a:gd name="connsiteX39" fmla="*/ 766916 w 1690249"/>
                <a:gd name="connsiteY39" fmla="*/ 169753 h 1165269"/>
                <a:gd name="connsiteX40" fmla="*/ 656303 w 1690249"/>
                <a:gd name="connsiteY40" fmla="*/ 250869 h 1165269"/>
                <a:gd name="connsiteX41" fmla="*/ 582561 w 1690249"/>
                <a:gd name="connsiteY41" fmla="*/ 302488 h 1165269"/>
                <a:gd name="connsiteX42" fmla="*/ 567813 w 1690249"/>
                <a:gd name="connsiteY42" fmla="*/ 324611 h 1165269"/>
                <a:gd name="connsiteX43" fmla="*/ 508819 w 1690249"/>
                <a:gd name="connsiteY43" fmla="*/ 346733 h 1165269"/>
                <a:gd name="connsiteX44" fmla="*/ 486697 w 1690249"/>
                <a:gd name="connsiteY44" fmla="*/ 376230 h 1165269"/>
                <a:gd name="connsiteX45" fmla="*/ 435077 w 1690249"/>
                <a:gd name="connsiteY45" fmla="*/ 383604 h 11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90249" h="1165269">
                  <a:moveTo>
                    <a:pt x="435077" y="383604"/>
                  </a:moveTo>
                  <a:cubicBezTo>
                    <a:pt x="417871" y="388520"/>
                    <a:pt x="399712" y="396439"/>
                    <a:pt x="383458" y="405727"/>
                  </a:cubicBezTo>
                  <a:cubicBezTo>
                    <a:pt x="282857" y="463214"/>
                    <a:pt x="235252" y="487565"/>
                    <a:pt x="162232" y="560585"/>
                  </a:cubicBezTo>
                  <a:cubicBezTo>
                    <a:pt x="146226" y="576591"/>
                    <a:pt x="131699" y="620383"/>
                    <a:pt x="125361" y="634327"/>
                  </a:cubicBezTo>
                  <a:cubicBezTo>
                    <a:pt x="89912" y="712314"/>
                    <a:pt x="133532" y="604486"/>
                    <a:pt x="95865" y="708069"/>
                  </a:cubicBezTo>
                  <a:cubicBezTo>
                    <a:pt x="91341" y="720509"/>
                    <a:pt x="89833" y="734978"/>
                    <a:pt x="81116" y="744940"/>
                  </a:cubicBezTo>
                  <a:cubicBezTo>
                    <a:pt x="71678" y="755726"/>
                    <a:pt x="56535" y="759688"/>
                    <a:pt x="44245" y="767062"/>
                  </a:cubicBezTo>
                  <a:cubicBezTo>
                    <a:pt x="39329" y="776894"/>
                    <a:pt x="34951" y="787015"/>
                    <a:pt x="29497" y="796559"/>
                  </a:cubicBezTo>
                  <a:cubicBezTo>
                    <a:pt x="25100" y="804254"/>
                    <a:pt x="18348" y="810583"/>
                    <a:pt x="14748" y="818682"/>
                  </a:cubicBezTo>
                  <a:cubicBezTo>
                    <a:pt x="8434" y="832888"/>
                    <a:pt x="0" y="862927"/>
                    <a:pt x="0" y="862927"/>
                  </a:cubicBezTo>
                  <a:cubicBezTo>
                    <a:pt x="2458" y="889966"/>
                    <a:pt x="-1662" y="918441"/>
                    <a:pt x="7374" y="944043"/>
                  </a:cubicBezTo>
                  <a:cubicBezTo>
                    <a:pt x="18645" y="975977"/>
                    <a:pt x="67099" y="1007187"/>
                    <a:pt x="95865" y="1017785"/>
                  </a:cubicBezTo>
                  <a:cubicBezTo>
                    <a:pt x="124395" y="1028296"/>
                    <a:pt x="154498" y="1034166"/>
                    <a:pt x="184355" y="1039908"/>
                  </a:cubicBezTo>
                  <a:cubicBezTo>
                    <a:pt x="303728" y="1062864"/>
                    <a:pt x="364626" y="1057312"/>
                    <a:pt x="501445" y="1062030"/>
                  </a:cubicBezTo>
                  <a:cubicBezTo>
                    <a:pt x="523568" y="1069404"/>
                    <a:pt x="545026" y="1079199"/>
                    <a:pt x="567813" y="1084153"/>
                  </a:cubicBezTo>
                  <a:cubicBezTo>
                    <a:pt x="601782" y="1091538"/>
                    <a:pt x="636694" y="1093615"/>
                    <a:pt x="671052" y="1098901"/>
                  </a:cubicBezTo>
                  <a:cubicBezTo>
                    <a:pt x="814374" y="1120951"/>
                    <a:pt x="706989" y="1110147"/>
                    <a:pt x="870155" y="1121024"/>
                  </a:cubicBezTo>
                  <a:cubicBezTo>
                    <a:pt x="897194" y="1125940"/>
                    <a:pt x="923963" y="1132681"/>
                    <a:pt x="951271" y="1135772"/>
                  </a:cubicBezTo>
                  <a:cubicBezTo>
                    <a:pt x="1054319" y="1147438"/>
                    <a:pt x="1260987" y="1165269"/>
                    <a:pt x="1260987" y="1165269"/>
                  </a:cubicBezTo>
                  <a:cubicBezTo>
                    <a:pt x="1278193" y="1157895"/>
                    <a:pt x="1299369" y="1156383"/>
                    <a:pt x="1312606" y="1143146"/>
                  </a:cubicBezTo>
                  <a:cubicBezTo>
                    <a:pt x="1323599" y="1132153"/>
                    <a:pt x="1321124" y="1113144"/>
                    <a:pt x="1327355" y="1098901"/>
                  </a:cubicBezTo>
                  <a:cubicBezTo>
                    <a:pt x="1338370" y="1073723"/>
                    <a:pt x="1353562" y="1050487"/>
                    <a:pt x="1364226" y="1025159"/>
                  </a:cubicBezTo>
                  <a:cubicBezTo>
                    <a:pt x="1427095" y="875843"/>
                    <a:pt x="1339487" y="1043140"/>
                    <a:pt x="1423219" y="892424"/>
                  </a:cubicBezTo>
                  <a:cubicBezTo>
                    <a:pt x="1463708" y="730475"/>
                    <a:pt x="1402420" y="960519"/>
                    <a:pt x="1474839" y="752314"/>
                  </a:cubicBezTo>
                  <a:cubicBezTo>
                    <a:pt x="1484827" y="723597"/>
                    <a:pt x="1496961" y="663824"/>
                    <a:pt x="1496961" y="663824"/>
                  </a:cubicBezTo>
                  <a:cubicBezTo>
                    <a:pt x="1499419" y="619579"/>
                    <a:pt x="1498069" y="574956"/>
                    <a:pt x="1504336" y="531088"/>
                  </a:cubicBezTo>
                  <a:cubicBezTo>
                    <a:pt x="1505589" y="522315"/>
                    <a:pt x="1515793" y="517195"/>
                    <a:pt x="1519084" y="508966"/>
                  </a:cubicBezTo>
                  <a:cubicBezTo>
                    <a:pt x="1525730" y="492351"/>
                    <a:pt x="1527408" y="474048"/>
                    <a:pt x="1533832" y="457346"/>
                  </a:cubicBezTo>
                  <a:cubicBezTo>
                    <a:pt x="1581553" y="333270"/>
                    <a:pt x="1531079" y="477602"/>
                    <a:pt x="1578077" y="383604"/>
                  </a:cubicBezTo>
                  <a:cubicBezTo>
                    <a:pt x="1644631" y="250495"/>
                    <a:pt x="1586176" y="333476"/>
                    <a:pt x="1637071" y="265617"/>
                  </a:cubicBezTo>
                  <a:cubicBezTo>
                    <a:pt x="1653811" y="215398"/>
                    <a:pt x="1632737" y="277175"/>
                    <a:pt x="1659194" y="206624"/>
                  </a:cubicBezTo>
                  <a:cubicBezTo>
                    <a:pt x="1661923" y="199346"/>
                    <a:pt x="1663839" y="191779"/>
                    <a:pt x="1666568" y="184501"/>
                  </a:cubicBezTo>
                  <a:cubicBezTo>
                    <a:pt x="1671216" y="172107"/>
                    <a:pt x="1676400" y="159920"/>
                    <a:pt x="1681316" y="147630"/>
                  </a:cubicBezTo>
                  <a:cubicBezTo>
                    <a:pt x="1683774" y="127966"/>
                    <a:pt x="1694134" y="107692"/>
                    <a:pt x="1688690" y="88637"/>
                  </a:cubicBezTo>
                  <a:cubicBezTo>
                    <a:pt x="1672994" y="33700"/>
                    <a:pt x="1629829" y="39081"/>
                    <a:pt x="1585452" y="37017"/>
                  </a:cubicBezTo>
                  <a:cubicBezTo>
                    <a:pt x="1501932" y="33132"/>
                    <a:pt x="1418303" y="32101"/>
                    <a:pt x="1334729" y="29643"/>
                  </a:cubicBezTo>
                  <a:cubicBezTo>
                    <a:pt x="1314053" y="26541"/>
                    <a:pt x="1143853" y="-2292"/>
                    <a:pt x="1098755" y="146"/>
                  </a:cubicBezTo>
                  <a:cubicBezTo>
                    <a:pt x="1036953" y="3487"/>
                    <a:pt x="975852" y="14895"/>
                    <a:pt x="914400" y="22269"/>
                  </a:cubicBezTo>
                  <a:cubicBezTo>
                    <a:pt x="868751" y="56505"/>
                    <a:pt x="860620" y="60430"/>
                    <a:pt x="811161" y="118133"/>
                  </a:cubicBezTo>
                  <a:cubicBezTo>
                    <a:pt x="796413" y="135340"/>
                    <a:pt x="783483" y="154290"/>
                    <a:pt x="766916" y="169753"/>
                  </a:cubicBezTo>
                  <a:cubicBezTo>
                    <a:pt x="673488" y="256952"/>
                    <a:pt x="732132" y="190205"/>
                    <a:pt x="656303" y="250869"/>
                  </a:cubicBezTo>
                  <a:cubicBezTo>
                    <a:pt x="587711" y="305743"/>
                    <a:pt x="671777" y="257881"/>
                    <a:pt x="582561" y="302488"/>
                  </a:cubicBezTo>
                  <a:cubicBezTo>
                    <a:pt x="577645" y="309862"/>
                    <a:pt x="575025" y="319460"/>
                    <a:pt x="567813" y="324611"/>
                  </a:cubicBezTo>
                  <a:cubicBezTo>
                    <a:pt x="560097" y="330122"/>
                    <a:pt x="522141" y="342293"/>
                    <a:pt x="508819" y="346733"/>
                  </a:cubicBezTo>
                  <a:cubicBezTo>
                    <a:pt x="501445" y="356565"/>
                    <a:pt x="496398" y="368684"/>
                    <a:pt x="486697" y="376230"/>
                  </a:cubicBezTo>
                  <a:cubicBezTo>
                    <a:pt x="473681" y="386354"/>
                    <a:pt x="452283" y="378688"/>
                    <a:pt x="435077" y="383604"/>
                  </a:cubicBezTo>
                  <a:close/>
                </a:path>
              </a:pathLst>
            </a:custGeom>
            <a:solidFill>
              <a:srgbClr val="93949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68" name="Picture 2">
              <a:extLst>
                <a:ext uri="{FF2B5EF4-FFF2-40B4-BE49-F238E27FC236}">
                  <a16:creationId xmlns:a16="http://schemas.microsoft.com/office/drawing/2014/main" id="{85CD192A-F187-4CFD-87CA-8FF96D395D19}"/>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8125" b="90625" l="9016" r="89549">
                          <a14:foregroundMark x1="39754" y1="41563" x2="45082" y2="35000"/>
                          <a14:foregroundMark x1="45082" y1="35000" x2="40369" y2="25469"/>
                          <a14:foregroundMark x1="40369" y1="25469" x2="40574" y2="24375"/>
                          <a14:foregroundMark x1="40984" y1="23438" x2="34836" y2="21875"/>
                          <a14:foregroundMark x1="34016" y1="20938" x2="33402" y2="20781"/>
                          <a14:foregroundMark x1="33197" y1="20781" x2="31967" y2="20156"/>
                          <a14:foregroundMark x1="58607" y1="23750" x2="65164" y2="8281"/>
                          <a14:foregroundMark x1="67008" y1="17656" x2="67008" y2="22188"/>
                          <a14:foregroundMark x1="51434" y1="16875" x2="49248" y2="18670"/>
                          <a14:foregroundMark x1="66598" y1="16250" x2="66803" y2="17031"/>
                          <a14:foregroundMark x1="73908" y1="63906" x2="72746" y2="69844"/>
                          <a14:foregroundMark x1="74367" y1="61563" x2="74275" y2="62031"/>
                          <a14:foregroundMark x1="76844" y1="48906" x2="74520" y2="60781"/>
                          <a14:foregroundMark x1="72746" y1="69844" x2="61066" y2="82188"/>
                          <a14:foregroundMark x1="45287" y1="85000" x2="44262" y2="87344"/>
                          <a14:foregroundMark x1="32578" y1="72490" x2="32787" y2="74219"/>
                          <a14:foregroundMark x1="32242" y1="69710" x2="32464" y2="71547"/>
                          <a14:foregroundMark x1="29918" y1="50469" x2="31111" y2="60347"/>
                          <a14:foregroundMark x1="32028" y1="72069" x2="31531" y2="69719"/>
                          <a14:foregroundMark x1="32582" y1="74688" x2="32117" y2="72490"/>
                          <a14:foregroundMark x1="31169" y1="69724" x2="31352" y2="72656"/>
                          <a14:foregroundMark x1="73770" y1="62187" x2="73975" y2="63594"/>
                          <a14:foregroundMark x1="60656" y1="87969" x2="58197" y2="89531"/>
                          <a14:foregroundMark x1="60451" y1="90625" x2="57787" y2="90625"/>
                          <a14:foregroundMark x1="29040" y1="57969" x2="30943" y2="69063"/>
                          <a14:foregroundMark x1="28585" y1="55320" x2="28745" y2="56250"/>
                          <a14:foregroundMark x1="56148" y1="28281" x2="55123" y2="33750"/>
                          <a14:foregroundMark x1="49180" y1="19375" x2="49385" y2="22500"/>
                          <a14:foregroundMark x1="9016" y1="43750" x2="9016" y2="44531"/>
                          <a14:foregroundMark x1="67623" y1="46094" x2="70951" y2="46173"/>
                          <a14:foregroundMark x1="68946" y1="54475" x2="68238" y2="55156"/>
                          <a14:foregroundMark x1="72621" y1="50938" x2="69839" y2="53615"/>
                          <a14:foregroundMark x1="76844" y1="46875" x2="74848" y2="48795"/>
                          <a14:foregroundMark x1="28689" y1="51563" x2="28074" y2="55781"/>
                          <a14:foregroundMark x1="65164" y1="47656" x2="64754" y2="52969"/>
                          <a14:foregroundMark x1="73585" y1="46719" x2="74795" y2="46719"/>
                          <a14:foregroundMark x1="72131" y1="46719" x2="72371" y2="46719"/>
                          <a14:foregroundMark x1="66243" y1="37240" x2="66189" y2="37813"/>
                          <a14:foregroundMark x1="66598" y1="33438" x2="66569" y2="33752"/>
                          <a14:foregroundMark x1="65369" y1="35313" x2="65984" y2="34531"/>
                          <a14:foregroundMark x1="34016" y1="72500" x2="38730" y2="69844"/>
                          <a14:backgroundMark x1="13115" y1="27344" x2="19057" y2="35156"/>
                          <a14:backgroundMark x1="19057" y1="35156" x2="13115" y2="27969"/>
                          <a14:backgroundMark x1="13115" y1="27969" x2="13320" y2="27656"/>
                          <a14:backgroundMark x1="7172" y1="47656" x2="21311" y2="48906"/>
                          <a14:backgroundMark x1="21311" y1="48906" x2="23822" y2="53171"/>
                          <a14:backgroundMark x1="25414" y1="62445" x2="25205" y2="65469"/>
                          <a14:backgroundMark x1="25205" y1="65469" x2="15164" y2="72344"/>
                          <a14:backgroundMark x1="15164" y1="72344" x2="14959" y2="72188"/>
                          <a14:backgroundMark x1="76434" y1="63386" x2="76434" y2="63906"/>
                          <a14:backgroundMark x1="72951" y1="60781" x2="72951" y2="61563"/>
                          <a14:backgroundMark x1="37295" y1="72969" x2="40779" y2="71406"/>
                          <a14:backgroundMark x1="46639" y1="22605" x2="45492" y2="26250"/>
                          <a14:backgroundMark x1="47951" y1="18438" x2="47638" y2="19434"/>
                          <a14:backgroundMark x1="50948" y1="33298" x2="50205" y2="42500"/>
                          <a14:backgroundMark x1="36270" y1="59062" x2="36885" y2="68750"/>
                          <a14:backgroundMark x1="36885" y1="68750" x2="33811" y2="60469"/>
                          <a14:backgroundMark x1="33996" y1="68760" x2="34016" y2="69688"/>
                          <a14:backgroundMark x1="34016" y1="69688" x2="36680" y2="69688"/>
                          <a14:backgroundMark x1="25390" y1="55555" x2="25820" y2="56250"/>
                          <a14:backgroundMark x1="20697" y1="47969" x2="24041" y2="53375"/>
                          <a14:backgroundMark x1="25820" y1="56250" x2="25820" y2="57969"/>
                          <a14:backgroundMark x1="23156" y1="47188" x2="24987" y2="51250"/>
                          <a14:backgroundMark x1="22541" y1="28281" x2="21311" y2="31563"/>
                          <a14:backgroundMark x1="26025" y1="24063" x2="29098" y2="24063"/>
                          <a14:backgroundMark x1="67828" y1="47031" x2="67871" y2="47777"/>
                          <a14:backgroundMark x1="68648" y1="47031" x2="68697" y2="47814"/>
                          <a14:backgroundMark x1="69877" y1="47344" x2="71465" y2="47517"/>
                          <a14:backgroundMark x1="67657" y1="53099" x2="67213" y2="53438"/>
                          <a14:backgroundMark x1="70874" y1="34421" x2="80123" y2="45000"/>
                          <a14:backgroundMark x1="69877" y1="33281" x2="70184" y2="33633"/>
                          <a14:backgroundMark x1="80123" y1="45000" x2="71926" y2="34063"/>
                          <a14:backgroundMark x1="71926" y1="34063" x2="71926" y2="33906"/>
                          <a14:backgroundMark x1="69880" y1="38013" x2="71926" y2="44688"/>
                          <a14:backgroundMark x1="68238" y1="32656" x2="68509" y2="33542"/>
                          <a14:backgroundMark x1="71721" y1="44688" x2="67828" y2="40313"/>
                          <a14:backgroundMark x1="68238" y1="38438" x2="68238" y2="37813"/>
                          <a14:backgroundMark x1="67213" y1="41250" x2="67828" y2="42656"/>
                          <a14:backgroundMark x1="68852" y1="33594" x2="69262" y2="37031"/>
                          <a14:backgroundMark x1="70492" y1="47656" x2="70492" y2="50938"/>
                          <a14:backgroundMark x1="71311" y1="47969" x2="72541" y2="47969"/>
                        </a14:backgroundRemoval>
                      </a14:imgEffect>
                    </a14:imgLayer>
                  </a14:imgProps>
                </a:ext>
                <a:ext uri="{28A0092B-C50C-407E-A947-70E740481C1C}">
                  <a14:useLocalDpi xmlns:a14="http://schemas.microsoft.com/office/drawing/2010/main" val="0"/>
                </a:ext>
              </a:extLst>
            </a:blip>
            <a:srcRect/>
            <a:stretch>
              <a:fillRect/>
            </a:stretch>
          </p:blipFill>
          <p:spPr bwMode="auto">
            <a:xfrm>
              <a:off x="10961886" y="1220328"/>
              <a:ext cx="3086650" cy="404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 name="フリーフォーム: 図形 68">
            <a:extLst>
              <a:ext uri="{FF2B5EF4-FFF2-40B4-BE49-F238E27FC236}">
                <a16:creationId xmlns:a16="http://schemas.microsoft.com/office/drawing/2014/main" id="{528A5DE9-5F41-453E-A646-C1C3D32ABE2F}"/>
              </a:ext>
            </a:extLst>
          </p:cNvPr>
          <p:cNvSpPr/>
          <p:nvPr/>
        </p:nvSpPr>
        <p:spPr>
          <a:xfrm rot="619692">
            <a:off x="1166430" y="4693686"/>
            <a:ext cx="2471727" cy="501080"/>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0" name="フリーフォーム: 図形 69">
            <a:extLst>
              <a:ext uri="{FF2B5EF4-FFF2-40B4-BE49-F238E27FC236}">
                <a16:creationId xmlns:a16="http://schemas.microsoft.com/office/drawing/2014/main" id="{7AC6F293-CD03-45F4-911C-9AC4D3F554D7}"/>
              </a:ext>
            </a:extLst>
          </p:cNvPr>
          <p:cNvSpPr/>
          <p:nvPr/>
        </p:nvSpPr>
        <p:spPr>
          <a:xfrm rot="19908296">
            <a:off x="1626809" y="4706739"/>
            <a:ext cx="1801947" cy="1215942"/>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1" name="フリーフォーム: 図形 70">
            <a:extLst>
              <a:ext uri="{FF2B5EF4-FFF2-40B4-BE49-F238E27FC236}">
                <a16:creationId xmlns:a16="http://schemas.microsoft.com/office/drawing/2014/main" id="{6364BA3A-5EAA-44EE-B544-917E94ABA659}"/>
              </a:ext>
            </a:extLst>
          </p:cNvPr>
          <p:cNvSpPr/>
          <p:nvPr/>
        </p:nvSpPr>
        <p:spPr>
          <a:xfrm rot="17920062">
            <a:off x="2439445" y="4908441"/>
            <a:ext cx="853931" cy="1226014"/>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2" name="フリーフォーム: 図形 71">
            <a:extLst>
              <a:ext uri="{FF2B5EF4-FFF2-40B4-BE49-F238E27FC236}">
                <a16:creationId xmlns:a16="http://schemas.microsoft.com/office/drawing/2014/main" id="{CDA47E2E-3D13-4440-B883-6636E2456E32}"/>
              </a:ext>
            </a:extLst>
          </p:cNvPr>
          <p:cNvSpPr/>
          <p:nvPr/>
        </p:nvSpPr>
        <p:spPr>
          <a:xfrm rot="619692">
            <a:off x="1527451" y="2070994"/>
            <a:ext cx="2659357" cy="222914"/>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3" name="フリーフォーム: 図形 72">
            <a:extLst>
              <a:ext uri="{FF2B5EF4-FFF2-40B4-BE49-F238E27FC236}">
                <a16:creationId xmlns:a16="http://schemas.microsoft.com/office/drawing/2014/main" id="{51364397-B277-4F43-B0D8-7245BCC4648A}"/>
              </a:ext>
            </a:extLst>
          </p:cNvPr>
          <p:cNvSpPr/>
          <p:nvPr/>
        </p:nvSpPr>
        <p:spPr>
          <a:xfrm rot="619692">
            <a:off x="3145665" y="1928359"/>
            <a:ext cx="1094000" cy="508185"/>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4" name="フリーフォーム: 図形 73">
            <a:extLst>
              <a:ext uri="{FF2B5EF4-FFF2-40B4-BE49-F238E27FC236}">
                <a16:creationId xmlns:a16="http://schemas.microsoft.com/office/drawing/2014/main" id="{6B332DA6-CBF4-4F27-BD71-2CA4520F18BE}"/>
              </a:ext>
            </a:extLst>
          </p:cNvPr>
          <p:cNvSpPr/>
          <p:nvPr/>
        </p:nvSpPr>
        <p:spPr>
          <a:xfrm rot="619692" flipH="1">
            <a:off x="4328083" y="1915911"/>
            <a:ext cx="45719" cy="623046"/>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6" name="フリーフォーム: 図形 75">
            <a:extLst>
              <a:ext uri="{FF2B5EF4-FFF2-40B4-BE49-F238E27FC236}">
                <a16:creationId xmlns:a16="http://schemas.microsoft.com/office/drawing/2014/main" id="{BF4DB9FB-1424-4402-84E1-15AF53515A2B}"/>
              </a:ext>
            </a:extLst>
          </p:cNvPr>
          <p:cNvSpPr/>
          <p:nvPr/>
        </p:nvSpPr>
        <p:spPr>
          <a:xfrm rot="20980308" flipH="1">
            <a:off x="4309340" y="1928863"/>
            <a:ext cx="1377015" cy="482098"/>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78" name="フリーフォーム: 図形 77">
            <a:extLst>
              <a:ext uri="{FF2B5EF4-FFF2-40B4-BE49-F238E27FC236}">
                <a16:creationId xmlns:a16="http://schemas.microsoft.com/office/drawing/2014/main" id="{829D2B79-E42E-4392-AA7D-D0929A133C8F}"/>
              </a:ext>
            </a:extLst>
          </p:cNvPr>
          <p:cNvSpPr/>
          <p:nvPr/>
        </p:nvSpPr>
        <p:spPr>
          <a:xfrm rot="20980308" flipH="1">
            <a:off x="4388653" y="2063418"/>
            <a:ext cx="3045802" cy="177980"/>
          </a:xfrm>
          <a:custGeom>
            <a:avLst/>
            <a:gdLst>
              <a:gd name="connsiteX0" fmla="*/ 3505200 w 3505200"/>
              <a:gd name="connsiteY0" fmla="*/ 1264920 h 1264920"/>
              <a:gd name="connsiteX1" fmla="*/ 1859280 w 3505200"/>
              <a:gd name="connsiteY1" fmla="*/ 243840 h 1264920"/>
              <a:gd name="connsiteX2" fmla="*/ 0 w 3505200"/>
              <a:gd name="connsiteY2" fmla="*/ 0 h 1264920"/>
            </a:gdLst>
            <a:ahLst/>
            <a:cxnLst>
              <a:cxn ang="0">
                <a:pos x="connsiteX0" y="connsiteY0"/>
              </a:cxn>
              <a:cxn ang="0">
                <a:pos x="connsiteX1" y="connsiteY1"/>
              </a:cxn>
              <a:cxn ang="0">
                <a:pos x="connsiteX2" y="connsiteY2"/>
              </a:cxn>
            </a:cxnLst>
            <a:rect l="l" t="t" r="r" b="b"/>
            <a:pathLst>
              <a:path w="3505200" h="1264920">
                <a:moveTo>
                  <a:pt x="3505200" y="1264920"/>
                </a:moveTo>
                <a:cubicBezTo>
                  <a:pt x="2974340" y="859790"/>
                  <a:pt x="2443480" y="454660"/>
                  <a:pt x="1859280" y="243840"/>
                </a:cubicBezTo>
                <a:cubicBezTo>
                  <a:pt x="1275080" y="33020"/>
                  <a:pt x="637540" y="16510"/>
                  <a:pt x="0" y="0"/>
                </a:cubicBezTo>
              </a:path>
            </a:pathLst>
          </a:custGeom>
          <a:ln w="28575">
            <a:solidFill>
              <a:schemeClr val="accent5">
                <a:alpha val="48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sz="800"/>
          </a:p>
        </p:txBody>
      </p:sp>
      <p:sp>
        <p:nvSpPr>
          <p:cNvPr id="82" name="テキスト ボックス 81">
            <a:extLst>
              <a:ext uri="{FF2B5EF4-FFF2-40B4-BE49-F238E27FC236}">
                <a16:creationId xmlns:a16="http://schemas.microsoft.com/office/drawing/2014/main" id="{CBC8F9A0-3CCC-4745-96DF-E26C5C8EB549}"/>
              </a:ext>
            </a:extLst>
          </p:cNvPr>
          <p:cNvSpPr txBox="1"/>
          <p:nvPr/>
        </p:nvSpPr>
        <p:spPr bwMode="auto">
          <a:xfrm>
            <a:off x="3419759" y="1903834"/>
            <a:ext cx="2172218" cy="349702"/>
          </a:xfrm>
          <a:prstGeom prst="rect">
            <a:avLst/>
          </a:prstGeom>
          <a:noFill/>
          <a:ln w="9525">
            <a:noFill/>
            <a:miter lim="800000"/>
            <a:headEnd/>
            <a:tailEnd/>
          </a:ln>
        </p:spPr>
        <p:txBody>
          <a:bodyPr wrap="square" lIns="72000" tIns="36000" rIns="72000" bIns="36000" rtlCol="0">
            <a:spAutoFit/>
          </a:bodyPr>
          <a:lstStyle/>
          <a:p>
            <a:r>
              <a:rPr kumimoji="1" lang="ja-JP" altLang="en-US" b="1" dirty="0">
                <a:latin typeface="Meiryo UI" panose="020B0604030504040204" pitchFamily="50" charset="-128"/>
                <a:ea typeface="Meiryo UI" panose="020B0604030504040204" pitchFamily="50" charset="-128"/>
              </a:rPr>
              <a:t>遠隔地の感覚情報</a:t>
            </a:r>
            <a:endParaRPr lang="en-US" altLang="ja-JP" b="1" dirty="0">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4C706453-C542-4242-8376-042E3996D2AD}"/>
              </a:ext>
            </a:extLst>
          </p:cNvPr>
          <p:cNvSpPr txBox="1"/>
          <p:nvPr/>
        </p:nvSpPr>
        <p:spPr bwMode="auto">
          <a:xfrm>
            <a:off x="1817024" y="3849509"/>
            <a:ext cx="1792077" cy="626701"/>
          </a:xfrm>
          <a:prstGeom prst="rect">
            <a:avLst/>
          </a:prstGeom>
          <a:solidFill>
            <a:schemeClr val="bg1">
              <a:alpha val="70000"/>
            </a:schemeClr>
          </a:solidFill>
          <a:ln w="9525">
            <a:noFill/>
            <a:miter lim="800000"/>
            <a:headEnd/>
            <a:tailEnd/>
          </a:ln>
        </p:spPr>
        <p:txBody>
          <a:bodyPr wrap="square" lIns="72000" tIns="36000" rIns="72000" bIns="36000" rtlCol="0">
            <a:spAutoFit/>
          </a:bodyPr>
          <a:lstStyle/>
          <a:p>
            <a:r>
              <a:rPr lang="ja-JP" altLang="en-US" dirty="0">
                <a:solidFill>
                  <a:srgbClr val="FF0000"/>
                </a:solidFill>
                <a:latin typeface="Meiryo UI" panose="020B0604030504040204" pitchFamily="50" charset="-128"/>
                <a:ea typeface="Meiryo UI" panose="020B0604030504040204" pitchFamily="50" charset="-128"/>
              </a:rPr>
              <a:t>直感的で手軽な運動伝達</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3" name="楕円 2">
            <a:extLst>
              <a:ext uri="{FF2B5EF4-FFF2-40B4-BE49-F238E27FC236}">
                <a16:creationId xmlns:a16="http://schemas.microsoft.com/office/drawing/2014/main" id="{9BB719AD-DB1B-480C-8932-A98787EEE2FA}"/>
              </a:ext>
            </a:extLst>
          </p:cNvPr>
          <p:cNvSpPr/>
          <p:nvPr/>
        </p:nvSpPr>
        <p:spPr bwMode="auto">
          <a:xfrm>
            <a:off x="5262170" y="967738"/>
            <a:ext cx="3739404" cy="1085639"/>
          </a:xfrm>
          <a:prstGeom prst="ellipse">
            <a:avLst/>
          </a:prstGeom>
          <a:solidFill>
            <a:schemeClr val="bg1">
              <a:lumMod val="75000"/>
              <a:alpha val="50000"/>
            </a:schemeClr>
          </a:solidFill>
          <a:ln w="9525">
            <a:noFill/>
            <a:miter lim="800000"/>
            <a:headEnd/>
            <a:tailEnd/>
          </a:ln>
        </p:spPr>
        <p:txBody>
          <a:bodyPr wrap="square" lIns="72000" tIns="36000" rIns="72000" bIns="36000" rtlCol="0" anchor="ctr">
            <a:noAutofit/>
          </a:bodyPr>
          <a:lstStyle/>
          <a:p>
            <a:pPr algn="ctr">
              <a:tabLst>
                <a:tab pos="360363" algn="l"/>
              </a:tabLst>
            </a:pPr>
            <a:endParaRPr kumimoji="1" lang="ja-JP" altLang="en-US" sz="1600" dirty="0">
              <a:solidFill>
                <a:srgbClr val="0000CC"/>
              </a:solidFill>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2358E7D3-378D-45AD-840C-A919526DCDE1}"/>
              </a:ext>
            </a:extLst>
          </p:cNvPr>
          <p:cNvSpPr txBox="1"/>
          <p:nvPr/>
        </p:nvSpPr>
        <p:spPr bwMode="auto">
          <a:xfrm>
            <a:off x="6813215" y="1963401"/>
            <a:ext cx="2330785" cy="349702"/>
          </a:xfrm>
          <a:prstGeom prst="rect">
            <a:avLst/>
          </a:prstGeom>
          <a:noFill/>
          <a:ln w="9525">
            <a:noFill/>
            <a:miter lim="800000"/>
            <a:headEnd/>
            <a:tailEnd/>
          </a:ln>
        </p:spPr>
        <p:txBody>
          <a:bodyPr wrap="square" lIns="72000" tIns="36000" rIns="72000" bIns="36000" rtlCol="0">
            <a:spAutoFit/>
          </a:bodyPr>
          <a:lstStyle/>
          <a:p>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本開発では対象外</a:t>
            </a:r>
            <a:endParaRPr lang="en-US" altLang="ja-JP"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716217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noFill/>
          <a:miter lim="800000"/>
          <a:headEnd/>
          <a:tailEnd/>
        </a:ln>
      </a:spPr>
      <a:bodyPr wrap="square" lIns="72000" tIns="36000" rIns="72000" bIns="36000">
        <a:noAutofit/>
      </a:bodyPr>
      <a:lstStyle>
        <a:defPPr>
          <a:tabLst>
            <a:tab pos="360363" algn="l"/>
          </a:tabLst>
          <a:defRPr sz="1600" dirty="0">
            <a:solidFill>
              <a:srgbClr val="0000CC"/>
            </a:solidFill>
            <a:latin typeface="Meiryo UI" pitchFamily="50" charset="-128"/>
            <a:ea typeface="Meiryo UI" pitchFamily="50" charset="-128"/>
            <a:cs typeface="Meiryo UI" pitchFamily="50" charset="-128"/>
          </a:defRPr>
        </a:defPPr>
      </a:lstStyle>
    </a:spDef>
    <a:txDef>
      <a:spPr bwMode="auto">
        <a:noFill/>
        <a:ln w="9525">
          <a:noFill/>
          <a:miter lim="800000"/>
          <a:headEnd/>
          <a:tailEnd/>
        </a:ln>
      </a:spPr>
      <a:bodyPr wrap="square" lIns="72000" tIns="36000" rIns="72000" bIns="36000" rtlCol="0">
        <a:spAutoFit/>
      </a:bodyPr>
      <a:lstStyle>
        <a:defPPr>
          <a:defRPr kumimoji="1" sz="1600" dirty="0" err="1" smtClean="0">
            <a:solidFill>
              <a:prstClr val="black"/>
            </a:solidFill>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ひな型.pptx" id="{055319C2-69DA-4E51-A559-744191BF070A}" vid="{025FF0E2-827C-40E8-A909-73AC82B0DDF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CEDBBD36FBBBCB41B8202052D9DA3638" ma:contentTypeVersion="0" ma:contentTypeDescription="新しいドキュメントを作成します。" ma:contentTypeScope="" ma:versionID="ce792f47b8050dd7513a2cf02519ceb5">
  <xsd:schema xmlns:xsd="http://www.w3.org/2001/XMLSchema" xmlns:xs="http://www.w3.org/2001/XMLSchema" xmlns:p="http://schemas.microsoft.com/office/2006/metadata/properties" xmlns:ns2="a85d2078-9a27-47b2-87a0-bec329dca455" xmlns:ns3="a944ac6e-f4d1-41b5-b9c0-f975b5ca651a" targetNamespace="http://schemas.microsoft.com/office/2006/metadata/properties" ma:root="true" ma:fieldsID="a3c5ba22dc6ef05c9a4796f927feef05" ns2:_="" ns3:_="">
    <xsd:import namespace="a85d2078-9a27-47b2-87a0-bec329dca455"/>
    <xsd:import namespace="a944ac6e-f4d1-41b5-b9c0-f975b5ca651a"/>
    <xsd:element name="properties">
      <xsd:complexType>
        <xsd:sequence>
          <xsd:element name="documentManagement">
            <xsd:complexType>
              <xsd:all>
                <xsd:element ref="ns2:有効期限"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d2078-9a27-47b2-87a0-bec329dca455" elementFormDefault="qualified">
    <xsd:import namespace="http://schemas.microsoft.com/office/2006/documentManagement/types"/>
    <xsd:import namespace="http://schemas.microsoft.com/office/infopath/2007/PartnerControls"/>
    <xsd:element name="有効期限" ma:index="8" nillable="true" ma:displayName="有効期限" ma:format="DateOnly" ma:internalName="_x6709__x52b9__x671f__x9650_">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44ac6e-f4d1-41b5-b9c0-f975b5ca651a" elementFormDefault="qualified">
    <xsd:import namespace="http://schemas.microsoft.com/office/2006/documentManagement/types"/>
    <xsd:import namespace="http://schemas.microsoft.com/office/infopath/2007/PartnerControls"/>
    <xsd:element name="_dlc_DocId" ma:index="9"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10"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ID を保持" ma:description="追加時に ID を保持します。"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a944ac6e-f4d1-41b5-b9c0-f975b5ca651a">Y7QCX4XKQE42-208560528-115</_dlc_DocId>
    <_dlc_DocIdUrl xmlns="a944ac6e-f4d1-41b5-b9c0-f975b5ca651a">
      <Url>https://melgit-guard-jp01s.ref.melco.co.jp/sites/001732/2020/_layouts/15/DocIdRedir.aspx?ID=Y7QCX4XKQE42-208560528-115</Url>
      <Description>Y7QCX4XKQE42-208560528-115</Description>
    </_dlc_DocIdUrl>
    <有効期限 xmlns="a85d2078-9a27-47b2-87a0-bec329dca455"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ED490F-A730-42E1-8D8F-2EF2A1E77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5d2078-9a27-47b2-87a0-bec329dca455"/>
    <ds:schemaRef ds:uri="a944ac6e-f4d1-41b5-b9c0-f975b5ca65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D33E15-7192-4CEC-A890-14E0F9E72BD1}">
  <ds:schemaRefs>
    <ds:schemaRef ds:uri="http://schemas.microsoft.com/sharepoint/events"/>
  </ds:schemaRefs>
</ds:datastoreItem>
</file>

<file path=customXml/itemProps3.xml><?xml version="1.0" encoding="utf-8"?>
<ds:datastoreItem xmlns:ds="http://schemas.openxmlformats.org/officeDocument/2006/customXml" ds:itemID="{1191597F-C513-4DE9-BA55-48D1E8FA3A6B}">
  <ds:schemaRef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072ab624-e9a8-460d-8c08-f746bde57a64"/>
    <ds:schemaRef ds:uri="868be5b8-e1fa-4c90-927a-7d20c4041651"/>
    <ds:schemaRef ds:uri="http://www.w3.org/XML/1998/namespace"/>
    <ds:schemaRef ds:uri="http://purl.org/dc/dcmitype/"/>
    <ds:schemaRef ds:uri="http://purl.org/dc/terms/"/>
    <ds:schemaRef ds:uri="a944ac6e-f4d1-41b5-b9c0-f975b5ca651a"/>
    <ds:schemaRef ds:uri="a85d2078-9a27-47b2-87a0-bec329dca455"/>
  </ds:schemaRefs>
</ds:datastoreItem>
</file>

<file path=customXml/itemProps4.xml><?xml version="1.0" encoding="utf-8"?>
<ds:datastoreItem xmlns:ds="http://schemas.openxmlformats.org/officeDocument/2006/customXml" ds:itemID="{5F356560-3815-4DAE-968E-78DFB0647A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ひな型</Template>
  <TotalTime>9722</TotalTime>
  <Words>14521</Words>
  <Application>Microsoft Office PowerPoint</Application>
  <PresentationFormat>画面に合わせる (4:3)</PresentationFormat>
  <Paragraphs>1141</Paragraphs>
  <Slides>53</Slides>
  <Notes>5</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53</vt:i4>
      </vt:variant>
    </vt:vector>
  </HeadingPairs>
  <TitlesOfParts>
    <vt:vector size="60" baseType="lpstr">
      <vt:lpstr>Meiryo UI</vt:lpstr>
      <vt:lpstr>メイリオ</vt:lpstr>
      <vt:lpstr>Arial</vt:lpstr>
      <vt:lpstr>Calibri</vt:lpstr>
      <vt:lpstr>Wingdings</vt:lpstr>
      <vt:lpstr>Office ​​テーマ</vt:lpstr>
      <vt:lpstr>Worksheet</vt:lpstr>
      <vt:lpstr>プロジェクト名称：（産総研冠ラボ連携） 遠隔操作サービス向け技術の高度化(新規)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開発内容とロードマップ（一件一葉）</vt:lpstr>
      <vt:lpstr>開発スケジュール</vt:lpstr>
      <vt:lpstr>知財・標準化・産学官連携</vt:lpstr>
      <vt:lpstr>競争環境分析</vt:lpstr>
      <vt:lpstr>開発推進体制</vt:lpstr>
      <vt:lpstr>直材費の明細</vt:lpstr>
      <vt:lpstr>開発比率</vt:lpstr>
      <vt:lpstr>変更履歴</vt:lpstr>
      <vt:lpstr>PowerPoint プレゼンテーション</vt:lpstr>
      <vt:lpstr>補足1.開発技術のレベル確認結果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三菱電機株式会社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発業・企画資料の様式標準</dc:title>
  <dc:creator>白附 晶英(発本 発業・企画)</dc:creator>
  <cp:lastModifiedBy>Gi Rin/魏 霖(MELCO/先端総研 システム（ＡＰ）)</cp:lastModifiedBy>
  <cp:revision>945</cp:revision>
  <dcterms:created xsi:type="dcterms:W3CDTF">2018-12-25T06:20:37Z</dcterms:created>
  <dcterms:modified xsi:type="dcterms:W3CDTF">2022-11-16T07:36:44Z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0x010100CEDBBD36FBBBCB41B8202052D9DA3638</vt:lpwstr>
  </property>
  <property fmtid="{D5CDD505-2E9C-101B-9397-08002B2CF9AE}" pid="3" name="_dlc_DocIdItemGuid">
    <vt:lpwstr>9d8cc116-61fa-45ff-85f2-7665d55fd502</vt:lpwstr>
  </property>
  <property fmtid="{D5CDD505-2E9C-101B-9397-08002B2CF9AE}" pid="4" name="AuthorIds_UIVersion_2048">
    <vt:lpwstr>23</vt:lpwstr>
  </property>
</Properties>
</file>